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307" r:id="rId3"/>
    <p:sldId id="309" r:id="rId4"/>
    <p:sldId id="310" r:id="rId5"/>
    <p:sldId id="311" r:id="rId6"/>
    <p:sldId id="312" r:id="rId7"/>
    <p:sldId id="315" r:id="rId8"/>
    <p:sldId id="316" r:id="rId9"/>
    <p:sldId id="320" r:id="rId10"/>
    <p:sldId id="321" r:id="rId11"/>
    <p:sldId id="322" r:id="rId12"/>
    <p:sldId id="325" r:id="rId13"/>
    <p:sldId id="324" r:id="rId14"/>
    <p:sldId id="328" r:id="rId15"/>
    <p:sldId id="285" r:id="rId16"/>
    <p:sldId id="286" r:id="rId17"/>
    <p:sldId id="287" r:id="rId18"/>
    <p:sldId id="314" r:id="rId19"/>
    <p:sldId id="294" r:id="rId20"/>
    <p:sldId id="329" r:id="rId21"/>
    <p:sldId id="288"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66" d="100"/>
          <a:sy n="66"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E5B66-F1F1-4C76-A17D-5E93181806D8}" type="datetimeFigureOut">
              <a:rPr lang="sv-SE" smtClean="0"/>
              <a:t>2018-05-17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8F6B0-6A94-49B2-AEA7-FB12E04558D9}" type="slidenum">
              <a:rPr lang="sv-SE" smtClean="0"/>
              <a:t>‹#›</a:t>
            </a:fld>
            <a:endParaRPr lang="sv-SE"/>
          </a:p>
        </p:txBody>
      </p:sp>
    </p:spTree>
    <p:extLst>
      <p:ext uri="{BB962C8B-B14F-4D97-AF65-F5344CB8AC3E}">
        <p14:creationId xmlns:p14="http://schemas.microsoft.com/office/powerpoint/2010/main" val="210774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79451" y="4714876"/>
            <a:ext cx="5438775" cy="4467225"/>
          </a:xfrm>
          <a:prstGeom prst="rect">
            <a:avLst/>
          </a:prstGeom>
        </p:spPr>
        <p:txBody>
          <a:bodyPr/>
          <a:lstStyle/>
          <a:p>
            <a:pPr eaLnBrk="1" hangingPunct="1">
              <a:lnSpc>
                <a:spcPct val="80000"/>
              </a:lnSpc>
              <a:buFont typeface="Arial" charset="0"/>
              <a:buNone/>
            </a:pPr>
            <a:r>
              <a:rPr lang="sv-SE" sz="1200" dirty="0">
                <a:latin typeface="Arial" charset="0"/>
                <a:ea typeface="ＭＳ Ｐゴシック" pitchFamily="34" charset="-128"/>
                <a:cs typeface="Arial" charset="0"/>
              </a:rPr>
              <a:t>Två delprogram:</a:t>
            </a:r>
            <a:br>
              <a:rPr lang="sv-SE" sz="1200" dirty="0">
                <a:latin typeface="Arial" charset="0"/>
                <a:ea typeface="ＭＳ Ｐゴシック" pitchFamily="34" charset="-128"/>
                <a:cs typeface="Arial" charset="0"/>
              </a:rPr>
            </a:br>
            <a:endParaRPr lang="sv-SE" sz="1200" dirty="0">
              <a:latin typeface="Arial" charset="0"/>
              <a:ea typeface="ＭＳ Ｐゴシック" pitchFamily="34" charset="-128"/>
              <a:cs typeface="Arial" charset="0"/>
            </a:endParaRPr>
          </a:p>
          <a:p>
            <a:pPr eaLnBrk="1" hangingPunct="1">
              <a:lnSpc>
                <a:spcPct val="80000"/>
              </a:lnSpc>
            </a:pPr>
            <a:r>
              <a:rPr lang="sv-SE" sz="1200" b="1" dirty="0">
                <a:solidFill>
                  <a:srgbClr val="716FB3"/>
                </a:solidFill>
                <a:latin typeface="Arial" charset="0"/>
                <a:ea typeface="ＭＳ Ｐゴシック" pitchFamily="34" charset="-128"/>
                <a:cs typeface="Arial" charset="0"/>
              </a:rPr>
              <a:t>Kultur</a:t>
            </a:r>
            <a:r>
              <a:rPr lang="sv-SE" sz="1200" dirty="0">
                <a:latin typeface="Arial" charset="0"/>
                <a:ea typeface="ＭＳ Ｐゴシック" pitchFamily="34" charset="-128"/>
                <a:cs typeface="Arial" charset="0"/>
              </a:rPr>
              <a:t>  ̶  alla kulturella och kreativa sektorer </a:t>
            </a:r>
            <a:br>
              <a:rPr lang="sv-SE" sz="1200" dirty="0">
                <a:latin typeface="Arial" charset="0"/>
                <a:ea typeface="ＭＳ Ｐゴシック" pitchFamily="34" charset="-128"/>
                <a:cs typeface="Arial" charset="0"/>
              </a:rPr>
            </a:br>
            <a:endParaRPr lang="sv-SE" sz="1200" dirty="0">
              <a:latin typeface="Arial" charset="0"/>
              <a:ea typeface="ＭＳ Ｐゴシック" pitchFamily="34" charset="-128"/>
              <a:cs typeface="Arial" charset="0"/>
            </a:endParaRPr>
          </a:p>
          <a:p>
            <a:pPr eaLnBrk="1" hangingPunct="1">
              <a:lnSpc>
                <a:spcPct val="80000"/>
              </a:lnSpc>
            </a:pPr>
            <a:r>
              <a:rPr lang="sv-SE" sz="1200" b="1" dirty="0">
                <a:solidFill>
                  <a:srgbClr val="716FB3"/>
                </a:solidFill>
                <a:latin typeface="Arial" charset="0"/>
                <a:ea typeface="ＭＳ Ｐゴシック" pitchFamily="34" charset="-128"/>
                <a:cs typeface="Arial" charset="0"/>
              </a:rPr>
              <a:t>MEDIA</a:t>
            </a:r>
            <a:r>
              <a:rPr lang="sv-SE" sz="1200" dirty="0">
                <a:latin typeface="Arial" charset="0"/>
                <a:ea typeface="ＭＳ Ｐゴシック" pitchFamily="34" charset="-128"/>
                <a:cs typeface="Arial" charset="0"/>
              </a:rPr>
              <a:t>  ̶  audiovisuella sektorn; film, tv och dataspel</a:t>
            </a:r>
          </a:p>
          <a:p>
            <a:pPr eaLnBrk="1" hangingPunct="1">
              <a:lnSpc>
                <a:spcPct val="80000"/>
              </a:lnSpc>
              <a:buFontTx/>
              <a:buNone/>
            </a:pPr>
            <a:br>
              <a:rPr lang="sv-SE" sz="1200" i="1" dirty="0">
                <a:latin typeface="Arial" charset="0"/>
                <a:ea typeface="ＭＳ Ｐゴシック" pitchFamily="34" charset="-128"/>
                <a:cs typeface="Arial" charset="0"/>
              </a:rPr>
            </a:br>
            <a:endParaRPr lang="sv-SE" sz="1200" i="1" dirty="0">
              <a:latin typeface="Arial" charset="0"/>
              <a:ea typeface="ＭＳ Ｐゴシック" pitchFamily="34" charset="-128"/>
              <a:cs typeface="Arial" charset="0"/>
            </a:endParaRPr>
          </a:p>
          <a:p>
            <a:pPr eaLnBrk="1" hangingPunct="1">
              <a:lnSpc>
                <a:spcPct val="80000"/>
              </a:lnSpc>
              <a:buFontTx/>
              <a:buChar char="•"/>
            </a:pPr>
            <a:r>
              <a:rPr lang="sv-SE" sz="1200" dirty="0">
                <a:latin typeface="Arial" charset="0"/>
                <a:ea typeface="ＭＳ Ｐゴシック" pitchFamily="34" charset="-128"/>
                <a:cs typeface="Arial" charset="0"/>
              </a:rPr>
              <a:t>Ett sektorsövergripande programområde,</a:t>
            </a:r>
            <a:r>
              <a:rPr lang="sv-SE" sz="1200" dirty="0">
                <a:solidFill>
                  <a:srgbClr val="716FB3"/>
                </a:solidFill>
                <a:latin typeface="Arial" charset="0"/>
                <a:ea typeface="ＭＳ Ｐゴシック" pitchFamily="34" charset="-128"/>
                <a:cs typeface="Arial" charset="0"/>
              </a:rPr>
              <a:t> </a:t>
            </a:r>
            <a:br>
              <a:rPr lang="sv-SE" sz="1200" dirty="0">
                <a:solidFill>
                  <a:srgbClr val="716FB3"/>
                </a:solidFill>
                <a:latin typeface="Arial" charset="0"/>
                <a:ea typeface="ＭＳ Ｐゴシック" pitchFamily="34" charset="-128"/>
                <a:cs typeface="Arial" charset="0"/>
              </a:rPr>
            </a:br>
            <a:r>
              <a:rPr lang="sv-SE" sz="1200" dirty="0">
                <a:latin typeface="Arial" charset="0"/>
                <a:ea typeface="ＭＳ Ｐゴシック" pitchFamily="34" charset="-128"/>
                <a:cs typeface="Arial" charset="0"/>
              </a:rPr>
              <a:t>bl.a. ett nytt lånegarantiinstrument och </a:t>
            </a:r>
            <a:br>
              <a:rPr lang="sv-SE" sz="1200" dirty="0">
                <a:latin typeface="Arial" charset="0"/>
                <a:ea typeface="ＭＳ Ｐゴシック" pitchFamily="34" charset="-128"/>
                <a:cs typeface="Arial" charset="0"/>
              </a:rPr>
            </a:br>
            <a:r>
              <a:rPr lang="sv-SE" sz="1200" dirty="0">
                <a:latin typeface="Arial" charset="0"/>
                <a:ea typeface="ＭＳ Ｐゴシック" pitchFamily="34" charset="-128"/>
                <a:cs typeface="Arial" charset="0"/>
              </a:rPr>
              <a:t>stöd till gränsöverskridande policysamarbete </a:t>
            </a:r>
          </a:p>
          <a:p>
            <a:pPr fontAlgn="auto">
              <a:spcBef>
                <a:spcPts val="0"/>
              </a:spcBef>
              <a:spcAft>
                <a:spcPts val="0"/>
              </a:spcAft>
              <a:defRPr/>
            </a:pPr>
            <a:endParaRPr lang="en-GB" dirty="0">
              <a:solidFill>
                <a:schemeClr val="bg1"/>
              </a:solidFill>
            </a:endParaRP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4335B8-7E41-4B94-B5F1-236F47E11AAF}" type="slidenum">
              <a:rPr lang="en-GB">
                <a:solidFill>
                  <a:srgbClr val="000000"/>
                </a:solidFill>
                <a:cs typeface="Arial" charset="0"/>
              </a:rPr>
              <a:pPr fontAlgn="base">
                <a:spcBef>
                  <a:spcPct val="0"/>
                </a:spcBef>
                <a:spcAft>
                  <a:spcPct val="0"/>
                </a:spcAft>
              </a:pPr>
              <a:t>19</a:t>
            </a:fld>
            <a:endParaRPr lang="en-GB">
              <a:solidFill>
                <a:srgbClr val="000000"/>
              </a:solidFill>
              <a:cs typeface="Arial" charset="0"/>
            </a:endParaRPr>
          </a:p>
        </p:txBody>
      </p:sp>
    </p:spTree>
    <p:extLst>
      <p:ext uri="{BB962C8B-B14F-4D97-AF65-F5344CB8AC3E}">
        <p14:creationId xmlns:p14="http://schemas.microsoft.com/office/powerpoint/2010/main" val="418005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32EFEC-EFA3-4B96-A414-0029C2ECB07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a:extLst>
              <a:ext uri="{FF2B5EF4-FFF2-40B4-BE49-F238E27FC236}">
                <a16:creationId xmlns:a16="http://schemas.microsoft.com/office/drawing/2014/main" id="{FB55B486-F285-44D0-823B-EB7DA03A4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a:extLst>
              <a:ext uri="{FF2B5EF4-FFF2-40B4-BE49-F238E27FC236}">
                <a16:creationId xmlns:a16="http://schemas.microsoft.com/office/drawing/2014/main" id="{664B9441-587D-47D9-A156-87F5A17D40F9}"/>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5" name="Platshållare för sidfot 4">
            <a:extLst>
              <a:ext uri="{FF2B5EF4-FFF2-40B4-BE49-F238E27FC236}">
                <a16:creationId xmlns:a16="http://schemas.microsoft.com/office/drawing/2014/main" id="{8268910F-6F51-426F-B4AD-D492847FA8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CB7D41-5D52-4204-B82B-2EC1CEFB4FC6}"/>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59144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3F36B2-AB55-485F-A9D8-BD141B483FB4}"/>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id="{CD7D5F2E-9F5B-4240-A516-154CBCBF53CF}"/>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6AB006-1CC3-4FA0-BE93-740E418FB01E}"/>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5" name="Platshållare för sidfot 4">
            <a:extLst>
              <a:ext uri="{FF2B5EF4-FFF2-40B4-BE49-F238E27FC236}">
                <a16:creationId xmlns:a16="http://schemas.microsoft.com/office/drawing/2014/main" id="{081C0831-DAC9-47CA-8228-2885E80A31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966CE7-7522-4EE8-A977-96F2C53ADA17}"/>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196090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F146711-FF43-425E-AB9C-21DBEE94452D}"/>
              </a:ext>
            </a:extLst>
          </p:cNvPr>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id="{6D97D396-15F1-427D-BD68-E0CA391C0A89}"/>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10023E-B0AC-4F46-AB85-7249E73E2C8A}"/>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5" name="Platshållare för sidfot 4">
            <a:extLst>
              <a:ext uri="{FF2B5EF4-FFF2-40B4-BE49-F238E27FC236}">
                <a16:creationId xmlns:a16="http://schemas.microsoft.com/office/drawing/2014/main" id="{1D78F106-3D49-4027-9082-BCFE8E707CB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A906E7-DA7D-4F4A-93EF-41802AF7A670}"/>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177172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1F62F7-429D-47BA-8F5E-E7B3B4FD791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BFAFC957-93DC-405E-B932-2CAC5590BEF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9156E00-9D24-4627-89E3-D81360BAEFA7}"/>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5" name="Platshållare för sidfot 4">
            <a:extLst>
              <a:ext uri="{FF2B5EF4-FFF2-40B4-BE49-F238E27FC236}">
                <a16:creationId xmlns:a16="http://schemas.microsoft.com/office/drawing/2014/main" id="{C3BD6C54-6D06-4AA8-8265-F2A264AF95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EAF88B8-8C71-447A-8DD2-84BEF8EAC2D0}"/>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339639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D81F83-13A7-4F63-90E7-B7BC5E75CCE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id="{9DA1ED9A-05CF-47F3-B381-F9A96E4107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BC660264-3250-4D17-A8FD-1BAF442265E3}"/>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5" name="Platshållare för sidfot 4">
            <a:extLst>
              <a:ext uri="{FF2B5EF4-FFF2-40B4-BE49-F238E27FC236}">
                <a16:creationId xmlns:a16="http://schemas.microsoft.com/office/drawing/2014/main" id="{33917FBF-D736-4EED-A182-C894A1D9CD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66C9931-03F8-41FF-AB06-9C4756C41EF1}"/>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357964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6869BD-6879-414B-8669-3E3AD8FE17E5}"/>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3C44D3CE-A3B1-43DD-A637-56AB3DBB4185}"/>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A387AD4-F60F-4B85-BF3A-A46DA9070180}"/>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7D2779B-545D-4D38-B6E3-814E9D3DB281}"/>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6" name="Platshållare för sidfot 5">
            <a:extLst>
              <a:ext uri="{FF2B5EF4-FFF2-40B4-BE49-F238E27FC236}">
                <a16:creationId xmlns:a16="http://schemas.microsoft.com/office/drawing/2014/main" id="{CD0D4FE2-24B6-48E0-8954-6ED452B7036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CECCB10-F8C4-4F22-B467-072A8F916F7C}"/>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140414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B4D853-155A-47C7-949B-FD480AF4BED5}"/>
              </a:ext>
            </a:extLst>
          </p:cNvPr>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2490636E-2C64-45EA-B3A9-7C937732A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77135975-33BF-49B1-ABC4-2EDC422914C4}"/>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1704B4D-F1F7-43AB-B0EB-D45295F99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798DA9B9-B47E-4E6E-8080-6682BBFC03E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3D23BC0-6A81-4C7C-8CF2-000F03A54C47}"/>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8" name="Platshållare för sidfot 7">
            <a:extLst>
              <a:ext uri="{FF2B5EF4-FFF2-40B4-BE49-F238E27FC236}">
                <a16:creationId xmlns:a16="http://schemas.microsoft.com/office/drawing/2014/main" id="{6723D725-C7A9-44AD-8281-EC4D3BDC2E2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0893E68-CC20-493E-A088-373E7E67B579}"/>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397472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29BACE-0BF9-4C5C-A43D-AA0A2C48DD11}"/>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510FA94F-3497-4F39-A281-2FB268C2FBE1}"/>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4" name="Platshållare för sidfot 3">
            <a:extLst>
              <a:ext uri="{FF2B5EF4-FFF2-40B4-BE49-F238E27FC236}">
                <a16:creationId xmlns:a16="http://schemas.microsoft.com/office/drawing/2014/main" id="{E622FE3E-66DE-4232-BBFC-DD0453E26FE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859DCA4-905D-4083-BB62-A648B80389D4}"/>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160079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64AA7F1-19BF-4F38-B582-D2397B35E624}"/>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3" name="Platshållare för sidfot 2">
            <a:extLst>
              <a:ext uri="{FF2B5EF4-FFF2-40B4-BE49-F238E27FC236}">
                <a16:creationId xmlns:a16="http://schemas.microsoft.com/office/drawing/2014/main" id="{60CE2418-4F01-44AC-A125-91244958636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37B60A7-4E46-43E0-ACDF-479BD0623D0A}"/>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337638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CA034-9FD8-4E00-B4F9-0805633672C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a:extLst>
              <a:ext uri="{FF2B5EF4-FFF2-40B4-BE49-F238E27FC236}">
                <a16:creationId xmlns:a16="http://schemas.microsoft.com/office/drawing/2014/main" id="{7846DA80-B08F-4F9D-983D-3D65A2D9A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A4CA971-35C7-437E-8DBC-D3E720EFA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0EC8932-72C6-43C9-ADEF-28BFD0AA0ED2}"/>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6" name="Platshållare för sidfot 5">
            <a:extLst>
              <a:ext uri="{FF2B5EF4-FFF2-40B4-BE49-F238E27FC236}">
                <a16:creationId xmlns:a16="http://schemas.microsoft.com/office/drawing/2014/main" id="{AB236D07-CE3B-462F-A9B1-ADE6BCE9F45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4535B31-9A7B-4B50-B55E-8076C051AF35}"/>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22377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91C42-2509-4611-8D25-DD462DAD202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B94D8932-53A0-4648-9284-C7943F85A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8E4004F-8653-4E70-B4A6-12580C9CB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2538240A-F670-4F8E-B0A2-F7273C9282D4}"/>
              </a:ext>
            </a:extLst>
          </p:cNvPr>
          <p:cNvSpPr>
            <a:spLocks noGrp="1"/>
          </p:cNvSpPr>
          <p:nvPr>
            <p:ph type="dt" sz="half" idx="10"/>
          </p:nvPr>
        </p:nvSpPr>
        <p:spPr/>
        <p:txBody>
          <a:bodyPr/>
          <a:lstStyle/>
          <a:p>
            <a:fld id="{DF3EBF51-E271-499C-B349-2E3D9BC9DBE2}" type="datetimeFigureOut">
              <a:rPr lang="sv-SE" smtClean="0"/>
              <a:t>2018-05-17</a:t>
            </a:fld>
            <a:endParaRPr lang="sv-SE"/>
          </a:p>
        </p:txBody>
      </p:sp>
      <p:sp>
        <p:nvSpPr>
          <p:cNvPr id="6" name="Platshållare för sidfot 5">
            <a:extLst>
              <a:ext uri="{FF2B5EF4-FFF2-40B4-BE49-F238E27FC236}">
                <a16:creationId xmlns:a16="http://schemas.microsoft.com/office/drawing/2014/main" id="{9C6C1936-DA24-47CE-B4A1-2303E3CE02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760835C-3284-40C9-8354-9ADB5685E166}"/>
              </a:ext>
            </a:extLst>
          </p:cNvPr>
          <p:cNvSpPr>
            <a:spLocks noGrp="1"/>
          </p:cNvSpPr>
          <p:nvPr>
            <p:ph type="sldNum" sz="quarter" idx="12"/>
          </p:nvPr>
        </p:nvSpPr>
        <p:spPr/>
        <p:txBody>
          <a:bodyPr/>
          <a:lstStyle/>
          <a:p>
            <a:fld id="{B0C3750F-3518-410A-A6BC-4060F8DF98A1}" type="slidenum">
              <a:rPr lang="sv-SE" smtClean="0"/>
              <a:t>‹#›</a:t>
            </a:fld>
            <a:endParaRPr lang="sv-SE"/>
          </a:p>
        </p:txBody>
      </p:sp>
    </p:spTree>
    <p:extLst>
      <p:ext uri="{BB962C8B-B14F-4D97-AF65-F5344CB8AC3E}">
        <p14:creationId xmlns:p14="http://schemas.microsoft.com/office/powerpoint/2010/main" val="19852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0004A49-C15A-4622-AF37-0057D7FB99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a:extLst>
              <a:ext uri="{FF2B5EF4-FFF2-40B4-BE49-F238E27FC236}">
                <a16:creationId xmlns:a16="http://schemas.microsoft.com/office/drawing/2014/main" id="{9F5D83AB-BA1D-4E80-8110-E754DD469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D874E2-32E0-4EBA-BDB0-C293A4357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EBF51-E271-499C-B349-2E3D9BC9DBE2}" type="datetimeFigureOut">
              <a:rPr lang="sv-SE" smtClean="0"/>
              <a:t>2018-05-17</a:t>
            </a:fld>
            <a:endParaRPr lang="sv-SE"/>
          </a:p>
        </p:txBody>
      </p:sp>
      <p:sp>
        <p:nvSpPr>
          <p:cNvPr id="5" name="Platshållare för sidfot 4">
            <a:extLst>
              <a:ext uri="{FF2B5EF4-FFF2-40B4-BE49-F238E27FC236}">
                <a16:creationId xmlns:a16="http://schemas.microsoft.com/office/drawing/2014/main" id="{25D370BB-AFCF-4514-919D-05A6243A9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E7F44E7-59F8-421C-9EB6-408A71D184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3750F-3518-410A-A6BC-4060F8DF98A1}" type="slidenum">
              <a:rPr lang="sv-SE" smtClean="0"/>
              <a:t>‹#›</a:t>
            </a:fld>
            <a:endParaRPr lang="sv-SE"/>
          </a:p>
        </p:txBody>
      </p:sp>
    </p:spTree>
    <p:extLst>
      <p:ext uri="{BB962C8B-B14F-4D97-AF65-F5344CB8AC3E}">
        <p14:creationId xmlns:p14="http://schemas.microsoft.com/office/powerpoint/2010/main" val="93681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26AC7C-7001-44D5-8B0B-46201F305293}"/>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088DD301-3CCA-453B-9B03-FD1CB41F66C3}"/>
              </a:ext>
            </a:extLst>
          </p:cNvPr>
          <p:cNvSpPr>
            <a:spLocks noGrp="1"/>
          </p:cNvSpPr>
          <p:nvPr>
            <p:ph type="subTitle" idx="1"/>
          </p:nvPr>
        </p:nvSpPr>
        <p:spPr/>
        <p:txBody>
          <a:bodyPr/>
          <a:lstStyle/>
          <a:p>
            <a:endParaRPr lang="sv-SE" dirty="0"/>
          </a:p>
        </p:txBody>
      </p:sp>
      <p:pic>
        <p:nvPicPr>
          <p:cNvPr id="4" name="Picture 1">
            <a:extLst>
              <a:ext uri="{FF2B5EF4-FFF2-40B4-BE49-F238E27FC236}">
                <a16:creationId xmlns:a16="http://schemas.microsoft.com/office/drawing/2014/main" id="{F953FC04-9305-4397-A999-40FFD8AB5015}"/>
              </a:ext>
            </a:extLst>
          </p:cNvPr>
          <p:cNvPicPr>
            <a:picLocks noChangeAspect="1"/>
          </p:cNvPicPr>
          <p:nvPr/>
        </p:nvPicPr>
        <p:blipFill>
          <a:blip r:embed="rId2"/>
          <a:srcRect/>
          <a:stretch>
            <a:fillRect/>
          </a:stretch>
        </p:blipFill>
        <p:spPr bwMode="auto">
          <a:xfrm>
            <a:off x="-730356" y="-196913"/>
            <a:ext cx="13330477" cy="7881938"/>
          </a:xfrm>
          <a:prstGeom prst="rect">
            <a:avLst/>
          </a:prstGeom>
          <a:noFill/>
          <a:ln w="9525">
            <a:noFill/>
            <a:miter lim="800000"/>
            <a:headEnd/>
            <a:tailEnd/>
          </a:ln>
        </p:spPr>
      </p:pic>
      <p:sp>
        <p:nvSpPr>
          <p:cNvPr id="5" name="Underrubrik 2">
            <a:extLst>
              <a:ext uri="{FF2B5EF4-FFF2-40B4-BE49-F238E27FC236}">
                <a16:creationId xmlns:a16="http://schemas.microsoft.com/office/drawing/2014/main" id="{2F74E6BE-0B39-4E99-9022-9F2C4A532809}"/>
              </a:ext>
            </a:extLst>
          </p:cNvPr>
          <p:cNvSpPr txBox="1">
            <a:spLocks/>
          </p:cNvSpPr>
          <p:nvPr/>
        </p:nvSpPr>
        <p:spPr>
          <a:xfrm>
            <a:off x="883906" y="3429000"/>
            <a:ext cx="11350172" cy="42009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000"/>
              </a:spcAft>
            </a:pPr>
            <a:r>
              <a:rPr lang="sv-SE" sz="4500" b="1" dirty="0">
                <a:solidFill>
                  <a:schemeClr val="bg1"/>
                </a:solidFill>
                <a:latin typeface="Arial" panose="020B0604020202020204" pitchFamily="34" charset="0"/>
                <a:cs typeface="Arial" panose="020B0604020202020204" pitchFamily="34" charset="0"/>
              </a:rPr>
              <a:t>CREATIVE EUROPE DESK SWEDEN</a:t>
            </a:r>
          </a:p>
          <a:p>
            <a:pPr algn="l">
              <a:spcAft>
                <a:spcPts val="1000"/>
              </a:spcAft>
            </a:pPr>
            <a:r>
              <a:rPr lang="sv-SE" sz="4500" b="1" dirty="0">
                <a:solidFill>
                  <a:schemeClr val="bg1"/>
                </a:solidFill>
                <a:latin typeface="Arial" panose="020B0604020202020204" pitchFamily="34" charset="0"/>
                <a:cs typeface="Arial" panose="020B0604020202020204" pitchFamily="34" charset="0"/>
              </a:rPr>
              <a:t>Elin Rosenström</a:t>
            </a:r>
          </a:p>
        </p:txBody>
      </p:sp>
    </p:spTree>
    <p:extLst>
      <p:ext uri="{BB962C8B-B14F-4D97-AF65-F5344CB8AC3E}">
        <p14:creationId xmlns:p14="http://schemas.microsoft.com/office/powerpoint/2010/main" val="1699182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12CD34-A67C-43D6-8B9F-0A7566C61756}"/>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SWEDISH LITERATURE EXCHANGE</a:t>
            </a:r>
            <a:endParaRPr lang="sv-SE" sz="4000" dirty="0"/>
          </a:p>
        </p:txBody>
      </p:sp>
      <p:sp>
        <p:nvSpPr>
          <p:cNvPr id="3" name="Platshållare för innehåll 2">
            <a:extLst>
              <a:ext uri="{FF2B5EF4-FFF2-40B4-BE49-F238E27FC236}">
                <a16:creationId xmlns:a16="http://schemas.microsoft.com/office/drawing/2014/main" id="{ABAF3672-9D5E-4B62-911F-D1FBD48DAD44}"/>
              </a:ext>
            </a:extLst>
          </p:cNvPr>
          <p:cNvSpPr>
            <a:spLocks noGrp="1"/>
          </p:cNvSpPr>
          <p:nvPr>
            <p:ph idx="1"/>
          </p:nvPr>
        </p:nvSpPr>
        <p:spPr>
          <a:xfrm>
            <a:off x="838200" y="1690688"/>
            <a:ext cx="10515600" cy="4351338"/>
          </a:xfrm>
        </p:spPr>
        <p:txBody>
          <a:bodyPr>
            <a:noAutofit/>
          </a:bodyPr>
          <a:lstStyle/>
          <a:p>
            <a:pPr marL="0" indent="0">
              <a:spcAft>
                <a:spcPts val="1000"/>
              </a:spcAft>
              <a:buNone/>
            </a:pPr>
            <a:r>
              <a:rPr lang="en-US" sz="3000" dirty="0">
                <a:latin typeface="Arial" panose="020B0604020202020204" pitchFamily="34" charset="0"/>
                <a:cs typeface="Arial" panose="020B0604020202020204" pitchFamily="34" charset="0"/>
              </a:rPr>
              <a:t>Grants for publishers based outside of Sweden:</a:t>
            </a:r>
          </a:p>
          <a:p>
            <a:pPr>
              <a:spcAft>
                <a:spcPts val="1000"/>
              </a:spcAft>
            </a:pPr>
            <a:r>
              <a:rPr lang="en-US" sz="3000" dirty="0">
                <a:latin typeface="Arial" panose="020B0604020202020204" pitchFamily="34" charset="0"/>
                <a:cs typeface="Arial" panose="020B0604020202020204" pitchFamily="34" charset="0"/>
              </a:rPr>
              <a:t>Translation grants</a:t>
            </a:r>
          </a:p>
          <a:p>
            <a:pPr>
              <a:spcAft>
                <a:spcPts val="1000"/>
              </a:spcAft>
            </a:pPr>
            <a:r>
              <a:rPr lang="en-US" sz="3000" dirty="0">
                <a:latin typeface="Arial" panose="020B0604020202020204" pitchFamily="34" charset="0"/>
                <a:cs typeface="Arial" panose="020B0604020202020204" pitchFamily="34" charset="0"/>
              </a:rPr>
              <a:t>Project grants (inviting Swedish writers etc.)</a:t>
            </a:r>
          </a:p>
          <a:p>
            <a:pPr>
              <a:spcAft>
                <a:spcPts val="1000"/>
              </a:spcAft>
            </a:pPr>
            <a:r>
              <a:rPr lang="en-US" sz="3000" dirty="0">
                <a:latin typeface="Arial" panose="020B0604020202020204" pitchFamily="34" charset="0"/>
                <a:cs typeface="Arial" panose="020B0604020202020204" pitchFamily="34" charset="0"/>
              </a:rPr>
              <a:t>Grants for arranging translation workshops/training</a:t>
            </a:r>
          </a:p>
          <a:p>
            <a:pPr>
              <a:spcAft>
                <a:spcPts val="1000"/>
              </a:spcAft>
            </a:pPr>
            <a:r>
              <a:rPr lang="en-US" sz="3000" dirty="0">
                <a:latin typeface="Arial" panose="020B0604020202020204" pitchFamily="34" charset="0"/>
                <a:cs typeface="Arial" panose="020B0604020202020204" pitchFamily="34" charset="0"/>
              </a:rPr>
              <a:t>Grants for participation at the </a:t>
            </a:r>
            <a:r>
              <a:rPr lang="en-US" sz="3000" dirty="0" err="1">
                <a:latin typeface="Arial" panose="020B0604020202020204" pitchFamily="34" charset="0"/>
                <a:cs typeface="Arial" panose="020B0604020202020204" pitchFamily="34" charset="0"/>
              </a:rPr>
              <a:t>Göteborg</a:t>
            </a:r>
            <a:r>
              <a:rPr lang="en-US" sz="3000" dirty="0">
                <a:latin typeface="Arial" panose="020B0604020202020204" pitchFamily="34" charset="0"/>
                <a:cs typeface="Arial" panose="020B0604020202020204" pitchFamily="34" charset="0"/>
              </a:rPr>
              <a:t> Book Fair</a:t>
            </a:r>
          </a:p>
          <a:p>
            <a:pPr marL="0" indent="0">
              <a:spcAft>
                <a:spcPts val="1000"/>
              </a:spcAft>
              <a:buNone/>
            </a:pPr>
            <a:r>
              <a:rPr lang="en-US" sz="3000" i="1" dirty="0">
                <a:latin typeface="Arial" panose="020B0604020202020204" pitchFamily="34" charset="0"/>
                <a:cs typeface="Arial" panose="020B0604020202020204" pitchFamily="34" charset="0"/>
              </a:rPr>
              <a:t>Read more at </a:t>
            </a:r>
            <a:r>
              <a:rPr lang="en-US" sz="3000" b="1" i="1" dirty="0">
                <a:solidFill>
                  <a:srgbClr val="FF0066"/>
                </a:solidFill>
                <a:highlight>
                  <a:srgbClr val="FFFF00"/>
                </a:highlight>
                <a:latin typeface="Arial" panose="020B0604020202020204" pitchFamily="34" charset="0"/>
                <a:cs typeface="Arial" panose="020B0604020202020204" pitchFamily="34" charset="0"/>
              </a:rPr>
              <a:t>www.kulturradet.se/en/swedishliterature</a:t>
            </a:r>
            <a:br>
              <a:rPr lang="en-US" sz="3000" b="1" i="1" dirty="0">
                <a:solidFill>
                  <a:srgbClr val="FF0066"/>
                </a:solidFill>
                <a:highlight>
                  <a:srgbClr val="FFFF00"/>
                </a:highlight>
                <a:latin typeface="Arial" panose="020B0604020202020204" pitchFamily="34" charset="0"/>
                <a:cs typeface="Arial" panose="020B0604020202020204" pitchFamily="34" charset="0"/>
              </a:rPr>
            </a:br>
            <a:r>
              <a:rPr lang="en-US" sz="3000" i="1" dirty="0" err="1">
                <a:latin typeface="Arial" panose="020B0604020202020204" pitchFamily="34" charset="0"/>
                <a:cs typeface="Arial" panose="020B0604020202020204" pitchFamily="34" charset="0"/>
              </a:rPr>
              <a:t>lncludes</a:t>
            </a:r>
            <a:r>
              <a:rPr lang="en-US" sz="3000" i="1" dirty="0">
                <a:latin typeface="Arial" panose="020B0604020202020204" pitchFamily="34" charset="0"/>
                <a:cs typeface="Arial" panose="020B0604020202020204" pitchFamily="34" charset="0"/>
              </a:rPr>
              <a:t> contact details for publishers and literary agents</a:t>
            </a:r>
            <a:br>
              <a:rPr lang="en-US" sz="3000" i="1" dirty="0">
                <a:latin typeface="Arial" panose="020B0604020202020204" pitchFamily="34" charset="0"/>
                <a:cs typeface="Arial" panose="020B0604020202020204" pitchFamily="34" charset="0"/>
              </a:rPr>
            </a:br>
            <a:r>
              <a:rPr lang="en-US" sz="3000" i="1" dirty="0">
                <a:latin typeface="Arial" panose="020B0604020202020204" pitchFamily="34" charset="0"/>
                <a:cs typeface="Arial" panose="020B0604020202020204" pitchFamily="34" charset="0"/>
              </a:rPr>
              <a:t>in Sweden</a:t>
            </a:r>
          </a:p>
          <a:p>
            <a:endParaRPr lang="sv-SE" sz="3000" dirty="0"/>
          </a:p>
        </p:txBody>
      </p:sp>
    </p:spTree>
    <p:extLst>
      <p:ext uri="{BB962C8B-B14F-4D97-AF65-F5344CB8AC3E}">
        <p14:creationId xmlns:p14="http://schemas.microsoft.com/office/powerpoint/2010/main" val="402776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02D9C3-1833-43C1-8EF1-2C352D9D2878}"/>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SWEDISH ARTS GRANTS COMMITTEE (Konstnärsnämnden)</a:t>
            </a:r>
            <a:endParaRPr lang="sv-SE" sz="4000" b="1" dirty="0"/>
          </a:p>
        </p:txBody>
      </p:sp>
      <p:sp>
        <p:nvSpPr>
          <p:cNvPr id="3" name="Platshållare för innehåll 2">
            <a:extLst>
              <a:ext uri="{FF2B5EF4-FFF2-40B4-BE49-F238E27FC236}">
                <a16:creationId xmlns:a16="http://schemas.microsoft.com/office/drawing/2014/main" id="{EF400E06-A59D-493C-B5C9-F7DB5A2D1DF8}"/>
              </a:ext>
            </a:extLst>
          </p:cNvPr>
          <p:cNvSpPr>
            <a:spLocks noGrp="1"/>
          </p:cNvSpPr>
          <p:nvPr>
            <p:ph idx="1"/>
          </p:nvPr>
        </p:nvSpPr>
        <p:spPr>
          <a:xfrm>
            <a:off x="838200" y="1821839"/>
            <a:ext cx="10515600" cy="4351338"/>
          </a:xfrm>
        </p:spPr>
        <p:txBody>
          <a:bodyPr>
            <a:noAutofit/>
          </a:bodyPr>
          <a:lstStyle/>
          <a:p>
            <a:pPr marL="457200" indent="-457200">
              <a:spcAft>
                <a:spcPts val="1000"/>
              </a:spcAft>
            </a:pPr>
            <a:r>
              <a:rPr lang="en-US" sz="3000" dirty="0">
                <a:latin typeface="Arial" panose="020B0604020202020204" pitchFamily="34" charset="0"/>
                <a:cs typeface="Arial" panose="020B0604020202020204" pitchFamily="34" charset="0"/>
              </a:rPr>
              <a:t>Support individual professional artists based in Sweden active in visual art, design, music, dance, theatre and film, </a:t>
            </a:r>
            <a:r>
              <a:rPr lang="en-US" sz="3000" b="1" dirty="0">
                <a:solidFill>
                  <a:srgbClr val="FF0066"/>
                </a:solidFill>
                <a:highlight>
                  <a:srgbClr val="FFFF00"/>
                </a:highlight>
                <a:latin typeface="Arial" panose="020B0604020202020204" pitchFamily="34" charset="0"/>
                <a:cs typeface="Arial" panose="020B0604020202020204" pitchFamily="34" charset="0"/>
              </a:rPr>
              <a:t>promote international cultural exchange, support artists´ travels, projects and artistic work</a:t>
            </a:r>
          </a:p>
          <a:p>
            <a:pPr marL="457200" indent="-457200">
              <a:spcAft>
                <a:spcPts val="1000"/>
              </a:spcAft>
            </a:pPr>
            <a:r>
              <a:rPr lang="en-US" sz="3000" dirty="0">
                <a:latin typeface="Arial" panose="020B0604020202020204" pitchFamily="34" charset="0"/>
                <a:cs typeface="Arial" panose="020B0604020202020204" pitchFamily="34" charset="0"/>
              </a:rPr>
              <a:t>International music </a:t>
            </a:r>
            <a:r>
              <a:rPr lang="en-US" sz="3000" dirty="0" err="1">
                <a:latin typeface="Arial" panose="020B0604020202020204" pitchFamily="34" charset="0"/>
                <a:cs typeface="Arial" panose="020B0604020202020204" pitchFamily="34" charset="0"/>
              </a:rPr>
              <a:t>programme</a:t>
            </a:r>
            <a:r>
              <a:rPr lang="en-US" sz="3000" dirty="0">
                <a:latin typeface="Arial" panose="020B0604020202020204" pitchFamily="34" charset="0"/>
                <a:cs typeface="Arial" panose="020B0604020202020204" pitchFamily="34" charset="0"/>
              </a:rPr>
              <a:t> and international dance </a:t>
            </a:r>
            <a:r>
              <a:rPr lang="en-US" sz="3000" dirty="0" err="1">
                <a:latin typeface="Arial" panose="020B0604020202020204" pitchFamily="34" charset="0"/>
                <a:cs typeface="Arial" panose="020B0604020202020204" pitchFamily="34" charset="0"/>
              </a:rPr>
              <a:t>programme</a:t>
            </a:r>
            <a:endParaRPr lang="en-US" sz="3000" dirty="0">
              <a:latin typeface="Arial" panose="020B0604020202020204" pitchFamily="34" charset="0"/>
              <a:cs typeface="Arial" panose="020B0604020202020204" pitchFamily="34" charset="0"/>
            </a:endParaRPr>
          </a:p>
          <a:p>
            <a:pPr marL="457200" indent="-457200">
              <a:spcAft>
                <a:spcPts val="1000"/>
              </a:spcAft>
            </a:pPr>
            <a:r>
              <a:rPr lang="en-US" sz="3000" dirty="0">
                <a:latin typeface="Arial" panose="020B0604020202020204" pitchFamily="34" charset="0"/>
                <a:cs typeface="Arial" panose="020B0604020202020204" pitchFamily="34" charset="0"/>
              </a:rPr>
              <a:t>International residency </a:t>
            </a:r>
            <a:r>
              <a:rPr lang="en-US" sz="3000" dirty="0" err="1">
                <a:latin typeface="Arial" panose="020B0604020202020204" pitchFamily="34" charset="0"/>
                <a:cs typeface="Arial" panose="020B0604020202020204" pitchFamily="34" charset="0"/>
              </a:rPr>
              <a:t>programmes</a:t>
            </a:r>
            <a:endParaRPr lang="en-US" sz="3000" dirty="0">
              <a:latin typeface="Arial" panose="020B0604020202020204" pitchFamily="34" charset="0"/>
              <a:cs typeface="Arial" panose="020B0604020202020204" pitchFamily="34" charset="0"/>
            </a:endParaRPr>
          </a:p>
          <a:p>
            <a:pPr marL="457200" indent="-457200">
              <a:spcAft>
                <a:spcPts val="1000"/>
              </a:spcAft>
            </a:pPr>
            <a:r>
              <a:rPr lang="sv-SE" sz="3000" dirty="0">
                <a:latin typeface="Arial" panose="020B0604020202020204" pitchFamily="34" charset="0"/>
                <a:cs typeface="Arial" panose="020B0604020202020204" pitchFamily="34" charset="0"/>
              </a:rPr>
              <a:t>IASPIS</a:t>
            </a:r>
          </a:p>
          <a:p>
            <a:pPr marL="0" indent="0">
              <a:spcAft>
                <a:spcPts val="1000"/>
              </a:spcAft>
              <a:buNone/>
            </a:pPr>
            <a:r>
              <a:rPr lang="sv-SE" sz="3000" i="1" dirty="0">
                <a:latin typeface="Arial" panose="020B0604020202020204" pitchFamily="34" charset="0"/>
                <a:cs typeface="Arial" panose="020B0604020202020204" pitchFamily="34" charset="0"/>
              </a:rPr>
              <a:t>Read </a:t>
            </a:r>
            <a:r>
              <a:rPr lang="sv-SE" sz="3000" i="1" dirty="0" err="1">
                <a:latin typeface="Arial" panose="020B0604020202020204" pitchFamily="34" charset="0"/>
                <a:cs typeface="Arial" panose="020B0604020202020204" pitchFamily="34" charset="0"/>
              </a:rPr>
              <a:t>more</a:t>
            </a:r>
            <a:r>
              <a:rPr lang="sv-SE" sz="3000" i="1" dirty="0">
                <a:latin typeface="Arial" panose="020B0604020202020204" pitchFamily="34" charset="0"/>
                <a:cs typeface="Arial" panose="020B0604020202020204" pitchFamily="34" charset="0"/>
              </a:rPr>
              <a:t> at </a:t>
            </a:r>
            <a:r>
              <a:rPr lang="sv-SE" sz="3000" b="1" i="1" dirty="0">
                <a:solidFill>
                  <a:srgbClr val="FF0066"/>
                </a:solidFill>
                <a:highlight>
                  <a:srgbClr val="FFFF00"/>
                </a:highlight>
                <a:latin typeface="Arial" panose="020B0604020202020204" pitchFamily="34" charset="0"/>
                <a:cs typeface="Arial" panose="020B0604020202020204" pitchFamily="34" charset="0"/>
              </a:rPr>
              <a:t>www.konstnarsnamnden.se</a:t>
            </a:r>
          </a:p>
          <a:p>
            <a:pPr marL="457200" indent="-457200">
              <a:spcAft>
                <a:spcPts val="1000"/>
              </a:spcAft>
            </a:pPr>
            <a:endParaRPr lang="sv-SE" sz="3000" dirty="0"/>
          </a:p>
        </p:txBody>
      </p:sp>
    </p:spTree>
    <p:extLst>
      <p:ext uri="{BB962C8B-B14F-4D97-AF65-F5344CB8AC3E}">
        <p14:creationId xmlns:p14="http://schemas.microsoft.com/office/powerpoint/2010/main" val="174130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DB6270-310D-4C9A-8129-8FF528E33CA6}"/>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IASPIS</a:t>
            </a:r>
          </a:p>
        </p:txBody>
      </p:sp>
      <p:sp>
        <p:nvSpPr>
          <p:cNvPr id="3" name="Platshållare för innehåll 2">
            <a:extLst>
              <a:ext uri="{FF2B5EF4-FFF2-40B4-BE49-F238E27FC236}">
                <a16:creationId xmlns:a16="http://schemas.microsoft.com/office/drawing/2014/main" id="{29D72647-47D0-4903-B3B3-3ED999BDCB4B}"/>
              </a:ext>
            </a:extLst>
          </p:cNvPr>
          <p:cNvSpPr>
            <a:spLocks noGrp="1"/>
          </p:cNvSpPr>
          <p:nvPr>
            <p:ph idx="1"/>
          </p:nvPr>
        </p:nvSpPr>
        <p:spPr>
          <a:xfrm>
            <a:off x="838200" y="1746111"/>
            <a:ext cx="10515600" cy="4351338"/>
          </a:xfrm>
        </p:spPr>
        <p:txBody>
          <a:bodyPr>
            <a:noAutofit/>
          </a:bodyPr>
          <a:lstStyle/>
          <a:p>
            <a:pPr marL="342900" indent="-342900">
              <a:spcAft>
                <a:spcPts val="1000"/>
              </a:spcAft>
            </a:pPr>
            <a:r>
              <a:rPr lang="en-US" sz="3000" b="1" dirty="0">
                <a:solidFill>
                  <a:srgbClr val="FF0066"/>
                </a:solidFill>
                <a:highlight>
                  <a:srgbClr val="FFFF00"/>
                </a:highlight>
                <a:latin typeface="Arial" panose="020B0604020202020204" pitchFamily="34" charset="0"/>
                <a:cs typeface="Arial" panose="020B0604020202020204" pitchFamily="34" charset="0"/>
              </a:rPr>
              <a:t>The Swedish Arts Grants Committee's International </a:t>
            </a:r>
            <a:r>
              <a:rPr lang="en-US" sz="3000" b="1" dirty="0" err="1">
                <a:solidFill>
                  <a:srgbClr val="FF0066"/>
                </a:solidFill>
                <a:highlight>
                  <a:srgbClr val="FFFF00"/>
                </a:highlight>
                <a:latin typeface="Arial" panose="020B0604020202020204" pitchFamily="34" charset="0"/>
                <a:cs typeface="Arial" panose="020B0604020202020204" pitchFamily="34" charset="0"/>
              </a:rPr>
              <a:t>Programme</a:t>
            </a:r>
            <a:r>
              <a:rPr lang="en-US" sz="3000" b="1" dirty="0">
                <a:solidFill>
                  <a:srgbClr val="FF0066"/>
                </a:solidFill>
                <a:highlight>
                  <a:srgbClr val="FFFF00"/>
                </a:highlight>
                <a:latin typeface="Arial" panose="020B0604020202020204" pitchFamily="34" charset="0"/>
                <a:cs typeface="Arial" panose="020B0604020202020204" pitchFamily="34" charset="0"/>
              </a:rPr>
              <a:t> for Visual and Applied Artists</a:t>
            </a:r>
          </a:p>
          <a:p>
            <a:pPr marL="342900" indent="-342900">
              <a:spcAft>
                <a:spcPts val="1000"/>
              </a:spcAft>
            </a:pPr>
            <a:r>
              <a:rPr lang="en-US" sz="3000" dirty="0">
                <a:latin typeface="Arial" panose="020B0604020202020204" pitchFamily="34" charset="0"/>
                <a:cs typeface="Arial" panose="020B0604020202020204" pitchFamily="34" charset="0"/>
              </a:rPr>
              <a:t>Supporting international exchange for artists in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visual art, design, craft and architecture</a:t>
            </a:r>
          </a:p>
          <a:p>
            <a:pPr marL="342900" indent="-342900">
              <a:spcAft>
                <a:spcPts val="1000"/>
              </a:spcAft>
            </a:pPr>
            <a:r>
              <a:rPr lang="en-US" sz="3000" dirty="0">
                <a:latin typeface="Arial" panose="020B0604020202020204" pitchFamily="34" charset="0"/>
                <a:cs typeface="Arial" panose="020B0604020202020204" pitchFamily="34" charset="0"/>
              </a:rPr>
              <a:t>Establishing international contacts between practitioners and professionals, such as curators and critics</a:t>
            </a:r>
          </a:p>
          <a:p>
            <a:pPr marL="342900" indent="-342900">
              <a:spcAft>
                <a:spcPts val="1000"/>
              </a:spcAft>
            </a:pPr>
            <a:r>
              <a:rPr lang="en-US" sz="3000" dirty="0">
                <a:latin typeface="Arial" panose="020B0604020202020204" pitchFamily="34" charset="0"/>
                <a:cs typeface="Arial" panose="020B0604020202020204" pitchFamily="34" charset="0"/>
              </a:rPr>
              <a:t>Aim to increase contacts between Swedish artists and international institutions, artists and the general public </a:t>
            </a:r>
          </a:p>
          <a:p>
            <a:endParaRPr lang="sv-SE" sz="3000" dirty="0"/>
          </a:p>
        </p:txBody>
      </p:sp>
    </p:spTree>
    <p:extLst>
      <p:ext uri="{BB962C8B-B14F-4D97-AF65-F5344CB8AC3E}">
        <p14:creationId xmlns:p14="http://schemas.microsoft.com/office/powerpoint/2010/main" val="40419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085928-98B6-4016-869B-2855A2159DB6}"/>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IASPIS</a:t>
            </a:r>
          </a:p>
        </p:txBody>
      </p:sp>
      <p:sp>
        <p:nvSpPr>
          <p:cNvPr id="3" name="Platshållare för innehåll 2">
            <a:extLst>
              <a:ext uri="{FF2B5EF4-FFF2-40B4-BE49-F238E27FC236}">
                <a16:creationId xmlns:a16="http://schemas.microsoft.com/office/drawing/2014/main" id="{53CE1ED2-4AE3-4754-A889-6CC955AD05D5}"/>
              </a:ext>
            </a:extLst>
          </p:cNvPr>
          <p:cNvSpPr>
            <a:spLocks noGrp="1"/>
          </p:cNvSpPr>
          <p:nvPr>
            <p:ph idx="1"/>
          </p:nvPr>
        </p:nvSpPr>
        <p:spPr>
          <a:xfrm>
            <a:off x="838200" y="1467188"/>
            <a:ext cx="10515600" cy="4351338"/>
          </a:xfrm>
        </p:spPr>
        <p:txBody>
          <a:bodyPr>
            <a:noAutofit/>
          </a:bodyPr>
          <a:lstStyle/>
          <a:p>
            <a:pPr>
              <a:spcAft>
                <a:spcPts val="1000"/>
              </a:spcAft>
            </a:pPr>
            <a:r>
              <a:rPr lang="en-US" sz="3000" dirty="0">
                <a:latin typeface="Arial" panose="020B0604020202020204" pitchFamily="34" charset="0"/>
                <a:cs typeface="Arial" panose="020B0604020202020204" pitchFamily="34" charset="0"/>
              </a:rPr>
              <a:t>Support for international cultural exchange and expert visits of foreign curators, critics and other professionals active in visual arts and design to create and develop contacts with artists and curators in Sweden</a:t>
            </a:r>
          </a:p>
          <a:p>
            <a:pPr>
              <a:spcAft>
                <a:spcPts val="1000"/>
              </a:spcAft>
            </a:pPr>
            <a:r>
              <a:rPr lang="en-US" sz="3000" dirty="0">
                <a:latin typeface="Arial" panose="020B0604020202020204" pitchFamily="34" charset="0"/>
                <a:cs typeface="Arial" panose="020B0604020202020204" pitchFamily="34" charset="0"/>
              </a:rPr>
              <a:t>Residencies in Sweden and abroad</a:t>
            </a:r>
          </a:p>
          <a:p>
            <a:pPr>
              <a:spcAft>
                <a:spcPts val="1000"/>
              </a:spcAft>
            </a:pPr>
            <a:r>
              <a:rPr lang="en-US" sz="3000" dirty="0">
                <a:latin typeface="Arial" panose="020B0604020202020204" pitchFamily="34" charset="0"/>
                <a:cs typeface="Arial" panose="020B0604020202020204" pitchFamily="34" charset="0"/>
              </a:rPr>
              <a:t>Swedish artists can apply to invite international artists to Sweden to collaborate and to learn from their experiences and knowledge. The forms may vary: </a:t>
            </a:r>
          </a:p>
          <a:p>
            <a:pPr>
              <a:spcAft>
                <a:spcPts val="1000"/>
              </a:spcAft>
              <a:buFont typeface="Wingdings" panose="05000000000000000000" pitchFamily="2" charset="2"/>
              <a:buChar char="ü"/>
            </a:pPr>
            <a:r>
              <a:rPr lang="en-US" sz="3000" dirty="0">
                <a:latin typeface="Arial" panose="020B0604020202020204" pitchFamily="34" charset="0"/>
                <a:cs typeface="Arial" panose="020B0604020202020204" pitchFamily="34" charset="0"/>
              </a:rPr>
              <a:t> seminars, workshops, or other joint artistic projects,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grant to cover the international guests' costs of travel  </a:t>
            </a:r>
            <a:endParaRPr lang="sv-SE" sz="3000" dirty="0">
              <a:latin typeface="Arial" panose="020B0604020202020204" pitchFamily="34" charset="0"/>
              <a:cs typeface="Arial" panose="020B0604020202020204" pitchFamily="34" charset="0"/>
            </a:endParaRPr>
          </a:p>
          <a:p>
            <a:pPr marL="457200" indent="-457200">
              <a:spcAft>
                <a:spcPts val="1000"/>
              </a:spcAft>
            </a:pPr>
            <a:endParaRPr lang="en-US" dirty="0">
              <a:latin typeface="Arial" panose="020B0604020202020204" pitchFamily="34" charset="0"/>
              <a:cs typeface="Arial" panose="020B0604020202020204" pitchFamily="34" charset="0"/>
            </a:endParaRPr>
          </a:p>
          <a:p>
            <a:pPr marL="0" indent="0">
              <a:spcAft>
                <a:spcPts val="1000"/>
              </a:spcAft>
              <a:buNone/>
            </a:pPr>
            <a:endParaRPr lang="sv-SE" dirty="0">
              <a:latin typeface="Arial" panose="020B0604020202020204" pitchFamily="34" charset="0"/>
              <a:cs typeface="Arial" panose="020B0604020202020204" pitchFamily="34" charset="0"/>
            </a:endParaRPr>
          </a:p>
          <a:p>
            <a:endParaRPr lang="sv-SE" sz="3000" dirty="0"/>
          </a:p>
        </p:txBody>
      </p:sp>
    </p:spTree>
    <p:extLst>
      <p:ext uri="{BB962C8B-B14F-4D97-AF65-F5344CB8AC3E}">
        <p14:creationId xmlns:p14="http://schemas.microsoft.com/office/powerpoint/2010/main" val="201924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E2BD34-7558-4BAB-975D-7930F59F3393}"/>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OTHER SOURCES OF FUNDING</a:t>
            </a:r>
            <a:endParaRPr lang="sv-SE" sz="4000" b="1" dirty="0"/>
          </a:p>
        </p:txBody>
      </p:sp>
      <p:sp>
        <p:nvSpPr>
          <p:cNvPr id="3" name="Platshållare för innehåll 2">
            <a:extLst>
              <a:ext uri="{FF2B5EF4-FFF2-40B4-BE49-F238E27FC236}">
                <a16:creationId xmlns:a16="http://schemas.microsoft.com/office/drawing/2014/main" id="{583F7958-D387-4317-8126-4FB759FBEDB5}"/>
              </a:ext>
            </a:extLst>
          </p:cNvPr>
          <p:cNvSpPr>
            <a:spLocks noGrp="1"/>
          </p:cNvSpPr>
          <p:nvPr>
            <p:ph idx="1"/>
          </p:nvPr>
        </p:nvSpPr>
        <p:spPr>
          <a:xfrm>
            <a:off x="838200" y="1690688"/>
            <a:ext cx="10515600" cy="4351338"/>
          </a:xfrm>
        </p:spPr>
        <p:txBody>
          <a:bodyPr>
            <a:noAutofit/>
          </a:bodyPr>
          <a:lstStyle/>
          <a:p>
            <a:pPr marL="342900" indent="-342900">
              <a:spcAft>
                <a:spcPts val="1000"/>
              </a:spcAft>
            </a:pPr>
            <a:r>
              <a:rPr lang="en-US" sz="3000" b="1" dirty="0">
                <a:solidFill>
                  <a:srgbClr val="FF0066"/>
                </a:solidFill>
                <a:highlight>
                  <a:srgbClr val="FFFF00"/>
                </a:highlight>
                <a:latin typeface="Arial" panose="020B0604020202020204" pitchFamily="34" charset="0"/>
                <a:cs typeface="Arial" panose="020B0604020202020204" pitchFamily="34" charset="0"/>
              </a:rPr>
              <a:t>Performing Arts Agency </a:t>
            </a:r>
            <a:r>
              <a:rPr lang="en-US" sz="3000" dirty="0">
                <a:latin typeface="Arial" panose="020B0604020202020204" pitchFamily="34" charset="0"/>
                <a:cs typeface="Arial" panose="020B0604020202020204" pitchFamily="34" charset="0"/>
              </a:rPr>
              <a:t>(</a:t>
            </a:r>
            <a:r>
              <a:rPr lang="en-US" sz="3000" dirty="0" err="1">
                <a:latin typeface="Arial" panose="020B0604020202020204" pitchFamily="34" charset="0"/>
                <a:cs typeface="Arial" panose="020B0604020202020204" pitchFamily="34" charset="0"/>
              </a:rPr>
              <a:t>Statens</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musikverk</a:t>
            </a:r>
            <a:r>
              <a:rPr lang="en-US" sz="3000" dirty="0">
                <a:latin typeface="Arial" panose="020B0604020202020204" pitchFamily="34" charset="0"/>
                <a:cs typeface="Arial" panose="020B0604020202020204" pitchFamily="34" charset="0"/>
              </a:rPr>
              <a:t>) fund collaborative projects in the independent professional music sector</a:t>
            </a:r>
            <a:br>
              <a:rPr lang="en-US" sz="3000" dirty="0">
                <a:latin typeface="Arial" panose="020B0604020202020204" pitchFamily="34" charset="0"/>
                <a:cs typeface="Arial" panose="020B0604020202020204" pitchFamily="34" charset="0"/>
              </a:rPr>
            </a:br>
            <a:r>
              <a:rPr lang="en-US" sz="3000" b="1" i="1" dirty="0">
                <a:solidFill>
                  <a:srgbClr val="FF0066"/>
                </a:solidFill>
                <a:highlight>
                  <a:srgbClr val="FFFF00"/>
                </a:highlight>
                <a:latin typeface="Arial" panose="020B0604020202020204" pitchFamily="34" charset="0"/>
                <a:cs typeface="Arial" panose="020B0604020202020204" pitchFamily="34" charset="0"/>
              </a:rPr>
              <a:t>www.musikverket.se </a:t>
            </a:r>
          </a:p>
          <a:p>
            <a:pPr marL="342900" indent="-342900">
              <a:spcAft>
                <a:spcPts val="1800"/>
              </a:spcAft>
            </a:pPr>
            <a:r>
              <a:rPr lang="en-US" sz="3000" b="1" dirty="0">
                <a:solidFill>
                  <a:srgbClr val="FF0066"/>
                </a:solidFill>
                <a:highlight>
                  <a:srgbClr val="FFFF00"/>
                </a:highlight>
                <a:latin typeface="Arial" panose="020B0604020202020204" pitchFamily="34" charset="0"/>
                <a:cs typeface="Arial" panose="020B0604020202020204" pitchFamily="34" charset="0"/>
              </a:rPr>
              <a:t>Swedish Institute </a:t>
            </a:r>
            <a:r>
              <a:rPr lang="en-US" sz="3000" dirty="0">
                <a:latin typeface="Arial" panose="020B0604020202020204" pitchFamily="34" charset="0"/>
                <a:cs typeface="Arial" panose="020B0604020202020204" pitchFamily="34" charset="0"/>
              </a:rPr>
              <a:t>(Svenska </a:t>
            </a:r>
            <a:r>
              <a:rPr lang="en-US" sz="3000" dirty="0" err="1">
                <a:latin typeface="Arial" panose="020B0604020202020204" pitchFamily="34" charset="0"/>
                <a:cs typeface="Arial" panose="020B0604020202020204" pitchFamily="34" charset="0"/>
              </a:rPr>
              <a:t>institutet</a:t>
            </a:r>
            <a:r>
              <a:rPr lang="en-US" sz="3000" dirty="0">
                <a:latin typeface="Arial" panose="020B0604020202020204" pitchFamily="34" charset="0"/>
                <a:cs typeface="Arial" panose="020B0604020202020204" pitchFamily="34" charset="0"/>
              </a:rPr>
              <a:t>) support exchange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with other countries in the fields of culture, education, research and social life</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Creative Force </a:t>
            </a:r>
            <a:r>
              <a:rPr lang="en-US" sz="3000" dirty="0" err="1">
                <a:latin typeface="Arial" panose="020B0604020202020204" pitchFamily="34" charset="0"/>
                <a:cs typeface="Arial" panose="020B0604020202020204" pitchFamily="34" charset="0"/>
              </a:rPr>
              <a:t>Programme</a:t>
            </a:r>
            <a:r>
              <a:rPr lang="en-US" sz="3000" dirty="0">
                <a:latin typeface="Arial" panose="020B0604020202020204" pitchFamily="34" charset="0"/>
                <a:cs typeface="Arial" panose="020B0604020202020204" pitchFamily="34" charset="0"/>
              </a:rPr>
              <a:t> for cultural cooperation</a:t>
            </a:r>
            <a:br>
              <a:rPr lang="en-US" sz="3000" dirty="0">
                <a:latin typeface="Arial" panose="020B0604020202020204" pitchFamily="34" charset="0"/>
                <a:cs typeface="Arial" panose="020B0604020202020204" pitchFamily="34" charset="0"/>
              </a:rPr>
            </a:br>
            <a:r>
              <a:rPr lang="en-US" sz="3000" b="1" i="1" dirty="0">
                <a:solidFill>
                  <a:srgbClr val="FF0066"/>
                </a:solidFill>
                <a:highlight>
                  <a:srgbClr val="FFFF00"/>
                </a:highlight>
                <a:latin typeface="Arial" panose="020B0604020202020204" pitchFamily="34" charset="0"/>
                <a:cs typeface="Arial" panose="020B0604020202020204" pitchFamily="34" charset="0"/>
              </a:rPr>
              <a:t>www.si.se </a:t>
            </a:r>
          </a:p>
          <a:p>
            <a:pPr marL="0" indent="0">
              <a:spcAft>
                <a:spcPts val="1800"/>
              </a:spcAft>
              <a:buNone/>
            </a:pPr>
            <a:r>
              <a:rPr lang="en-US" i="1" dirty="0">
                <a:latin typeface="Arial" panose="020B0604020202020204" pitchFamily="34" charset="0"/>
                <a:cs typeface="Arial" panose="020B0604020202020204" pitchFamily="34" charset="0"/>
              </a:rPr>
              <a:t>Swedish based </a:t>
            </a:r>
            <a:r>
              <a:rPr lang="en-US" i="1" dirty="0" err="1">
                <a:latin typeface="Arial" panose="020B0604020202020204" pitchFamily="34" charset="0"/>
                <a:cs typeface="Arial" panose="020B0604020202020204" pitchFamily="34" charset="0"/>
              </a:rPr>
              <a:t>organisations</a:t>
            </a:r>
            <a:r>
              <a:rPr lang="en-US" i="1" dirty="0">
                <a:latin typeface="Arial" panose="020B0604020202020204" pitchFamily="34" charset="0"/>
                <a:cs typeface="Arial" panose="020B0604020202020204" pitchFamily="34" charset="0"/>
              </a:rPr>
              <a:t> are eligible to apply</a:t>
            </a:r>
          </a:p>
          <a:p>
            <a:pPr marL="342900" indent="-342900">
              <a:spcAft>
                <a:spcPts val="1800"/>
              </a:spcAft>
            </a:pPr>
            <a:endParaRPr lang="sv-SE" sz="2700" dirty="0"/>
          </a:p>
        </p:txBody>
      </p:sp>
    </p:spTree>
    <p:extLst>
      <p:ext uri="{BB962C8B-B14F-4D97-AF65-F5344CB8AC3E}">
        <p14:creationId xmlns:p14="http://schemas.microsoft.com/office/powerpoint/2010/main" val="243716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F31498-3FD2-4A04-97AB-5B2B3956A7BE}"/>
              </a:ext>
            </a:extLst>
          </p:cNvPr>
          <p:cNvSpPr>
            <a:spLocks noGrp="1"/>
          </p:cNvSpPr>
          <p:nvPr>
            <p:ph type="title"/>
          </p:nvPr>
        </p:nvSpPr>
        <p:spPr>
          <a:xfrm>
            <a:off x="838200" y="577157"/>
            <a:ext cx="10515600" cy="1325563"/>
          </a:xfrm>
        </p:spPr>
        <p:txBody>
          <a:bodyPr>
            <a:normAutofit fontScale="90000"/>
          </a:bodyPr>
          <a:lstStyle/>
          <a:p>
            <a:r>
              <a:rPr lang="sv-SE" b="1" dirty="0">
                <a:latin typeface="Arial" panose="020B0604020202020204" pitchFamily="34" charset="0"/>
                <a:cs typeface="Arial" panose="020B0604020202020204" pitchFamily="34" charset="0"/>
              </a:rPr>
              <a:t>UMBRELLA ORGANISATIONS AND ASSOCIATIONS: PERFORMING ARTS</a:t>
            </a:r>
            <a:br>
              <a:rPr lang="sv-SE" dirty="0">
                <a:latin typeface="Arial" panose="020B0604020202020204" pitchFamily="34" charset="0"/>
                <a:cs typeface="Arial" panose="020B0604020202020204" pitchFamily="34" charset="0"/>
              </a:rPr>
            </a:br>
            <a:endParaRPr lang="sv-SE" dirty="0">
              <a:latin typeface="Arial" panose="020B0604020202020204" pitchFamily="34" charset="0"/>
              <a:cs typeface="Arial" panose="020B0604020202020204" pitchFamily="34" charset="0"/>
            </a:endParaRPr>
          </a:p>
        </p:txBody>
      </p:sp>
      <p:sp>
        <p:nvSpPr>
          <p:cNvPr id="3" name="Platshållare för innehåll 2">
            <a:extLst>
              <a:ext uri="{FF2B5EF4-FFF2-40B4-BE49-F238E27FC236}">
                <a16:creationId xmlns:a16="http://schemas.microsoft.com/office/drawing/2014/main" id="{EA9A3558-6092-4E0B-B034-1237BC7721B4}"/>
              </a:ext>
            </a:extLst>
          </p:cNvPr>
          <p:cNvSpPr>
            <a:spLocks noGrp="1"/>
          </p:cNvSpPr>
          <p:nvPr>
            <p:ph idx="1"/>
          </p:nvPr>
        </p:nvSpPr>
        <p:spPr/>
        <p:txBody>
          <a:bodyPr>
            <a:noAutofit/>
          </a:bodyPr>
          <a:lstStyle/>
          <a:p>
            <a:pPr>
              <a:spcAft>
                <a:spcPts val="1000"/>
              </a:spcAft>
            </a:pPr>
            <a:r>
              <a:rPr lang="sv-SE" sz="3000" b="1" dirty="0">
                <a:solidFill>
                  <a:srgbClr val="FF0066"/>
                </a:solidFill>
                <a:highlight>
                  <a:srgbClr val="FFFF00"/>
                </a:highlight>
                <a:latin typeface="Arial" panose="020B0604020202020204" pitchFamily="34" charset="0"/>
                <a:cs typeface="Arial" panose="020B0604020202020204" pitchFamily="34" charset="0"/>
              </a:rPr>
              <a:t>Scensverige (Swedish ITI)</a:t>
            </a:r>
            <a:r>
              <a:rPr lang="sv-SE" sz="3000" i="1" dirty="0">
                <a:solidFill>
                  <a:srgbClr val="FF0066"/>
                </a:solidFill>
                <a:highlight>
                  <a:srgbClr val="FFFF00"/>
                </a:highlight>
                <a:latin typeface="Arial" panose="020B0604020202020204" pitchFamily="34" charset="0"/>
                <a:cs typeface="Arial" panose="020B0604020202020204" pitchFamily="34" charset="0"/>
              </a:rPr>
              <a:t> </a:t>
            </a:r>
            <a:r>
              <a:rPr lang="sv-SE" sz="3000" dirty="0">
                <a:latin typeface="Arial" panose="020B0604020202020204" pitchFamily="34" charset="0"/>
                <a:cs typeface="Arial" panose="020B0604020202020204" pitchFamily="34" charset="0"/>
              </a:rPr>
              <a:t>organisations and institutions in </a:t>
            </a:r>
            <a:r>
              <a:rPr lang="sv-SE" sz="3000" dirty="0" err="1">
                <a:latin typeface="Arial" panose="020B0604020202020204" pitchFamily="34" charset="0"/>
                <a:cs typeface="Arial" panose="020B0604020202020204" pitchFamily="34" charset="0"/>
              </a:rPr>
              <a:t>performing</a:t>
            </a:r>
            <a:r>
              <a:rPr lang="sv-SE" sz="3000" dirty="0">
                <a:latin typeface="Arial" panose="020B0604020202020204" pitchFamily="34" charset="0"/>
                <a:cs typeface="Arial" panose="020B0604020202020204" pitchFamily="34" charset="0"/>
              </a:rPr>
              <a:t> arts, </a:t>
            </a:r>
            <a:r>
              <a:rPr lang="sv-SE" sz="3000" dirty="0" err="1">
                <a:latin typeface="Arial" panose="020B0604020202020204" pitchFamily="34" charset="0"/>
                <a:cs typeface="Arial" panose="020B0604020202020204" pitchFamily="34" charset="0"/>
              </a:rPr>
              <a:t>promote</a:t>
            </a:r>
            <a:r>
              <a:rPr lang="sv-SE" sz="3000" dirty="0">
                <a:latin typeface="Arial" panose="020B0604020202020204" pitchFamily="34" charset="0"/>
                <a:cs typeface="Arial" panose="020B0604020202020204" pitchFamily="34" charset="0"/>
              </a:rPr>
              <a:t> international </a:t>
            </a:r>
            <a:r>
              <a:rPr lang="sv-SE" sz="3000" dirty="0" err="1">
                <a:latin typeface="Arial" panose="020B0604020202020204" pitchFamily="34" charset="0"/>
                <a:cs typeface="Arial" panose="020B0604020202020204" pitchFamily="34" charset="0"/>
              </a:rPr>
              <a:t>collaborations</a:t>
            </a:r>
            <a:r>
              <a:rPr lang="sv-SE" sz="3000" dirty="0">
                <a:latin typeface="Arial" panose="020B0604020202020204" pitchFamily="34" charset="0"/>
                <a:cs typeface="Arial" panose="020B0604020202020204" pitchFamily="34" charset="0"/>
              </a:rPr>
              <a:t> and </a:t>
            </a:r>
            <a:r>
              <a:rPr lang="sv-SE" sz="3000" dirty="0" err="1">
                <a:latin typeface="Arial" panose="020B0604020202020204" pitchFamily="34" charset="0"/>
                <a:cs typeface="Arial" panose="020B0604020202020204" pitchFamily="34" charset="0"/>
              </a:rPr>
              <a:t>exchanges</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Represent</a:t>
            </a:r>
            <a:r>
              <a:rPr lang="sv-SE" sz="3000" dirty="0">
                <a:latin typeface="Arial" panose="020B0604020202020204" pitchFamily="34" charset="0"/>
                <a:cs typeface="Arial" panose="020B0604020202020204" pitchFamily="34" charset="0"/>
              </a:rPr>
              <a:t> Sweden in the International Theatre </a:t>
            </a:r>
            <a:r>
              <a:rPr lang="sv-SE" sz="3000" dirty="0" err="1">
                <a:latin typeface="Arial" panose="020B0604020202020204" pitchFamily="34" charset="0"/>
                <a:cs typeface="Arial" panose="020B0604020202020204" pitchFamily="34" charset="0"/>
              </a:rPr>
              <a:t>Institute</a:t>
            </a:r>
            <a:br>
              <a:rPr lang="sv-SE" sz="3000" dirty="0">
                <a:latin typeface="Arial" panose="020B0604020202020204" pitchFamily="34" charset="0"/>
                <a:cs typeface="Arial" panose="020B0604020202020204" pitchFamily="34" charset="0"/>
              </a:rPr>
            </a:br>
            <a:br>
              <a:rPr lang="sv-SE" sz="3000" dirty="0">
                <a:latin typeface="Arial" panose="020B0604020202020204" pitchFamily="34" charset="0"/>
                <a:cs typeface="Arial" panose="020B0604020202020204" pitchFamily="34" charset="0"/>
              </a:rPr>
            </a:br>
            <a:r>
              <a:rPr lang="sv-SE" sz="3000" b="1" dirty="0">
                <a:solidFill>
                  <a:srgbClr val="FF0066"/>
                </a:solidFill>
                <a:highlight>
                  <a:srgbClr val="FFFF00"/>
                </a:highlight>
                <a:latin typeface="Arial" panose="020B0604020202020204" pitchFamily="34" charset="0"/>
                <a:cs typeface="Arial" panose="020B0604020202020204" pitchFamily="34" charset="0"/>
              </a:rPr>
              <a:t>Svensk Scenkonst </a:t>
            </a:r>
            <a:r>
              <a:rPr lang="sv-SE" sz="3000" i="1" dirty="0">
                <a:latin typeface="Arial" panose="020B0604020202020204" pitchFamily="34" charset="0"/>
                <a:cs typeface="Arial" panose="020B0604020202020204" pitchFamily="34" charset="0"/>
              </a:rPr>
              <a:t>(Swedish </a:t>
            </a:r>
            <a:r>
              <a:rPr lang="sv-SE" sz="3000" i="1" dirty="0" err="1">
                <a:latin typeface="Arial" panose="020B0604020202020204" pitchFamily="34" charset="0"/>
                <a:cs typeface="Arial" panose="020B0604020202020204" pitchFamily="34" charset="0"/>
              </a:rPr>
              <a:t>Performing</a:t>
            </a:r>
            <a:r>
              <a:rPr lang="sv-SE" sz="3000" i="1" dirty="0">
                <a:latin typeface="Arial" panose="020B0604020202020204" pitchFamily="34" charset="0"/>
                <a:cs typeface="Arial" panose="020B0604020202020204" pitchFamily="34" charset="0"/>
              </a:rPr>
              <a:t> Arts Association) </a:t>
            </a:r>
            <a:r>
              <a:rPr lang="sv-SE" sz="3000" dirty="0">
                <a:latin typeface="Arial" panose="020B0604020202020204" pitchFamily="34" charset="0"/>
                <a:cs typeface="Arial" panose="020B0604020202020204" pitchFamily="34" charset="0"/>
              </a:rPr>
              <a:t>organisation for </a:t>
            </a:r>
            <a:r>
              <a:rPr lang="sv-SE" sz="3000" dirty="0" err="1">
                <a:latin typeface="Arial" panose="020B0604020202020204" pitchFamily="34" charset="0"/>
                <a:cs typeface="Arial" panose="020B0604020202020204" pitchFamily="34" charset="0"/>
              </a:rPr>
              <a:t>theatre</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music</a:t>
            </a:r>
            <a:r>
              <a:rPr lang="sv-SE" sz="3000" dirty="0">
                <a:latin typeface="Arial" panose="020B0604020202020204" pitchFamily="34" charset="0"/>
                <a:cs typeface="Arial" panose="020B0604020202020204" pitchFamily="34" charset="0"/>
              </a:rPr>
              <a:t> and </a:t>
            </a:r>
            <a:r>
              <a:rPr lang="sv-SE" sz="3000" dirty="0" err="1">
                <a:latin typeface="Arial" panose="020B0604020202020204" pitchFamily="34" charset="0"/>
                <a:cs typeface="Arial" panose="020B0604020202020204" pitchFamily="34" charset="0"/>
              </a:rPr>
              <a:t>dance</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member</a:t>
            </a:r>
            <a:r>
              <a:rPr lang="sv-SE" sz="3000" dirty="0">
                <a:latin typeface="Arial" panose="020B0604020202020204" pitchFamily="34" charset="0"/>
                <a:cs typeface="Arial" panose="020B0604020202020204" pitchFamily="34" charset="0"/>
              </a:rPr>
              <a:t> of ISPA (International </a:t>
            </a:r>
            <a:r>
              <a:rPr lang="sv-SE" sz="3000" dirty="0" err="1">
                <a:latin typeface="Arial" panose="020B0604020202020204" pitchFamily="34" charset="0"/>
                <a:cs typeface="Arial" panose="020B0604020202020204" pitchFamily="34" charset="0"/>
              </a:rPr>
              <a:t>Society</a:t>
            </a:r>
            <a:r>
              <a:rPr lang="sv-SE" sz="3000" dirty="0">
                <a:latin typeface="Arial" panose="020B0604020202020204" pitchFamily="34" charset="0"/>
                <a:cs typeface="Arial" panose="020B0604020202020204" pitchFamily="34" charset="0"/>
              </a:rPr>
              <a:t> of </a:t>
            </a:r>
            <a:r>
              <a:rPr lang="sv-SE" sz="3000" dirty="0" err="1">
                <a:latin typeface="Arial" panose="020B0604020202020204" pitchFamily="34" charset="0"/>
                <a:cs typeface="Arial" panose="020B0604020202020204" pitchFamily="34" charset="0"/>
              </a:rPr>
              <a:t>Performing</a:t>
            </a:r>
            <a:r>
              <a:rPr lang="sv-SE" sz="3000" dirty="0">
                <a:latin typeface="Arial" panose="020B0604020202020204" pitchFamily="34" charset="0"/>
                <a:cs typeface="Arial" panose="020B0604020202020204" pitchFamily="34" charset="0"/>
              </a:rPr>
              <a:t> Arts)</a:t>
            </a:r>
          </a:p>
          <a:p>
            <a:pPr>
              <a:spcAft>
                <a:spcPts val="1000"/>
              </a:spcAft>
            </a:pPr>
            <a:r>
              <a:rPr lang="sv-SE" sz="3000" b="1" dirty="0">
                <a:solidFill>
                  <a:srgbClr val="FF0066"/>
                </a:solidFill>
                <a:highlight>
                  <a:srgbClr val="FFFF00"/>
                </a:highlight>
                <a:latin typeface="Arial" panose="020B0604020202020204" pitchFamily="34" charset="0"/>
                <a:cs typeface="Arial" panose="020B0604020202020204" pitchFamily="34" charset="0"/>
              </a:rPr>
              <a:t>Swedish </a:t>
            </a:r>
            <a:r>
              <a:rPr lang="sv-SE" sz="3000" b="1" dirty="0" err="1">
                <a:solidFill>
                  <a:srgbClr val="FF0066"/>
                </a:solidFill>
                <a:highlight>
                  <a:srgbClr val="FFFF00"/>
                </a:highlight>
                <a:latin typeface="Arial" panose="020B0604020202020204" pitchFamily="34" charset="0"/>
                <a:cs typeface="Arial" panose="020B0604020202020204" pitchFamily="34" charset="0"/>
              </a:rPr>
              <a:t>Assitej</a:t>
            </a:r>
            <a:r>
              <a:rPr lang="sv-SE" sz="3000" i="1" dirty="0">
                <a:solidFill>
                  <a:srgbClr val="FF0066"/>
                </a:solidFill>
                <a:highlight>
                  <a:srgbClr val="FFFF00"/>
                </a:highlight>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organise</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theatre</a:t>
            </a:r>
            <a:r>
              <a:rPr lang="sv-SE" sz="3000" dirty="0">
                <a:latin typeface="Arial" panose="020B0604020202020204" pitchFamily="34" charset="0"/>
                <a:cs typeface="Arial" panose="020B0604020202020204" pitchFamily="34" charset="0"/>
              </a:rPr>
              <a:t> for </a:t>
            </a:r>
            <a:r>
              <a:rPr lang="sv-SE" sz="3000" dirty="0" err="1">
                <a:latin typeface="Arial" panose="020B0604020202020204" pitchFamily="34" charset="0"/>
                <a:cs typeface="Arial" panose="020B0604020202020204" pitchFamily="34" charset="0"/>
              </a:rPr>
              <a:t>children</a:t>
            </a:r>
            <a:r>
              <a:rPr lang="sv-SE" sz="3000" dirty="0">
                <a:latin typeface="Arial" panose="020B0604020202020204" pitchFamily="34" charset="0"/>
                <a:cs typeface="Arial" panose="020B0604020202020204" pitchFamily="34" charset="0"/>
              </a:rPr>
              <a:t> and </a:t>
            </a:r>
            <a:r>
              <a:rPr lang="sv-SE" sz="3000" dirty="0" err="1">
                <a:latin typeface="Arial" panose="020B0604020202020204" pitchFamily="34" charset="0"/>
                <a:cs typeface="Arial" panose="020B0604020202020204" pitchFamily="34" charset="0"/>
              </a:rPr>
              <a:t>young</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adults</a:t>
            </a:r>
            <a:endParaRPr lang="sv-SE" sz="3000" dirty="0">
              <a:latin typeface="Arial" panose="020B0604020202020204" pitchFamily="34" charset="0"/>
              <a:cs typeface="Arial" panose="020B0604020202020204" pitchFamily="34" charset="0"/>
            </a:endParaRPr>
          </a:p>
          <a:p>
            <a:endParaRPr lang="sv-SE" sz="3000" dirty="0"/>
          </a:p>
        </p:txBody>
      </p:sp>
    </p:spTree>
    <p:extLst>
      <p:ext uri="{BB962C8B-B14F-4D97-AF65-F5344CB8AC3E}">
        <p14:creationId xmlns:p14="http://schemas.microsoft.com/office/powerpoint/2010/main" val="131730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DB7308-9F29-4408-BC33-D89B58EE3963}"/>
              </a:ext>
            </a:extLst>
          </p:cNvPr>
          <p:cNvSpPr>
            <a:spLocks noGrp="1"/>
          </p:cNvSpPr>
          <p:nvPr>
            <p:ph type="title"/>
          </p:nvPr>
        </p:nvSpPr>
        <p:spPr>
          <a:xfrm>
            <a:off x="838200" y="630165"/>
            <a:ext cx="10515600" cy="1325563"/>
          </a:xfrm>
        </p:spPr>
        <p:txBody>
          <a:bodyPr>
            <a:normAutofit fontScale="90000"/>
          </a:bodyPr>
          <a:lstStyle/>
          <a:p>
            <a:br>
              <a:rPr lang="sv-SE" dirty="0">
                <a:latin typeface="Arial" panose="020B0604020202020204" pitchFamily="34" charset="0"/>
                <a:cs typeface="Arial" panose="020B0604020202020204" pitchFamily="34" charset="0"/>
              </a:rPr>
            </a:br>
            <a:r>
              <a:rPr lang="sv-SE" b="1" dirty="0">
                <a:latin typeface="Arial" panose="020B0604020202020204" pitchFamily="34" charset="0"/>
                <a:cs typeface="Arial" panose="020B0604020202020204" pitchFamily="34" charset="0"/>
              </a:rPr>
              <a:t>UMBRELLA ORGANISATIONS AND ASSOCIATIONS: MUSIC</a:t>
            </a:r>
            <a:br>
              <a:rPr lang="sv-SE" dirty="0">
                <a:latin typeface="Arial" panose="020B0604020202020204" pitchFamily="34" charset="0"/>
                <a:cs typeface="Arial" panose="020B0604020202020204" pitchFamily="34" charset="0"/>
              </a:rPr>
            </a:br>
            <a:br>
              <a:rPr lang="sv-SE" dirty="0">
                <a:latin typeface="Arial" panose="020B0604020202020204" pitchFamily="34" charset="0"/>
                <a:cs typeface="Arial" panose="020B0604020202020204" pitchFamily="34" charset="0"/>
              </a:rPr>
            </a:br>
            <a:endParaRPr lang="sv-SE" dirty="0">
              <a:latin typeface="Arial" panose="020B0604020202020204" pitchFamily="34" charset="0"/>
              <a:cs typeface="Arial" panose="020B0604020202020204" pitchFamily="34" charset="0"/>
            </a:endParaRPr>
          </a:p>
        </p:txBody>
      </p:sp>
      <p:sp>
        <p:nvSpPr>
          <p:cNvPr id="3" name="Platshållare för innehåll 2">
            <a:extLst>
              <a:ext uri="{FF2B5EF4-FFF2-40B4-BE49-F238E27FC236}">
                <a16:creationId xmlns:a16="http://schemas.microsoft.com/office/drawing/2014/main" id="{CD36A5A5-F8C8-4119-B431-9C4EAAD6F98D}"/>
              </a:ext>
            </a:extLst>
          </p:cNvPr>
          <p:cNvSpPr>
            <a:spLocks noGrp="1"/>
          </p:cNvSpPr>
          <p:nvPr>
            <p:ph idx="1"/>
          </p:nvPr>
        </p:nvSpPr>
        <p:spPr/>
        <p:txBody>
          <a:bodyPr>
            <a:normAutofit/>
          </a:bodyPr>
          <a:lstStyle/>
          <a:p>
            <a:pPr>
              <a:spcAft>
                <a:spcPts val="1000"/>
              </a:spcAft>
            </a:pPr>
            <a:r>
              <a:rPr lang="sv-SE" sz="3000" b="1" dirty="0">
                <a:solidFill>
                  <a:srgbClr val="FF0066"/>
                </a:solidFill>
                <a:highlight>
                  <a:srgbClr val="FFFF00"/>
                </a:highlight>
                <a:latin typeface="Arial" panose="020B0604020202020204" pitchFamily="34" charset="0"/>
                <a:cs typeface="Arial" panose="020B0604020202020204" pitchFamily="34" charset="0"/>
              </a:rPr>
              <a:t>Musiksverige</a:t>
            </a:r>
            <a:r>
              <a:rPr lang="sv-SE" sz="3000" dirty="0">
                <a:latin typeface="Arial" panose="020B0604020202020204" pitchFamily="34" charset="0"/>
                <a:cs typeface="Arial" panose="020B0604020202020204" pitchFamily="34" charset="0"/>
              </a:rPr>
              <a:t> (Music Sweden)</a:t>
            </a:r>
          </a:p>
          <a:p>
            <a:pPr>
              <a:spcAft>
                <a:spcPts val="1000"/>
              </a:spcAft>
            </a:pPr>
            <a:r>
              <a:rPr lang="sv-SE" sz="3000" b="1" dirty="0">
                <a:solidFill>
                  <a:srgbClr val="FF0066"/>
                </a:solidFill>
                <a:highlight>
                  <a:srgbClr val="FFFF00"/>
                </a:highlight>
                <a:latin typeface="Arial" panose="020B0604020202020204" pitchFamily="34" charset="0"/>
                <a:cs typeface="Arial" panose="020B0604020202020204" pitchFamily="34" charset="0"/>
              </a:rPr>
              <a:t>Export Music Sweden </a:t>
            </a:r>
            <a:r>
              <a:rPr lang="sv-SE" sz="3000" dirty="0">
                <a:latin typeface="Arial" panose="020B0604020202020204" pitchFamily="34" charset="0"/>
                <a:cs typeface="Arial" panose="020B0604020202020204" pitchFamily="34" charset="0"/>
              </a:rPr>
              <a:t>(</a:t>
            </a:r>
            <a:r>
              <a:rPr lang="sv-SE" sz="3000" dirty="0" err="1">
                <a:latin typeface="Arial" panose="020B0604020202020204" pitchFamily="34" charset="0"/>
                <a:cs typeface="Arial" panose="020B0604020202020204" pitchFamily="34" charset="0"/>
              </a:rPr>
              <a:t>promote</a:t>
            </a:r>
            <a:r>
              <a:rPr lang="sv-SE" sz="3000" dirty="0">
                <a:latin typeface="Arial" panose="020B0604020202020204" pitchFamily="34" charset="0"/>
                <a:cs typeface="Arial" panose="020B0604020202020204" pitchFamily="34" charset="0"/>
              </a:rPr>
              <a:t> Swedish </a:t>
            </a:r>
            <a:r>
              <a:rPr lang="sv-SE" sz="3000" dirty="0" err="1">
                <a:latin typeface="Arial" panose="020B0604020202020204" pitchFamily="34" charset="0"/>
                <a:cs typeface="Arial" panose="020B0604020202020204" pitchFamily="34" charset="0"/>
              </a:rPr>
              <a:t>music</a:t>
            </a:r>
            <a:r>
              <a:rPr lang="sv-SE" sz="3000" dirty="0">
                <a:latin typeface="Arial" panose="020B0604020202020204" pitchFamily="34" charset="0"/>
                <a:cs typeface="Arial" panose="020B0604020202020204" pitchFamily="34" charset="0"/>
              </a:rPr>
              <a:t> in all genres </a:t>
            </a:r>
            <a:r>
              <a:rPr lang="sv-SE" sz="3000" dirty="0" err="1">
                <a:latin typeface="Arial" panose="020B0604020202020204" pitchFamily="34" charset="0"/>
                <a:cs typeface="Arial" panose="020B0604020202020204" pitchFamily="34" charset="0"/>
              </a:rPr>
              <a:t>abroad</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arrange</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capacity</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building</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training</a:t>
            </a:r>
            <a:r>
              <a:rPr lang="sv-SE" sz="3000" dirty="0">
                <a:latin typeface="Arial" panose="020B0604020202020204" pitchFamily="34" charset="0"/>
                <a:cs typeface="Arial" panose="020B0604020202020204" pitchFamily="34" charset="0"/>
              </a:rPr>
              <a:t> and </a:t>
            </a:r>
            <a:r>
              <a:rPr lang="sv-SE" sz="3000" dirty="0" err="1">
                <a:latin typeface="Arial" panose="020B0604020202020204" pitchFamily="34" charset="0"/>
                <a:cs typeface="Arial" panose="020B0604020202020204" pitchFamily="34" charset="0"/>
              </a:rPr>
              <a:t>seminars</a:t>
            </a:r>
            <a:r>
              <a:rPr lang="sv-SE" sz="3000" dirty="0">
                <a:latin typeface="Arial" panose="020B0604020202020204" pitchFamily="34" charset="0"/>
                <a:cs typeface="Arial" panose="020B0604020202020204" pitchFamily="34" charset="0"/>
              </a:rPr>
              <a:t> for the </a:t>
            </a:r>
            <a:r>
              <a:rPr lang="sv-SE" sz="3000" dirty="0" err="1">
                <a:latin typeface="Arial" panose="020B0604020202020204" pitchFamily="34" charset="0"/>
                <a:cs typeface="Arial" panose="020B0604020202020204" pitchFamily="34" charset="0"/>
              </a:rPr>
              <a:t>music</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sector</a:t>
            </a:r>
            <a:r>
              <a:rPr lang="sv-SE" sz="3000" dirty="0">
                <a:latin typeface="Arial" panose="020B0604020202020204" pitchFamily="34" charset="0"/>
                <a:cs typeface="Arial" panose="020B0604020202020204" pitchFamily="34" charset="0"/>
              </a:rPr>
              <a:t> etc.)</a:t>
            </a:r>
          </a:p>
          <a:p>
            <a:pPr>
              <a:spcAft>
                <a:spcPts val="1000"/>
              </a:spcAft>
            </a:pPr>
            <a:r>
              <a:rPr lang="sv-SE" sz="3000" b="1" dirty="0">
                <a:solidFill>
                  <a:srgbClr val="FF0066"/>
                </a:solidFill>
                <a:highlight>
                  <a:srgbClr val="FFFF00"/>
                </a:highlight>
                <a:latin typeface="Arial" panose="020B0604020202020204" pitchFamily="34" charset="0"/>
                <a:cs typeface="Arial" panose="020B0604020202020204" pitchFamily="34" charset="0"/>
              </a:rPr>
              <a:t>Föreningen Sveriges Tonsättare </a:t>
            </a:r>
            <a:r>
              <a:rPr lang="sv-SE" sz="3000" dirty="0">
                <a:latin typeface="Arial" panose="020B0604020202020204" pitchFamily="34" charset="0"/>
                <a:cs typeface="Arial" panose="020B0604020202020204" pitchFamily="34" charset="0"/>
              </a:rPr>
              <a:t>(Swedish </a:t>
            </a:r>
            <a:r>
              <a:rPr lang="sv-SE" sz="3000" dirty="0" err="1">
                <a:latin typeface="Arial" panose="020B0604020202020204" pitchFamily="34" charset="0"/>
                <a:cs typeface="Arial" panose="020B0604020202020204" pitchFamily="34" charset="0"/>
              </a:rPr>
              <a:t>Society</a:t>
            </a:r>
            <a:r>
              <a:rPr lang="sv-SE" sz="3000" dirty="0">
                <a:latin typeface="Arial" panose="020B0604020202020204" pitchFamily="34" charset="0"/>
                <a:cs typeface="Arial" panose="020B0604020202020204" pitchFamily="34" charset="0"/>
              </a:rPr>
              <a:t> </a:t>
            </a:r>
            <a:br>
              <a:rPr lang="sv-SE" sz="3000" dirty="0">
                <a:latin typeface="Arial" panose="020B0604020202020204" pitchFamily="34" charset="0"/>
                <a:cs typeface="Arial" panose="020B0604020202020204" pitchFamily="34" charset="0"/>
              </a:rPr>
            </a:br>
            <a:r>
              <a:rPr lang="sv-SE" sz="3000" dirty="0">
                <a:latin typeface="Arial" panose="020B0604020202020204" pitchFamily="34" charset="0"/>
                <a:cs typeface="Arial" panose="020B0604020202020204" pitchFamily="34" charset="0"/>
              </a:rPr>
              <a:t>of Composers)</a:t>
            </a:r>
          </a:p>
          <a:p>
            <a:pPr>
              <a:spcAft>
                <a:spcPts val="1000"/>
              </a:spcAft>
            </a:pPr>
            <a:r>
              <a:rPr lang="sv-SE" sz="3000" b="1" dirty="0">
                <a:solidFill>
                  <a:srgbClr val="FF0066"/>
                </a:solidFill>
                <a:highlight>
                  <a:srgbClr val="FFFF00"/>
                </a:highlight>
                <a:latin typeface="Arial" panose="020B0604020202020204" pitchFamily="34" charset="0"/>
                <a:cs typeface="Arial" panose="020B0604020202020204" pitchFamily="34" charset="0"/>
              </a:rPr>
              <a:t>Svensk Live </a:t>
            </a:r>
            <a:r>
              <a:rPr lang="sv-SE" sz="3000" dirty="0">
                <a:latin typeface="Arial" panose="020B0604020202020204" pitchFamily="34" charset="0"/>
                <a:cs typeface="Arial" panose="020B0604020202020204" pitchFamily="34" charset="0"/>
              </a:rPr>
              <a:t>(part of the European </a:t>
            </a:r>
            <a:r>
              <a:rPr lang="sv-SE" sz="3000" dirty="0" err="1">
                <a:latin typeface="Arial" panose="020B0604020202020204" pitchFamily="34" charset="0"/>
                <a:cs typeface="Arial" panose="020B0604020202020204" pitchFamily="34" charset="0"/>
              </a:rPr>
              <a:t>Platform</a:t>
            </a:r>
            <a:r>
              <a:rPr lang="sv-SE" sz="3000" dirty="0">
                <a:latin typeface="Arial" panose="020B0604020202020204" pitchFamily="34" charset="0"/>
                <a:cs typeface="Arial" panose="020B0604020202020204" pitchFamily="34" charset="0"/>
              </a:rPr>
              <a:t> Live DMA)</a:t>
            </a:r>
          </a:p>
        </p:txBody>
      </p:sp>
    </p:spTree>
    <p:extLst>
      <p:ext uri="{BB962C8B-B14F-4D97-AF65-F5344CB8AC3E}">
        <p14:creationId xmlns:p14="http://schemas.microsoft.com/office/powerpoint/2010/main" val="101323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736D57-8D24-40D4-8D0A-9D82DFE657D9}"/>
              </a:ext>
            </a:extLst>
          </p:cNvPr>
          <p:cNvSpPr>
            <a:spLocks noGrp="1"/>
          </p:cNvSpPr>
          <p:nvPr>
            <p:ph type="title"/>
          </p:nvPr>
        </p:nvSpPr>
        <p:spPr>
          <a:xfrm>
            <a:off x="838200" y="998071"/>
            <a:ext cx="10515600" cy="1325563"/>
          </a:xfrm>
        </p:spPr>
        <p:txBody>
          <a:bodyPr>
            <a:noAutofit/>
          </a:bodyPr>
          <a:lstStyle/>
          <a:p>
            <a:br>
              <a:rPr lang="sv-SE" sz="4000" b="1" dirty="0">
                <a:latin typeface="Arial" panose="020B0604020202020204" pitchFamily="34" charset="0"/>
                <a:cs typeface="Arial" panose="020B0604020202020204" pitchFamily="34" charset="0"/>
              </a:rPr>
            </a:br>
            <a:r>
              <a:rPr lang="sv-SE" sz="4000" b="1" dirty="0">
                <a:latin typeface="Arial" panose="020B0604020202020204" pitchFamily="34" charset="0"/>
                <a:cs typeface="Arial" panose="020B0604020202020204" pitchFamily="34" charset="0"/>
              </a:rPr>
              <a:t>UMBRELLA ORGANISATIONS AND ASSOCIATIONS: VISUAL ARTS AND LITERATURE</a:t>
            </a:r>
            <a:br>
              <a:rPr lang="sv-SE" sz="4000" dirty="0">
                <a:latin typeface="Arial" panose="020B0604020202020204" pitchFamily="34" charset="0"/>
                <a:cs typeface="Arial" panose="020B0604020202020204" pitchFamily="34" charset="0"/>
              </a:rPr>
            </a:br>
            <a:br>
              <a:rPr lang="sv-SE" sz="4000" dirty="0">
                <a:latin typeface="Arial" panose="020B0604020202020204" pitchFamily="34" charset="0"/>
                <a:cs typeface="Arial" panose="020B0604020202020204" pitchFamily="34" charset="0"/>
              </a:rPr>
            </a:br>
            <a:endParaRPr lang="sv-SE" sz="4000" dirty="0">
              <a:latin typeface="Arial" panose="020B0604020202020204" pitchFamily="34" charset="0"/>
              <a:cs typeface="Arial" panose="020B0604020202020204" pitchFamily="34" charset="0"/>
            </a:endParaRPr>
          </a:p>
        </p:txBody>
      </p:sp>
      <p:sp>
        <p:nvSpPr>
          <p:cNvPr id="3" name="Platshållare för innehåll 2">
            <a:extLst>
              <a:ext uri="{FF2B5EF4-FFF2-40B4-BE49-F238E27FC236}">
                <a16:creationId xmlns:a16="http://schemas.microsoft.com/office/drawing/2014/main" id="{9D0A711A-5A23-424D-993B-1E2437BED2BD}"/>
              </a:ext>
            </a:extLst>
          </p:cNvPr>
          <p:cNvSpPr>
            <a:spLocks noGrp="1"/>
          </p:cNvSpPr>
          <p:nvPr>
            <p:ph idx="1"/>
          </p:nvPr>
        </p:nvSpPr>
        <p:spPr>
          <a:xfrm>
            <a:off x="838200" y="2506662"/>
            <a:ext cx="10515600" cy="4351338"/>
          </a:xfrm>
        </p:spPr>
        <p:txBody>
          <a:bodyPr>
            <a:normAutofit/>
          </a:bodyPr>
          <a:lstStyle/>
          <a:p>
            <a:pPr>
              <a:spcAft>
                <a:spcPts val="1000"/>
              </a:spcAft>
            </a:pPr>
            <a:r>
              <a:rPr lang="sv-SE" sz="3000" dirty="0">
                <a:latin typeface="Arial" panose="020B0604020202020204" pitchFamily="34" charset="0"/>
                <a:cs typeface="Arial" panose="020B0604020202020204" pitchFamily="34" charset="0"/>
              </a:rPr>
              <a:t>Visual arts: </a:t>
            </a:r>
            <a:r>
              <a:rPr lang="sv-SE" sz="3000" b="1" dirty="0">
                <a:solidFill>
                  <a:srgbClr val="FF0066"/>
                </a:solidFill>
                <a:highlight>
                  <a:srgbClr val="FFFF00"/>
                </a:highlight>
                <a:latin typeface="Arial" panose="020B0604020202020204" pitchFamily="34" charset="0"/>
                <a:cs typeface="Arial" panose="020B0604020202020204" pitchFamily="34" charset="0"/>
              </a:rPr>
              <a:t>Konstnärernas Riksorganisation </a:t>
            </a:r>
            <a:r>
              <a:rPr lang="sv-SE" sz="3000" dirty="0">
                <a:latin typeface="Arial" panose="020B0604020202020204" pitchFamily="34" charset="0"/>
                <a:cs typeface="Arial" panose="020B0604020202020204" pitchFamily="34" charset="0"/>
              </a:rPr>
              <a:t>(Swedish Artists' National </a:t>
            </a:r>
            <a:r>
              <a:rPr lang="sv-SE" sz="3000" dirty="0" err="1">
                <a:latin typeface="Arial" panose="020B0604020202020204" pitchFamily="34" charset="0"/>
                <a:cs typeface="Arial" panose="020B0604020202020204" pitchFamily="34" charset="0"/>
              </a:rPr>
              <a:t>Organization</a:t>
            </a:r>
            <a:r>
              <a:rPr lang="sv-SE" sz="3000" dirty="0">
                <a:latin typeface="Arial" panose="020B0604020202020204" pitchFamily="34" charset="0"/>
                <a:cs typeface="Arial" panose="020B0604020202020204" pitchFamily="34" charset="0"/>
              </a:rPr>
              <a:t>) </a:t>
            </a:r>
            <a:r>
              <a:rPr lang="sv-SE" sz="3000" b="1" dirty="0">
                <a:solidFill>
                  <a:srgbClr val="FF0066"/>
                </a:solidFill>
                <a:highlight>
                  <a:srgbClr val="FFFF00"/>
                </a:highlight>
                <a:latin typeface="Arial" panose="020B0604020202020204" pitchFamily="34" charset="0"/>
                <a:cs typeface="Arial" panose="020B0604020202020204" pitchFamily="34" charset="0"/>
              </a:rPr>
              <a:t>Riksförbundet Sveriges museer</a:t>
            </a:r>
            <a:r>
              <a:rPr lang="sv-SE" sz="3000" dirty="0">
                <a:solidFill>
                  <a:srgbClr val="FF0066"/>
                </a:solidFill>
                <a:highlight>
                  <a:srgbClr val="FFFF00"/>
                </a:highlight>
                <a:latin typeface="Arial" panose="020B0604020202020204" pitchFamily="34" charset="0"/>
                <a:cs typeface="Arial" panose="020B0604020202020204" pitchFamily="34" charset="0"/>
              </a:rPr>
              <a:t> </a:t>
            </a:r>
            <a:r>
              <a:rPr lang="sv-SE" sz="3000" dirty="0">
                <a:latin typeface="Arial" panose="020B0604020202020204" pitchFamily="34" charset="0"/>
                <a:cs typeface="Arial" panose="020B0604020202020204" pitchFamily="34" charset="0"/>
              </a:rPr>
              <a:t>(Association of Swedish Museums) </a:t>
            </a:r>
          </a:p>
          <a:p>
            <a:pPr>
              <a:spcAft>
                <a:spcPts val="1000"/>
              </a:spcAft>
            </a:pPr>
            <a:r>
              <a:rPr lang="en-US" sz="3000" dirty="0">
                <a:latin typeface="Arial" panose="020B0604020202020204" pitchFamily="34" charset="0"/>
                <a:cs typeface="Arial" panose="020B0604020202020204" pitchFamily="34" charset="0"/>
              </a:rPr>
              <a:t>Architecture: </a:t>
            </a:r>
            <a:r>
              <a:rPr lang="en-US" sz="3000" b="1" dirty="0" err="1">
                <a:solidFill>
                  <a:srgbClr val="FF0066"/>
                </a:solidFill>
                <a:highlight>
                  <a:srgbClr val="FFFF00"/>
                </a:highlight>
                <a:latin typeface="Arial" panose="020B0604020202020204" pitchFamily="34" charset="0"/>
                <a:cs typeface="Arial" panose="020B0604020202020204" pitchFamily="34" charset="0"/>
              </a:rPr>
              <a:t>Sveriges</a:t>
            </a:r>
            <a:r>
              <a:rPr lang="en-US" sz="3000" b="1" dirty="0">
                <a:solidFill>
                  <a:srgbClr val="FF0066"/>
                </a:solidFill>
                <a:highlight>
                  <a:srgbClr val="FFFF00"/>
                </a:highlight>
                <a:latin typeface="Arial" panose="020B0604020202020204" pitchFamily="34" charset="0"/>
                <a:cs typeface="Arial" panose="020B0604020202020204" pitchFamily="34" charset="0"/>
              </a:rPr>
              <a:t> </a:t>
            </a:r>
            <a:r>
              <a:rPr lang="en-US" sz="3000" b="1" dirty="0" err="1">
                <a:solidFill>
                  <a:srgbClr val="FF0066"/>
                </a:solidFill>
                <a:highlight>
                  <a:srgbClr val="FFFF00"/>
                </a:highlight>
                <a:latin typeface="Arial" panose="020B0604020202020204" pitchFamily="34" charset="0"/>
                <a:cs typeface="Arial" panose="020B0604020202020204" pitchFamily="34" charset="0"/>
              </a:rPr>
              <a:t>arkitekter</a:t>
            </a:r>
            <a:r>
              <a:rPr lang="en-US" sz="3000" b="1" dirty="0">
                <a:solidFill>
                  <a:srgbClr val="FF0066"/>
                </a:solidFill>
                <a:highlight>
                  <a:srgbClr val="FFFF00"/>
                </a:highlight>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(Swedish Architects)</a:t>
            </a:r>
          </a:p>
          <a:p>
            <a:pPr>
              <a:spcAft>
                <a:spcPts val="1000"/>
              </a:spcAft>
            </a:pPr>
            <a:r>
              <a:rPr lang="en-US" sz="3000" dirty="0">
                <a:latin typeface="Arial" panose="020B0604020202020204" pitchFamily="34" charset="0"/>
                <a:cs typeface="Arial" panose="020B0604020202020204" pitchFamily="34" charset="0"/>
              </a:rPr>
              <a:t>Design: </a:t>
            </a:r>
            <a:r>
              <a:rPr lang="en-US" sz="3000" b="1" dirty="0" err="1">
                <a:solidFill>
                  <a:srgbClr val="FF0066"/>
                </a:solidFill>
                <a:highlight>
                  <a:srgbClr val="FFFF00"/>
                </a:highlight>
                <a:latin typeface="Arial" panose="020B0604020202020204" pitchFamily="34" charset="0"/>
                <a:cs typeface="Arial" panose="020B0604020202020204" pitchFamily="34" charset="0"/>
              </a:rPr>
              <a:t>Svensk</a:t>
            </a:r>
            <a:r>
              <a:rPr lang="en-US" sz="3000" b="1" dirty="0">
                <a:solidFill>
                  <a:srgbClr val="FF0066"/>
                </a:solidFill>
                <a:highlight>
                  <a:srgbClr val="FFFF00"/>
                </a:highlight>
                <a:latin typeface="Arial" panose="020B0604020202020204" pitchFamily="34" charset="0"/>
                <a:cs typeface="Arial" panose="020B0604020202020204" pitchFamily="34" charset="0"/>
              </a:rPr>
              <a:t> form </a:t>
            </a:r>
            <a:r>
              <a:rPr lang="en-US" sz="3000" dirty="0">
                <a:latin typeface="Arial" panose="020B0604020202020204" pitchFamily="34" charset="0"/>
                <a:cs typeface="Arial" panose="020B0604020202020204" pitchFamily="34" charset="0"/>
              </a:rPr>
              <a:t>(Swedish Design Association)</a:t>
            </a:r>
          </a:p>
          <a:p>
            <a:pPr>
              <a:spcAft>
                <a:spcPts val="1000"/>
              </a:spcAft>
            </a:pPr>
            <a:r>
              <a:rPr lang="sv-SE" sz="3000" dirty="0" err="1">
                <a:latin typeface="Arial" panose="020B0604020202020204" pitchFamily="34" charset="0"/>
                <a:cs typeface="Arial" panose="020B0604020202020204" pitchFamily="34" charset="0"/>
              </a:rPr>
              <a:t>Literature</a:t>
            </a:r>
            <a:r>
              <a:rPr lang="sv-SE" sz="3000" dirty="0">
                <a:latin typeface="Arial" panose="020B0604020202020204" pitchFamily="34" charset="0"/>
                <a:cs typeface="Arial" panose="020B0604020202020204" pitchFamily="34" charset="0"/>
              </a:rPr>
              <a:t>: </a:t>
            </a:r>
            <a:r>
              <a:rPr lang="sv-SE" sz="3000" b="1" dirty="0" err="1">
                <a:solidFill>
                  <a:srgbClr val="FF0066"/>
                </a:solidFill>
                <a:highlight>
                  <a:srgbClr val="FFFF00"/>
                </a:highlight>
                <a:latin typeface="Arial" panose="020B0604020202020204" pitchFamily="34" charset="0"/>
                <a:cs typeface="Arial" panose="020B0604020202020204" pitchFamily="34" charset="0"/>
              </a:rPr>
              <a:t>Förläggareföreningen</a:t>
            </a:r>
            <a:r>
              <a:rPr lang="sv-SE" sz="3000" dirty="0">
                <a:latin typeface="Arial" panose="020B0604020202020204" pitchFamily="34" charset="0"/>
                <a:cs typeface="Arial" panose="020B0604020202020204" pitchFamily="34" charset="0"/>
              </a:rPr>
              <a:t> (Swedish Publishers Association)</a:t>
            </a:r>
            <a:br>
              <a:rPr lang="sv-SE" sz="3000" dirty="0">
                <a:latin typeface="Arial" panose="020B0604020202020204" pitchFamily="34" charset="0"/>
                <a:cs typeface="Arial" panose="020B0604020202020204" pitchFamily="34" charset="0"/>
              </a:rPr>
            </a:br>
            <a:endParaRPr lang="sv-SE" sz="3000" dirty="0">
              <a:latin typeface="Arial" panose="020B0604020202020204" pitchFamily="34" charset="0"/>
              <a:cs typeface="Arial" panose="020B0604020202020204" pitchFamily="34" charset="0"/>
            </a:endParaRPr>
          </a:p>
          <a:p>
            <a:endParaRPr lang="sv-SE"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62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9AFA8D-BBA2-48F2-9966-CAD5C584433F}"/>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SWEDISH CULTURE SECTOR</a:t>
            </a:r>
            <a:endParaRPr lang="sv-SE" sz="4000" dirty="0"/>
          </a:p>
        </p:txBody>
      </p:sp>
      <p:sp>
        <p:nvSpPr>
          <p:cNvPr id="3" name="Platshållare för innehåll 2">
            <a:extLst>
              <a:ext uri="{FF2B5EF4-FFF2-40B4-BE49-F238E27FC236}">
                <a16:creationId xmlns:a16="http://schemas.microsoft.com/office/drawing/2014/main" id="{565CD2D0-15AF-4CC3-B5AF-C1C450BDA8B9}"/>
              </a:ext>
            </a:extLst>
          </p:cNvPr>
          <p:cNvSpPr>
            <a:spLocks noGrp="1"/>
          </p:cNvSpPr>
          <p:nvPr>
            <p:ph idx="1"/>
          </p:nvPr>
        </p:nvSpPr>
        <p:spPr>
          <a:xfrm>
            <a:off x="838200" y="1565529"/>
            <a:ext cx="10515600" cy="4351338"/>
          </a:xfrm>
        </p:spPr>
        <p:txBody>
          <a:bodyPr>
            <a:normAutofit fontScale="25000" lnSpcReduction="20000"/>
          </a:bodyPr>
          <a:lstStyle/>
          <a:p>
            <a:pPr marL="457200" indent="-457200">
              <a:lnSpc>
                <a:spcPct val="110000"/>
              </a:lnSpc>
              <a:spcAft>
                <a:spcPts val="1000"/>
              </a:spcAft>
            </a:pPr>
            <a:r>
              <a:rPr lang="en-US" sz="12000" dirty="0">
                <a:latin typeface="Arial" panose="020B0604020202020204" pitchFamily="34" charset="0"/>
                <a:cs typeface="Arial" panose="020B0604020202020204" pitchFamily="34" charset="0"/>
              </a:rPr>
              <a:t>Broad and diversified sector</a:t>
            </a:r>
          </a:p>
          <a:p>
            <a:pPr marL="457200" indent="-457200">
              <a:lnSpc>
                <a:spcPct val="110000"/>
              </a:lnSpc>
              <a:spcAft>
                <a:spcPts val="1000"/>
              </a:spcAft>
            </a:pPr>
            <a:r>
              <a:rPr lang="en-US" sz="12000" dirty="0">
                <a:latin typeface="Arial" panose="020B0604020202020204" pitchFamily="34" charset="0"/>
                <a:cs typeface="Arial" panose="020B0604020202020204" pitchFamily="34" charset="0"/>
              </a:rPr>
              <a:t>Solid infrastructure for arts and culture with support systems for arts professionals and arts </a:t>
            </a:r>
            <a:r>
              <a:rPr lang="en-US" sz="12000" dirty="0" err="1">
                <a:latin typeface="Arial" panose="020B0604020202020204" pitchFamily="34" charset="0"/>
                <a:cs typeface="Arial" panose="020B0604020202020204" pitchFamily="34" charset="0"/>
              </a:rPr>
              <a:t>organisations</a:t>
            </a:r>
            <a:r>
              <a:rPr lang="en-US" sz="12000" dirty="0">
                <a:latin typeface="Arial" panose="020B0604020202020204" pitchFamily="34" charset="0"/>
                <a:cs typeface="Arial" panose="020B0604020202020204" pitchFamily="34" charset="0"/>
              </a:rPr>
              <a:t> (national, regional, local public funding)</a:t>
            </a:r>
          </a:p>
          <a:p>
            <a:pPr marL="457200" indent="-457200">
              <a:lnSpc>
                <a:spcPct val="110000"/>
              </a:lnSpc>
              <a:spcAft>
                <a:spcPts val="1000"/>
              </a:spcAft>
            </a:pPr>
            <a:r>
              <a:rPr lang="en-US" sz="12000" dirty="0">
                <a:latin typeface="Arial" panose="020B0604020202020204" pitchFamily="34" charset="0"/>
                <a:cs typeface="Arial" panose="020B0604020202020204" pitchFamily="34" charset="0"/>
              </a:rPr>
              <a:t>Developed </a:t>
            </a:r>
            <a:r>
              <a:rPr lang="en-US" sz="12000" dirty="0" err="1">
                <a:latin typeface="Arial" panose="020B0604020202020204" pitchFamily="34" charset="0"/>
                <a:cs typeface="Arial" panose="020B0604020202020204" pitchFamily="34" charset="0"/>
              </a:rPr>
              <a:t>organisational</a:t>
            </a:r>
            <a:r>
              <a:rPr lang="en-US" sz="12000" dirty="0">
                <a:latin typeface="Arial" panose="020B0604020202020204" pitchFamily="34" charset="0"/>
                <a:cs typeface="Arial" panose="020B0604020202020204" pitchFamily="34" charset="0"/>
              </a:rPr>
              <a:t> structure, including associations and trade unions</a:t>
            </a:r>
          </a:p>
          <a:p>
            <a:pPr>
              <a:spcAft>
                <a:spcPts val="1000"/>
              </a:spcAft>
            </a:pPr>
            <a:endParaRPr lang="sv-SE" sz="3000" dirty="0">
              <a:latin typeface="Arial" panose="020B0604020202020204" pitchFamily="34" charset="0"/>
              <a:cs typeface="Arial" panose="020B0604020202020204" pitchFamily="34" charset="0"/>
            </a:endParaRPr>
          </a:p>
          <a:p>
            <a:pPr>
              <a:spcAft>
                <a:spcPts val="1000"/>
              </a:spcAft>
            </a:pPr>
            <a:endParaRPr lang="sv-SE" sz="3000" dirty="0"/>
          </a:p>
        </p:txBody>
      </p:sp>
    </p:spTree>
    <p:extLst>
      <p:ext uri="{BB962C8B-B14F-4D97-AF65-F5344CB8AC3E}">
        <p14:creationId xmlns:p14="http://schemas.microsoft.com/office/powerpoint/2010/main" val="195212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1400"/>
            <a:ext cx="12298017" cy="7056784"/>
          </a:xfrm>
          <a:prstGeom prst="rect">
            <a:avLst/>
          </a:prstGeom>
        </p:spPr>
      </p:pic>
      <p:sp>
        <p:nvSpPr>
          <p:cNvPr id="3" name="Rektangel 2"/>
          <p:cNvSpPr/>
          <p:nvPr/>
        </p:nvSpPr>
        <p:spPr>
          <a:xfrm>
            <a:off x="943429" y="551545"/>
            <a:ext cx="11248571" cy="3993401"/>
          </a:xfrm>
          <a:prstGeom prst="rect">
            <a:avLst/>
          </a:prstGeom>
        </p:spPr>
        <p:txBody>
          <a:bodyPr wrap="square">
            <a:spAutoFit/>
          </a:bodyPr>
          <a:lstStyle/>
          <a:p>
            <a:pPr>
              <a:spcAft>
                <a:spcPts val="2000"/>
              </a:spcAft>
            </a:pPr>
            <a:r>
              <a:rPr lang="sv-SE" sz="4000" b="1" dirty="0">
                <a:latin typeface="Arial" panose="020B0604020202020204" pitchFamily="34" charset="0"/>
                <a:cs typeface="Arial" panose="020B0604020202020204" pitchFamily="34" charset="0"/>
              </a:rPr>
              <a:t>SWEDISH PARTICIPATION IN </a:t>
            </a:r>
            <a:br>
              <a:rPr lang="sv-SE" sz="4000" b="1" dirty="0">
                <a:latin typeface="Arial" panose="020B0604020202020204" pitchFamily="34" charset="0"/>
                <a:cs typeface="Arial" panose="020B0604020202020204" pitchFamily="34" charset="0"/>
              </a:rPr>
            </a:br>
            <a:r>
              <a:rPr lang="sv-SE" sz="4000" b="1" dirty="0">
                <a:latin typeface="Arial" panose="020B0604020202020204" pitchFamily="34" charset="0"/>
                <a:cs typeface="Arial" panose="020B0604020202020204" pitchFamily="34" charset="0"/>
              </a:rPr>
              <a:t>CREATIVE EUROPE − CULTURE</a:t>
            </a:r>
            <a:endParaRPr lang="sv-SE" sz="4000" b="1" dirty="0">
              <a:latin typeface="Arial" panose="020B0604020202020204" pitchFamily="34" charset="0"/>
              <a:ea typeface="Verdana" pitchFamily="34" charset="0"/>
              <a:cs typeface="Arial" panose="020B0604020202020204" pitchFamily="34" charset="0"/>
            </a:endParaRPr>
          </a:p>
          <a:p>
            <a:pPr>
              <a:spcAft>
                <a:spcPts val="1000"/>
              </a:spcAft>
            </a:pPr>
            <a:r>
              <a:rPr lang="sv-SE" sz="2900" dirty="0" err="1">
                <a:latin typeface="Arial" panose="020B0604020202020204" pitchFamily="34" charset="0"/>
                <a:cs typeface="Arial" panose="020B0604020202020204" pitchFamily="34" charset="0"/>
              </a:rPr>
              <a:t>Large</a:t>
            </a:r>
            <a:r>
              <a:rPr lang="sv-SE" sz="2900" dirty="0">
                <a:latin typeface="Arial" panose="020B0604020202020204" pitchFamily="34" charset="0"/>
                <a:cs typeface="Arial" panose="020B0604020202020204" pitchFamily="34" charset="0"/>
              </a:rPr>
              <a:t> </a:t>
            </a:r>
            <a:r>
              <a:rPr lang="sv-SE" sz="2900" dirty="0" err="1">
                <a:latin typeface="Arial" panose="020B0604020202020204" pitchFamily="34" charset="0"/>
                <a:cs typeface="Arial" panose="020B0604020202020204" pitchFamily="34" charset="0"/>
              </a:rPr>
              <a:t>interest</a:t>
            </a:r>
            <a:r>
              <a:rPr lang="sv-SE" sz="2900" dirty="0">
                <a:latin typeface="Arial" panose="020B0604020202020204" pitchFamily="34" charset="0"/>
                <a:cs typeface="Arial" panose="020B0604020202020204" pitchFamily="34" charset="0"/>
              </a:rPr>
              <a:t> from Swedish organisations of different </a:t>
            </a:r>
            <a:br>
              <a:rPr lang="sv-SE" sz="2900" dirty="0">
                <a:latin typeface="Arial" panose="020B0604020202020204" pitchFamily="34" charset="0"/>
                <a:cs typeface="Arial" panose="020B0604020202020204" pitchFamily="34" charset="0"/>
              </a:rPr>
            </a:br>
            <a:r>
              <a:rPr lang="sv-SE" sz="2900" dirty="0" err="1">
                <a:latin typeface="Arial" panose="020B0604020202020204" pitchFamily="34" charset="0"/>
                <a:cs typeface="Arial" panose="020B0604020202020204" pitchFamily="34" charset="0"/>
              </a:rPr>
              <a:t>sizes</a:t>
            </a:r>
            <a:r>
              <a:rPr lang="sv-SE" sz="2900" dirty="0">
                <a:latin typeface="Arial" panose="020B0604020202020204" pitchFamily="34" charset="0"/>
                <a:cs typeface="Arial" panose="020B0604020202020204" pitchFamily="34" charset="0"/>
              </a:rPr>
              <a:t> to </a:t>
            </a:r>
            <a:r>
              <a:rPr lang="sv-SE" sz="2900" dirty="0" err="1">
                <a:latin typeface="Arial" panose="020B0604020202020204" pitchFamily="34" charset="0"/>
                <a:cs typeface="Arial" panose="020B0604020202020204" pitchFamily="34" charset="0"/>
              </a:rPr>
              <a:t>participate</a:t>
            </a:r>
            <a:r>
              <a:rPr lang="sv-SE" sz="2900" dirty="0">
                <a:latin typeface="Arial" panose="020B0604020202020204" pitchFamily="34" charset="0"/>
                <a:cs typeface="Arial" panose="020B0604020202020204" pitchFamily="34" charset="0"/>
              </a:rPr>
              <a:t> in international </a:t>
            </a:r>
            <a:r>
              <a:rPr lang="sv-SE" sz="2900" dirty="0" err="1">
                <a:latin typeface="Arial" panose="020B0604020202020204" pitchFamily="34" charset="0"/>
                <a:cs typeface="Arial" panose="020B0604020202020204" pitchFamily="34" charset="0"/>
              </a:rPr>
              <a:t>cultural</a:t>
            </a:r>
            <a:r>
              <a:rPr lang="sv-SE" sz="2900" dirty="0">
                <a:latin typeface="Arial" panose="020B0604020202020204" pitchFamily="34" charset="0"/>
                <a:cs typeface="Arial" panose="020B0604020202020204" pitchFamily="34" charset="0"/>
              </a:rPr>
              <a:t> </a:t>
            </a:r>
            <a:r>
              <a:rPr lang="sv-SE" sz="2900" dirty="0" err="1">
                <a:latin typeface="Arial" panose="020B0604020202020204" pitchFamily="34" charset="0"/>
                <a:cs typeface="Arial" panose="020B0604020202020204" pitchFamily="34" charset="0"/>
              </a:rPr>
              <a:t>cooperation</a:t>
            </a:r>
            <a:r>
              <a:rPr lang="sv-SE" sz="2900" dirty="0">
                <a:latin typeface="Arial" panose="020B0604020202020204" pitchFamily="34" charset="0"/>
                <a:cs typeface="Arial" panose="020B0604020202020204" pitchFamily="34" charset="0"/>
              </a:rPr>
              <a:t> </a:t>
            </a:r>
            <a:br>
              <a:rPr lang="sv-SE" sz="2900" dirty="0">
                <a:latin typeface="Arial" panose="020B0604020202020204" pitchFamily="34" charset="0"/>
                <a:cs typeface="Arial" panose="020B0604020202020204" pitchFamily="34" charset="0"/>
              </a:rPr>
            </a:br>
            <a:r>
              <a:rPr lang="sv-SE" sz="2900" dirty="0">
                <a:latin typeface="Arial" panose="020B0604020202020204" pitchFamily="34" charset="0"/>
                <a:cs typeface="Arial" panose="020B0604020202020204" pitchFamily="34" charset="0"/>
              </a:rPr>
              <a:t>on </a:t>
            </a:r>
            <a:r>
              <a:rPr lang="sv-SE" sz="2900" dirty="0" err="1">
                <a:latin typeface="Arial" panose="020B0604020202020204" pitchFamily="34" charset="0"/>
                <a:cs typeface="Arial" panose="020B0604020202020204" pitchFamily="34" charset="0"/>
              </a:rPr>
              <a:t>individual</a:t>
            </a:r>
            <a:r>
              <a:rPr lang="sv-SE" sz="2900" dirty="0">
                <a:latin typeface="Arial" panose="020B0604020202020204" pitchFamily="34" charset="0"/>
                <a:cs typeface="Arial" panose="020B0604020202020204" pitchFamily="34" charset="0"/>
              </a:rPr>
              <a:t> and </a:t>
            </a:r>
            <a:r>
              <a:rPr lang="sv-SE" sz="2900" dirty="0" err="1">
                <a:latin typeface="Arial" panose="020B0604020202020204" pitchFamily="34" charset="0"/>
                <a:cs typeface="Arial" panose="020B0604020202020204" pitchFamily="34" charset="0"/>
              </a:rPr>
              <a:t>organisational</a:t>
            </a:r>
            <a:r>
              <a:rPr lang="sv-SE" sz="2900" dirty="0">
                <a:latin typeface="Arial" panose="020B0604020202020204" pitchFamily="34" charset="0"/>
                <a:cs typeface="Arial" panose="020B0604020202020204" pitchFamily="34" charset="0"/>
              </a:rPr>
              <a:t> </a:t>
            </a:r>
            <a:r>
              <a:rPr lang="sv-SE" sz="2900" dirty="0" err="1">
                <a:latin typeface="Arial" panose="020B0604020202020204" pitchFamily="34" charset="0"/>
                <a:cs typeface="Arial" panose="020B0604020202020204" pitchFamily="34" charset="0"/>
              </a:rPr>
              <a:t>level</a:t>
            </a:r>
            <a:r>
              <a:rPr lang="sv-SE" sz="2900" dirty="0">
                <a:latin typeface="Arial" panose="020B0604020202020204" pitchFamily="34" charset="0"/>
                <a:cs typeface="Arial" panose="020B0604020202020204" pitchFamily="34" charset="0"/>
              </a:rPr>
              <a:t>, </a:t>
            </a:r>
            <a:r>
              <a:rPr lang="sv-SE" sz="2900" dirty="0" err="1">
                <a:latin typeface="Arial" panose="020B0604020202020204" pitchFamily="34" charset="0"/>
                <a:cs typeface="Arial" panose="020B0604020202020204" pitchFamily="34" charset="0"/>
              </a:rPr>
              <a:t>including</a:t>
            </a:r>
            <a:r>
              <a:rPr lang="sv-SE" sz="2900" dirty="0">
                <a:latin typeface="Arial" panose="020B0604020202020204" pitchFamily="34" charset="0"/>
                <a:cs typeface="Arial" panose="020B0604020202020204" pitchFamily="34" charset="0"/>
              </a:rPr>
              <a:t> participation</a:t>
            </a:r>
            <a:br>
              <a:rPr lang="sv-SE" sz="2900" dirty="0">
                <a:latin typeface="Arial" panose="020B0604020202020204" pitchFamily="34" charset="0"/>
                <a:cs typeface="Arial" panose="020B0604020202020204" pitchFamily="34" charset="0"/>
              </a:rPr>
            </a:br>
            <a:r>
              <a:rPr lang="sv-SE" sz="2900" dirty="0">
                <a:latin typeface="Arial" panose="020B0604020202020204" pitchFamily="34" charset="0"/>
                <a:cs typeface="Arial" panose="020B0604020202020204" pitchFamily="34" charset="0"/>
              </a:rPr>
              <a:t>in </a:t>
            </a:r>
            <a:r>
              <a:rPr lang="sv-SE" sz="2900" dirty="0" err="1">
                <a:latin typeface="Arial" panose="020B0604020202020204" pitchFamily="34" charset="0"/>
                <a:cs typeface="Arial" panose="020B0604020202020204" pitchFamily="34" charset="0"/>
              </a:rPr>
              <a:t>Creative</a:t>
            </a:r>
            <a:r>
              <a:rPr lang="sv-SE" sz="2900" dirty="0">
                <a:latin typeface="Arial" panose="020B0604020202020204" pitchFamily="34" charset="0"/>
                <a:cs typeface="Arial" panose="020B0604020202020204" pitchFamily="34" charset="0"/>
              </a:rPr>
              <a:t> Europe-</a:t>
            </a:r>
            <a:r>
              <a:rPr lang="sv-SE" sz="2900" dirty="0" err="1">
                <a:latin typeface="Arial" panose="020B0604020202020204" pitchFamily="34" charset="0"/>
                <a:cs typeface="Arial" panose="020B0604020202020204" pitchFamily="34" charset="0"/>
              </a:rPr>
              <a:t>projects</a:t>
            </a:r>
            <a:r>
              <a:rPr lang="sv-SE" sz="2900" dirty="0">
                <a:latin typeface="Arial" panose="020B0604020202020204" pitchFamily="34" charset="0"/>
                <a:cs typeface="Arial" panose="020B0604020202020204" pitchFamily="34" charset="0"/>
              </a:rPr>
              <a:t> </a:t>
            </a:r>
          </a:p>
          <a:p>
            <a:pPr marL="457200" indent="-457200">
              <a:spcBef>
                <a:spcPts val="300"/>
              </a:spcBef>
              <a:spcAft>
                <a:spcPts val="1000"/>
              </a:spcAft>
              <a:buFont typeface="Arial" panose="020B0604020202020204" pitchFamily="34" charset="0"/>
              <a:buChar char="•"/>
            </a:pPr>
            <a:endParaRPr lang="sv-SE"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DE7E5D7-D883-45C5-AACD-94D48602B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966" y="-44024"/>
            <a:ext cx="7310034" cy="7363262"/>
          </a:xfrm>
          <a:prstGeom prst="rect">
            <a:avLst/>
          </a:prstGeom>
        </p:spPr>
      </p:pic>
      <p:sp>
        <p:nvSpPr>
          <p:cNvPr id="2" name="Rubrik 1">
            <a:extLst>
              <a:ext uri="{FF2B5EF4-FFF2-40B4-BE49-F238E27FC236}">
                <a16:creationId xmlns:a16="http://schemas.microsoft.com/office/drawing/2014/main" id="{172966AA-3E7A-4C7B-819E-8F54CAA037DD}"/>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SWEDEN</a:t>
            </a:r>
          </a:p>
        </p:txBody>
      </p:sp>
      <p:sp>
        <p:nvSpPr>
          <p:cNvPr id="14" name="Underrubrik 2">
            <a:extLst>
              <a:ext uri="{FF2B5EF4-FFF2-40B4-BE49-F238E27FC236}">
                <a16:creationId xmlns:a16="http://schemas.microsoft.com/office/drawing/2014/main" id="{15EC28B5-E0A6-4840-AD84-B781B623D8D2}"/>
              </a:ext>
            </a:extLst>
          </p:cNvPr>
          <p:cNvSpPr txBox="1">
            <a:spLocks/>
          </p:cNvSpPr>
          <p:nvPr/>
        </p:nvSpPr>
        <p:spPr>
          <a:xfrm>
            <a:off x="838200" y="1835658"/>
            <a:ext cx="6771861" cy="4200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sv-SE" sz="3000" dirty="0" err="1">
                <a:latin typeface="Arial" panose="020B0604020202020204" pitchFamily="34" charset="0"/>
                <a:cs typeface="Arial" panose="020B0604020202020204" pitchFamily="34" charset="0"/>
              </a:rPr>
              <a:t>Some</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basic</a:t>
            </a:r>
            <a:r>
              <a:rPr lang="sv-SE" sz="3000" dirty="0">
                <a:latin typeface="Arial" panose="020B0604020202020204" pitchFamily="34" charset="0"/>
                <a:cs typeface="Arial" panose="020B0604020202020204" pitchFamily="34" charset="0"/>
              </a:rPr>
              <a:t> </a:t>
            </a:r>
            <a:r>
              <a:rPr lang="sv-SE" sz="3000" dirty="0" err="1">
                <a:latin typeface="Arial" panose="020B0604020202020204" pitchFamily="34" charset="0"/>
                <a:cs typeface="Arial" panose="020B0604020202020204" pitchFamily="34" charset="0"/>
              </a:rPr>
              <a:t>facts</a:t>
            </a:r>
            <a:r>
              <a:rPr lang="sv-SE" sz="3000" dirty="0">
                <a:latin typeface="Arial" panose="020B0604020202020204" pitchFamily="34" charset="0"/>
                <a:cs typeface="Arial" panose="020B0604020202020204" pitchFamily="34" charset="0"/>
              </a:rPr>
              <a:t>:</a:t>
            </a:r>
          </a:p>
          <a:p>
            <a:pPr>
              <a:spcAft>
                <a:spcPts val="1000"/>
              </a:spcAft>
            </a:pPr>
            <a:r>
              <a:rPr lang="sv-SE" sz="3000" dirty="0">
                <a:latin typeface="Arial" panose="020B0604020202020204" pitchFamily="34" charset="0"/>
                <a:cs typeface="Arial" panose="020B0604020202020204" pitchFamily="34" charset="0"/>
              </a:rPr>
              <a:t>Approx. 10 million </a:t>
            </a:r>
            <a:r>
              <a:rPr lang="sv-SE" sz="3000" dirty="0" err="1">
                <a:latin typeface="Arial" panose="020B0604020202020204" pitchFamily="34" charset="0"/>
                <a:cs typeface="Arial" panose="020B0604020202020204" pitchFamily="34" charset="0"/>
              </a:rPr>
              <a:t>inhabitants</a:t>
            </a:r>
            <a:endParaRPr lang="sv-SE" sz="3000" dirty="0">
              <a:latin typeface="Arial" panose="020B0604020202020204" pitchFamily="34" charset="0"/>
              <a:cs typeface="Arial" panose="020B0604020202020204" pitchFamily="34" charset="0"/>
            </a:endParaRPr>
          </a:p>
          <a:p>
            <a:pPr>
              <a:spcAft>
                <a:spcPts val="1000"/>
              </a:spcAft>
            </a:pPr>
            <a:r>
              <a:rPr lang="en-US" sz="3000" dirty="0">
                <a:latin typeface="Arial" panose="020B0604020202020204" pitchFamily="34" charset="0"/>
                <a:cs typeface="Arial" panose="020B0604020202020204" pitchFamily="34" charset="0"/>
              </a:rPr>
              <a:t>Stockholm is the capital, </a:t>
            </a:r>
            <a:br>
              <a:rPr lang="en-US" sz="3000" dirty="0">
                <a:latin typeface="Arial" panose="020B0604020202020204" pitchFamily="34" charset="0"/>
                <a:cs typeface="Arial" panose="020B0604020202020204" pitchFamily="34" charset="0"/>
              </a:rPr>
            </a:br>
            <a:r>
              <a:rPr lang="en-US" sz="3000" dirty="0" err="1">
                <a:latin typeface="Arial" panose="020B0604020202020204" pitchFamily="34" charset="0"/>
                <a:cs typeface="Arial" panose="020B0604020202020204" pitchFamily="34" charset="0"/>
              </a:rPr>
              <a:t>Göteborg</a:t>
            </a:r>
            <a:r>
              <a:rPr lang="en-US" sz="3000" dirty="0">
                <a:latin typeface="Arial" panose="020B0604020202020204" pitchFamily="34" charset="0"/>
                <a:cs typeface="Arial" panose="020B0604020202020204" pitchFamily="34" charset="0"/>
              </a:rPr>
              <a:t> and Malmö second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and third largest cities</a:t>
            </a:r>
          </a:p>
          <a:p>
            <a:pPr>
              <a:spcAft>
                <a:spcPts val="1000"/>
              </a:spcAft>
            </a:pPr>
            <a:r>
              <a:rPr lang="en-US" sz="3000" dirty="0">
                <a:latin typeface="Arial" panose="020B0604020202020204" pitchFamily="34" charset="0"/>
                <a:cs typeface="Arial" panose="020B0604020202020204" pitchFamily="34" charset="0"/>
              </a:rPr>
              <a:t>Language: Swedish, common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to speak English fluently </a:t>
            </a:r>
          </a:p>
          <a:p>
            <a:pPr>
              <a:spcAft>
                <a:spcPts val="1000"/>
              </a:spcAft>
            </a:pPr>
            <a:r>
              <a:rPr lang="en-US" sz="3000" dirty="0">
                <a:latin typeface="Arial" panose="020B0604020202020204" pitchFamily="34" charset="0"/>
                <a:cs typeface="Arial" panose="020B0604020202020204" pitchFamily="34" charset="0"/>
              </a:rPr>
              <a:t>Currency: Swedish crown (SEK) </a:t>
            </a:r>
          </a:p>
          <a:p>
            <a:pPr>
              <a:spcAft>
                <a:spcPts val="1000"/>
              </a:spcAft>
            </a:pPr>
            <a:endParaRPr lang="en-US" sz="3000" dirty="0">
              <a:latin typeface="Arial" panose="020B0604020202020204" pitchFamily="34" charset="0"/>
              <a:cs typeface="Arial" panose="020B0604020202020204" pitchFamily="34" charset="0"/>
            </a:endParaRPr>
          </a:p>
          <a:p>
            <a:pPr marL="0" indent="0">
              <a:buNone/>
            </a:pP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809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5B1C0C-3B5C-42F4-967B-9799C23473AC}"/>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SOME EXAMPLES </a:t>
            </a:r>
          </a:p>
        </p:txBody>
      </p:sp>
      <p:sp>
        <p:nvSpPr>
          <p:cNvPr id="3" name="Platshållare för innehåll 2">
            <a:extLst>
              <a:ext uri="{FF2B5EF4-FFF2-40B4-BE49-F238E27FC236}">
                <a16:creationId xmlns:a16="http://schemas.microsoft.com/office/drawing/2014/main" id="{DAAD5574-22E6-4E9A-8F2B-AF63D4403F91}"/>
              </a:ext>
            </a:extLst>
          </p:cNvPr>
          <p:cNvSpPr>
            <a:spLocks noGrp="1"/>
          </p:cNvSpPr>
          <p:nvPr>
            <p:ph idx="1"/>
          </p:nvPr>
        </p:nvSpPr>
        <p:spPr>
          <a:xfrm>
            <a:off x="838200" y="1528536"/>
            <a:ext cx="11121571" cy="5000398"/>
          </a:xfrm>
        </p:spPr>
        <p:txBody>
          <a:bodyPr>
            <a:normAutofit fontScale="25000" lnSpcReduction="20000"/>
          </a:bodyPr>
          <a:lstStyle/>
          <a:p>
            <a:pPr marL="0" indent="0">
              <a:lnSpc>
                <a:spcPct val="110000"/>
              </a:lnSpc>
              <a:spcBef>
                <a:spcPts val="0"/>
              </a:spcBef>
              <a:spcAft>
                <a:spcPts val="2500"/>
              </a:spcAft>
              <a:buNone/>
            </a:pPr>
            <a:r>
              <a:rPr lang="sv-SE" sz="12000" i="1" dirty="0">
                <a:latin typeface="Arial" panose="020B0604020202020204" pitchFamily="34" charset="0"/>
                <a:cs typeface="Arial" panose="020B0604020202020204" pitchFamily="34" charset="0"/>
              </a:rPr>
              <a:t>European networks:</a:t>
            </a:r>
            <a:br>
              <a:rPr lang="sv-SE" sz="12000" b="1" dirty="0">
                <a:solidFill>
                  <a:srgbClr val="FF0066"/>
                </a:solidFill>
                <a:highlight>
                  <a:srgbClr val="FFFF00"/>
                </a:highlight>
                <a:latin typeface="Arial" panose="020B0604020202020204" pitchFamily="34" charset="0"/>
                <a:cs typeface="Arial" panose="020B0604020202020204" pitchFamily="34" charset="0"/>
              </a:rPr>
            </a:br>
            <a:r>
              <a:rPr lang="sv-SE" sz="12000" b="1" dirty="0">
                <a:solidFill>
                  <a:srgbClr val="FF0066"/>
                </a:solidFill>
                <a:highlight>
                  <a:srgbClr val="FFFF00"/>
                </a:highlight>
                <a:latin typeface="Arial" panose="020B0604020202020204" pitchFamily="34" charset="0"/>
                <a:cs typeface="Arial" panose="020B0604020202020204" pitchFamily="34" charset="0"/>
              </a:rPr>
              <a:t>Trans Europe Halles</a:t>
            </a:r>
            <a:r>
              <a:rPr lang="sv-SE" sz="12000" dirty="0">
                <a:latin typeface="Arial" panose="020B0604020202020204" pitchFamily="34" charset="0"/>
                <a:cs typeface="Arial" panose="020B0604020202020204" pitchFamily="34" charset="0"/>
              </a:rPr>
              <a:t>, Sweden, Arts Printing House, </a:t>
            </a:r>
            <a:r>
              <a:rPr lang="sv-SE" sz="12000" dirty="0" err="1">
                <a:latin typeface="Arial" panose="020B0604020202020204" pitchFamily="34" charset="0"/>
                <a:cs typeface="Arial" panose="020B0604020202020204" pitchFamily="34" charset="0"/>
              </a:rPr>
              <a:t>Lithuania</a:t>
            </a:r>
            <a:endParaRPr lang="sv-SE" sz="12000" dirty="0">
              <a:latin typeface="Arial" panose="020B0604020202020204" pitchFamily="34" charset="0"/>
              <a:cs typeface="Arial" panose="020B0604020202020204" pitchFamily="34" charset="0"/>
            </a:endParaRPr>
          </a:p>
          <a:p>
            <a:pPr marL="0" indent="0">
              <a:lnSpc>
                <a:spcPct val="110000"/>
              </a:lnSpc>
              <a:spcBef>
                <a:spcPts val="0"/>
              </a:spcBef>
              <a:spcAft>
                <a:spcPts val="1500"/>
              </a:spcAft>
              <a:buNone/>
            </a:pPr>
            <a:r>
              <a:rPr lang="en-US" sz="12000" i="1" dirty="0">
                <a:latin typeface="Arial" panose="020B0604020202020204" pitchFamily="34" charset="0"/>
                <a:cs typeface="Arial" panose="020B0604020202020204" pitchFamily="34" charset="0"/>
              </a:rPr>
              <a:t>European platforms:</a:t>
            </a:r>
            <a:br>
              <a:rPr lang="en-US" sz="12000" i="1" dirty="0">
                <a:latin typeface="Arial" panose="020B0604020202020204" pitchFamily="34" charset="0"/>
                <a:cs typeface="Arial" panose="020B0604020202020204" pitchFamily="34" charset="0"/>
              </a:rPr>
            </a:br>
            <a:r>
              <a:rPr lang="en-US" sz="12000" b="1" dirty="0">
                <a:solidFill>
                  <a:srgbClr val="FF0066"/>
                </a:solidFill>
                <a:highlight>
                  <a:srgbClr val="FFFF00"/>
                </a:highlight>
                <a:latin typeface="Arial" panose="020B0604020202020204" pitchFamily="34" charset="0"/>
                <a:cs typeface="Arial" panose="020B0604020202020204" pitchFamily="34" charset="0"/>
              </a:rPr>
              <a:t>Versopolis</a:t>
            </a:r>
            <a:br>
              <a:rPr lang="en-US" sz="12000" b="1" dirty="0">
                <a:solidFill>
                  <a:schemeClr val="tx2"/>
                </a:solidFill>
                <a:latin typeface="Arial" panose="020B0604020202020204" pitchFamily="34" charset="0"/>
                <a:cs typeface="Arial" panose="020B0604020202020204" pitchFamily="34" charset="0"/>
              </a:rPr>
            </a:br>
            <a:r>
              <a:rPr lang="sv-SE" sz="12000" dirty="0" err="1">
                <a:latin typeface="Arial" panose="020B0604020202020204" pitchFamily="34" charset="0"/>
                <a:cs typeface="Arial" panose="020B0604020202020204" pitchFamily="34" charset="0"/>
              </a:rPr>
              <a:t>Poetinis</a:t>
            </a:r>
            <a:r>
              <a:rPr lang="sv-SE" sz="12000" dirty="0">
                <a:latin typeface="Arial" panose="020B0604020202020204" pitchFamily="34" charset="0"/>
                <a:cs typeface="Arial" panose="020B0604020202020204" pitchFamily="34" charset="0"/>
              </a:rPr>
              <a:t> </a:t>
            </a:r>
            <a:r>
              <a:rPr lang="sv-SE" sz="12000" dirty="0" err="1">
                <a:latin typeface="Arial" panose="020B0604020202020204" pitchFamily="34" charset="0"/>
                <a:cs typeface="Arial" panose="020B0604020202020204" pitchFamily="34" charset="0"/>
              </a:rPr>
              <a:t>Druskininku</a:t>
            </a:r>
            <a:r>
              <a:rPr lang="sv-SE" sz="12000" dirty="0">
                <a:latin typeface="Arial" panose="020B0604020202020204" pitchFamily="34" charset="0"/>
                <a:cs typeface="Arial" panose="020B0604020202020204" pitchFamily="34" charset="0"/>
              </a:rPr>
              <a:t> </a:t>
            </a:r>
            <a:r>
              <a:rPr lang="sv-SE" sz="12000" dirty="0" err="1">
                <a:latin typeface="Arial" panose="020B0604020202020204" pitchFamily="34" charset="0"/>
                <a:cs typeface="Arial" panose="020B0604020202020204" pitchFamily="34" charset="0"/>
              </a:rPr>
              <a:t>ruduo</a:t>
            </a:r>
            <a:r>
              <a:rPr lang="sv-SE" sz="12000" dirty="0">
                <a:latin typeface="Arial" panose="020B0604020202020204" pitchFamily="34" charset="0"/>
                <a:cs typeface="Arial" panose="020B0604020202020204" pitchFamily="34" charset="0"/>
              </a:rPr>
              <a:t>, </a:t>
            </a:r>
            <a:r>
              <a:rPr lang="sv-SE" sz="12000" dirty="0" err="1">
                <a:latin typeface="Arial" panose="020B0604020202020204" pitchFamily="34" charset="0"/>
                <a:cs typeface="Arial" panose="020B0604020202020204" pitchFamily="34" charset="0"/>
              </a:rPr>
              <a:t>Lithuania</a:t>
            </a:r>
            <a:r>
              <a:rPr lang="sv-SE" sz="12000" dirty="0">
                <a:latin typeface="Arial" panose="020B0604020202020204" pitchFamily="34" charset="0"/>
                <a:cs typeface="Arial" panose="020B0604020202020204" pitchFamily="34" charset="0"/>
              </a:rPr>
              <a:t>, </a:t>
            </a:r>
            <a:r>
              <a:rPr lang="en-US" sz="12000" dirty="0">
                <a:latin typeface="Arial" panose="020B0604020202020204" pitchFamily="34" charset="0"/>
                <a:cs typeface="Arial" panose="020B0604020202020204" pitchFamily="34" charset="0"/>
              </a:rPr>
              <a:t>Littfest, Sweden</a:t>
            </a:r>
            <a:endParaRPr lang="sv-SE" sz="12000" dirty="0">
              <a:latin typeface="Arial" panose="020B0604020202020204" pitchFamily="34" charset="0"/>
              <a:cs typeface="Arial" panose="020B0604020202020204" pitchFamily="34" charset="0"/>
            </a:endParaRPr>
          </a:p>
          <a:p>
            <a:pPr marL="0" indent="0">
              <a:lnSpc>
                <a:spcPct val="110000"/>
              </a:lnSpc>
              <a:spcBef>
                <a:spcPts val="0"/>
              </a:spcBef>
              <a:spcAft>
                <a:spcPts val="1500"/>
              </a:spcAft>
              <a:buNone/>
            </a:pPr>
            <a:r>
              <a:rPr lang="sv-SE" sz="12000" b="1" dirty="0">
                <a:solidFill>
                  <a:srgbClr val="FF0066"/>
                </a:solidFill>
                <a:highlight>
                  <a:srgbClr val="FFFF00"/>
                </a:highlight>
                <a:latin typeface="Arial" panose="020B0604020202020204" pitchFamily="34" charset="0"/>
                <a:cs typeface="Arial" panose="020B0604020202020204" pitchFamily="34" charset="0"/>
              </a:rPr>
              <a:t>Aerowaves</a:t>
            </a:r>
            <a:br>
              <a:rPr lang="sv-SE" sz="12000" b="1" dirty="0">
                <a:solidFill>
                  <a:schemeClr val="tx2"/>
                </a:solidFill>
                <a:latin typeface="Arial" panose="020B0604020202020204" pitchFamily="34" charset="0"/>
                <a:cs typeface="Arial" panose="020B0604020202020204" pitchFamily="34" charset="0"/>
              </a:rPr>
            </a:br>
            <a:r>
              <a:rPr lang="sv-SE" sz="12000" dirty="0" err="1">
                <a:latin typeface="Arial" panose="020B0604020202020204" pitchFamily="34" charset="0"/>
                <a:cs typeface="Arial" panose="020B0604020202020204" pitchFamily="34" charset="0"/>
              </a:rPr>
              <a:t>Lietuvos</a:t>
            </a:r>
            <a:r>
              <a:rPr lang="sv-SE" sz="12000" dirty="0">
                <a:latin typeface="Arial" panose="020B0604020202020204" pitchFamily="34" charset="0"/>
                <a:cs typeface="Arial" panose="020B0604020202020204" pitchFamily="34" charset="0"/>
              </a:rPr>
              <a:t> </a:t>
            </a:r>
            <a:r>
              <a:rPr lang="sv-SE" sz="12000" dirty="0" err="1">
                <a:latin typeface="Arial" panose="020B0604020202020204" pitchFamily="34" charset="0"/>
                <a:cs typeface="Arial" panose="020B0604020202020204" pitchFamily="34" charset="0"/>
              </a:rPr>
              <a:t>sokio</a:t>
            </a:r>
            <a:r>
              <a:rPr lang="sv-SE" sz="12000" dirty="0">
                <a:latin typeface="Arial" panose="020B0604020202020204" pitchFamily="34" charset="0"/>
                <a:cs typeface="Arial" panose="020B0604020202020204" pitchFamily="34" charset="0"/>
              </a:rPr>
              <a:t> </a:t>
            </a:r>
            <a:r>
              <a:rPr lang="sv-SE" sz="12000" dirty="0" err="1">
                <a:latin typeface="Arial" panose="020B0604020202020204" pitchFamily="34" charset="0"/>
                <a:cs typeface="Arial" panose="020B0604020202020204" pitchFamily="34" charset="0"/>
              </a:rPr>
              <a:t>informacijos</a:t>
            </a:r>
            <a:r>
              <a:rPr lang="sv-SE" sz="12000" dirty="0">
                <a:latin typeface="Arial" panose="020B0604020202020204" pitchFamily="34" charset="0"/>
                <a:cs typeface="Arial" panose="020B0604020202020204" pitchFamily="34" charset="0"/>
              </a:rPr>
              <a:t> centras, </a:t>
            </a:r>
            <a:r>
              <a:rPr lang="sv-SE" sz="12000" dirty="0" err="1">
                <a:latin typeface="Arial" panose="020B0604020202020204" pitchFamily="34" charset="0"/>
                <a:cs typeface="Arial" panose="020B0604020202020204" pitchFamily="34" charset="0"/>
              </a:rPr>
              <a:t>Lithuania</a:t>
            </a:r>
            <a:r>
              <a:rPr lang="sv-SE" sz="12000" dirty="0">
                <a:latin typeface="Arial" panose="020B0604020202020204" pitchFamily="34" charset="0"/>
                <a:cs typeface="Arial" panose="020B0604020202020204" pitchFamily="34" charset="0"/>
              </a:rPr>
              <a:t>, Dansens Hus, Sweden</a:t>
            </a:r>
          </a:p>
          <a:p>
            <a:pPr marL="0" indent="0">
              <a:lnSpc>
                <a:spcPct val="110000"/>
              </a:lnSpc>
              <a:spcBef>
                <a:spcPts val="0"/>
              </a:spcBef>
              <a:spcAft>
                <a:spcPts val="1500"/>
              </a:spcAft>
              <a:buNone/>
            </a:pPr>
            <a:r>
              <a:rPr lang="sv-SE" sz="12000" b="1" dirty="0">
                <a:solidFill>
                  <a:srgbClr val="FF0066"/>
                </a:solidFill>
                <a:highlight>
                  <a:srgbClr val="FFFF00"/>
                </a:highlight>
                <a:latin typeface="Arial" panose="020B0604020202020204" pitchFamily="34" charset="0"/>
                <a:cs typeface="Arial" panose="020B0604020202020204" pitchFamily="34" charset="0"/>
              </a:rPr>
              <a:t>PARALLELL – </a:t>
            </a:r>
            <a:r>
              <a:rPr lang="sv-SE" sz="12000" b="1" dirty="0" err="1">
                <a:solidFill>
                  <a:srgbClr val="FF0066"/>
                </a:solidFill>
                <a:highlight>
                  <a:srgbClr val="FFFF00"/>
                </a:highlight>
                <a:latin typeface="Arial" panose="020B0604020202020204" pitchFamily="34" charset="0"/>
                <a:cs typeface="Arial" panose="020B0604020202020204" pitchFamily="34" charset="0"/>
              </a:rPr>
              <a:t>Europen</a:t>
            </a:r>
            <a:r>
              <a:rPr lang="sv-SE" sz="12000" b="1" dirty="0">
                <a:solidFill>
                  <a:srgbClr val="FF0066"/>
                </a:solidFill>
                <a:highlight>
                  <a:srgbClr val="FFFF00"/>
                </a:highlight>
                <a:latin typeface="Arial" panose="020B0604020202020204" pitchFamily="34" charset="0"/>
                <a:cs typeface="Arial" panose="020B0604020202020204" pitchFamily="34" charset="0"/>
              </a:rPr>
              <a:t> </a:t>
            </a:r>
            <a:r>
              <a:rPr lang="sv-SE" sz="12000" b="1" dirty="0" err="1">
                <a:solidFill>
                  <a:srgbClr val="FF0066"/>
                </a:solidFill>
                <a:highlight>
                  <a:srgbClr val="FFFF00"/>
                </a:highlight>
                <a:latin typeface="Arial" panose="020B0604020202020204" pitchFamily="34" charset="0"/>
                <a:cs typeface="Arial" panose="020B0604020202020204" pitchFamily="34" charset="0"/>
              </a:rPr>
              <a:t>Photobased</a:t>
            </a:r>
            <a:r>
              <a:rPr lang="sv-SE" sz="12000" b="1" dirty="0">
                <a:solidFill>
                  <a:srgbClr val="FF0066"/>
                </a:solidFill>
                <a:highlight>
                  <a:srgbClr val="FFFF00"/>
                </a:highlight>
                <a:latin typeface="Arial" panose="020B0604020202020204" pitchFamily="34" charset="0"/>
                <a:cs typeface="Arial" panose="020B0604020202020204" pitchFamily="34" charset="0"/>
              </a:rPr>
              <a:t> </a:t>
            </a:r>
            <a:r>
              <a:rPr lang="sv-SE" sz="12000" b="1" dirty="0" err="1">
                <a:solidFill>
                  <a:srgbClr val="FF0066"/>
                </a:solidFill>
                <a:highlight>
                  <a:srgbClr val="FFFF00"/>
                </a:highlight>
                <a:latin typeface="Arial" panose="020B0604020202020204" pitchFamily="34" charset="0"/>
                <a:cs typeface="Arial" panose="020B0604020202020204" pitchFamily="34" charset="0"/>
              </a:rPr>
              <a:t>Platform</a:t>
            </a:r>
            <a:br>
              <a:rPr lang="sv-SE" sz="12000" b="1" dirty="0">
                <a:solidFill>
                  <a:srgbClr val="FF0066"/>
                </a:solidFill>
                <a:highlight>
                  <a:srgbClr val="FFFF00"/>
                </a:highlight>
                <a:latin typeface="Arial" panose="020B0604020202020204" pitchFamily="34" charset="0"/>
                <a:cs typeface="Arial" panose="020B0604020202020204" pitchFamily="34" charset="0"/>
              </a:rPr>
            </a:br>
            <a:r>
              <a:rPr lang="sv-SE" sz="12000" dirty="0">
                <a:latin typeface="Arial" panose="020B0604020202020204" pitchFamily="34" charset="0"/>
                <a:cs typeface="Arial" panose="020B0604020202020204" pitchFamily="34" charset="0"/>
              </a:rPr>
              <a:t>Kauno </a:t>
            </a:r>
            <a:r>
              <a:rPr lang="sv-SE" sz="12000" dirty="0" err="1">
                <a:latin typeface="Arial" panose="020B0604020202020204" pitchFamily="34" charset="0"/>
                <a:cs typeface="Arial" panose="020B0604020202020204" pitchFamily="34" charset="0"/>
              </a:rPr>
              <a:t>Skyrius</a:t>
            </a:r>
            <a:r>
              <a:rPr lang="sv-SE" sz="12000" dirty="0">
                <a:latin typeface="Arial" panose="020B0604020202020204" pitchFamily="34" charset="0"/>
                <a:cs typeface="Arial" panose="020B0604020202020204" pitchFamily="34" charset="0"/>
              </a:rPr>
              <a:t>, </a:t>
            </a:r>
            <a:r>
              <a:rPr lang="sv-SE" sz="12000" dirty="0" err="1">
                <a:latin typeface="Arial" panose="020B0604020202020204" pitchFamily="34" charset="0"/>
                <a:cs typeface="Arial" panose="020B0604020202020204" pitchFamily="34" charset="0"/>
              </a:rPr>
              <a:t>Lithuania</a:t>
            </a:r>
            <a:r>
              <a:rPr lang="sv-SE" sz="12000" dirty="0">
                <a:latin typeface="Arial" panose="020B0604020202020204" pitchFamily="34" charset="0"/>
                <a:cs typeface="Arial" panose="020B0604020202020204" pitchFamily="34" charset="0"/>
              </a:rPr>
              <a:t>, Landskrona city council, Sweden </a:t>
            </a:r>
          </a:p>
          <a:p>
            <a:pPr marL="0" indent="0">
              <a:spcBef>
                <a:spcPts val="200"/>
              </a:spcBef>
              <a:spcAft>
                <a:spcPts val="1500"/>
              </a:spcAft>
              <a:buNone/>
            </a:pPr>
            <a:endParaRPr lang="sv-SE" dirty="0"/>
          </a:p>
          <a:p>
            <a:endParaRPr lang="sv-SE" dirty="0"/>
          </a:p>
        </p:txBody>
      </p:sp>
    </p:spTree>
    <p:extLst>
      <p:ext uri="{BB962C8B-B14F-4D97-AF65-F5344CB8AC3E}">
        <p14:creationId xmlns:p14="http://schemas.microsoft.com/office/powerpoint/2010/main" val="42079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E2B42AF8-47C5-419F-9B1A-0B95DB771B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05654" cy="6984776"/>
          </a:xfrm>
          <a:prstGeom prst="rect">
            <a:avLst/>
          </a:prstGeom>
        </p:spPr>
      </p:pic>
      <p:sp>
        <p:nvSpPr>
          <p:cNvPr id="3" name="Platshållare för innehåll 2">
            <a:extLst>
              <a:ext uri="{FF2B5EF4-FFF2-40B4-BE49-F238E27FC236}">
                <a16:creationId xmlns:a16="http://schemas.microsoft.com/office/drawing/2014/main" id="{88B1F8C6-83C6-417C-A7FA-40596CA97E15}"/>
              </a:ext>
            </a:extLst>
          </p:cNvPr>
          <p:cNvSpPr>
            <a:spLocks noGrp="1"/>
          </p:cNvSpPr>
          <p:nvPr>
            <p:ph idx="1"/>
          </p:nvPr>
        </p:nvSpPr>
        <p:spPr>
          <a:xfrm>
            <a:off x="838200" y="1520826"/>
            <a:ext cx="10515600" cy="4351338"/>
          </a:xfrm>
        </p:spPr>
        <p:txBody>
          <a:bodyPr>
            <a:noAutofit/>
          </a:bodyPr>
          <a:lstStyle/>
          <a:p>
            <a:pPr marL="0" indent="0">
              <a:spcAft>
                <a:spcPts val="1000"/>
              </a:spcAft>
              <a:buNone/>
            </a:pPr>
            <a:br>
              <a:rPr lang="en-US" sz="4000" b="1" dirty="0">
                <a:solidFill>
                  <a:srgbClr val="FF0066"/>
                </a:solidFill>
                <a:highlight>
                  <a:srgbClr val="FFFF00"/>
                </a:highlight>
                <a:latin typeface="Arial" panose="020B0604020202020204" pitchFamily="34" charset="0"/>
                <a:cs typeface="Arial" panose="020B0604020202020204" pitchFamily="34" charset="0"/>
              </a:rPr>
            </a:br>
            <a:r>
              <a:rPr lang="en-US" sz="3500" b="1" dirty="0">
                <a:solidFill>
                  <a:srgbClr val="FF0066"/>
                </a:solidFill>
                <a:highlight>
                  <a:srgbClr val="FFFF00"/>
                </a:highlight>
                <a:latin typeface="Arial" panose="020B0604020202020204" pitchFamily="34" charset="0"/>
                <a:cs typeface="Arial" panose="020B0604020202020204" pitchFamily="34" charset="0"/>
              </a:rPr>
              <a:t>Elin Rosenström</a:t>
            </a:r>
            <a:br>
              <a:rPr lang="en-US" sz="3500" b="1" dirty="0">
                <a:solidFill>
                  <a:srgbClr val="FF0066"/>
                </a:solidFill>
                <a:highlight>
                  <a:srgbClr val="FFFF00"/>
                </a:highlight>
                <a:latin typeface="Arial" panose="020B0604020202020204" pitchFamily="34" charset="0"/>
                <a:cs typeface="Arial" panose="020B0604020202020204" pitchFamily="34" charset="0"/>
              </a:rPr>
            </a:br>
            <a:r>
              <a:rPr lang="en-US" sz="3500" b="1" dirty="0">
                <a:solidFill>
                  <a:srgbClr val="FF0066"/>
                </a:solidFill>
                <a:highlight>
                  <a:srgbClr val="FFFF00"/>
                </a:highlight>
                <a:latin typeface="Arial" panose="020B0604020202020204" pitchFamily="34" charset="0"/>
                <a:cs typeface="Arial" panose="020B0604020202020204" pitchFamily="34" charset="0"/>
              </a:rPr>
              <a:t>Head of Creative Europe Desk Sweden</a:t>
            </a:r>
          </a:p>
          <a:p>
            <a:pPr marL="0" indent="0">
              <a:lnSpc>
                <a:spcPct val="70000"/>
              </a:lnSpc>
              <a:spcBef>
                <a:spcPts val="3000"/>
              </a:spcBef>
              <a:spcAft>
                <a:spcPts val="1000"/>
              </a:spcAft>
              <a:buNone/>
            </a:pPr>
            <a:r>
              <a:rPr lang="sv-SE" sz="3500" b="1" dirty="0">
                <a:solidFill>
                  <a:srgbClr val="FF0066"/>
                </a:solidFill>
                <a:highlight>
                  <a:srgbClr val="FFFF00"/>
                </a:highlight>
                <a:latin typeface="Arial" panose="020B0604020202020204" pitchFamily="34" charset="0"/>
                <a:cs typeface="Arial" panose="020B0604020202020204" pitchFamily="34" charset="0"/>
              </a:rPr>
              <a:t>E-mail: elin.rosenstrom@kulturradet.se</a:t>
            </a:r>
          </a:p>
          <a:p>
            <a:pPr marL="0" indent="0">
              <a:lnSpc>
                <a:spcPct val="70000"/>
              </a:lnSpc>
              <a:spcAft>
                <a:spcPts val="1000"/>
              </a:spcAft>
              <a:buNone/>
            </a:pPr>
            <a:r>
              <a:rPr lang="de-DE" sz="3500" b="1" dirty="0">
                <a:solidFill>
                  <a:srgbClr val="FF0066"/>
                </a:solidFill>
                <a:highlight>
                  <a:srgbClr val="FFFF00"/>
                </a:highlight>
                <a:latin typeface="Arial" panose="020B0604020202020204" pitchFamily="34" charset="0"/>
                <a:cs typeface="Arial" panose="020B0604020202020204" pitchFamily="34" charset="0"/>
              </a:rPr>
              <a:t>Tel. + 46 8 519 264 15</a:t>
            </a:r>
          </a:p>
          <a:p>
            <a:pPr marL="0" indent="0">
              <a:spcBef>
                <a:spcPts val="3000"/>
              </a:spcBef>
              <a:spcAft>
                <a:spcPts val="1000"/>
              </a:spcAft>
              <a:buNone/>
            </a:pPr>
            <a:r>
              <a:rPr lang="sv-SE" sz="3500" b="1" dirty="0">
                <a:solidFill>
                  <a:srgbClr val="FF0066"/>
                </a:solidFill>
                <a:highlight>
                  <a:srgbClr val="FFFF00"/>
                </a:highlight>
                <a:latin typeface="Arial" panose="020B0604020202020204" pitchFamily="34" charset="0"/>
                <a:cs typeface="Arial" panose="020B0604020202020204" pitchFamily="34" charset="0"/>
              </a:rPr>
              <a:t>www.kreativaeuropa.eu</a:t>
            </a:r>
          </a:p>
          <a:p>
            <a:pPr marL="0" indent="0">
              <a:spcAft>
                <a:spcPts val="1000"/>
              </a:spcAft>
              <a:buNone/>
            </a:pPr>
            <a:endParaRPr lang="sv-SE" sz="4000" b="1" dirty="0">
              <a:latin typeface="Arial" panose="020B0604020202020204" pitchFamily="34" charset="0"/>
              <a:cs typeface="Arial" panose="020B0604020202020204" pitchFamily="34" charset="0"/>
            </a:endParaRPr>
          </a:p>
        </p:txBody>
      </p:sp>
      <p:sp>
        <p:nvSpPr>
          <p:cNvPr id="2" name="Rubrik 1">
            <a:extLst>
              <a:ext uri="{FF2B5EF4-FFF2-40B4-BE49-F238E27FC236}">
                <a16:creationId xmlns:a16="http://schemas.microsoft.com/office/drawing/2014/main" id="{AF7B5724-1C7A-4844-9F09-F834AF5A770D}"/>
              </a:ext>
            </a:extLst>
          </p:cNvPr>
          <p:cNvSpPr>
            <a:spLocks noGrp="1"/>
          </p:cNvSpPr>
          <p:nvPr>
            <p:ph type="title"/>
          </p:nvPr>
        </p:nvSpPr>
        <p:spPr/>
        <p:txBody>
          <a:bodyPr>
            <a:normAutofit/>
          </a:bodyPr>
          <a:lstStyle/>
          <a:p>
            <a:r>
              <a:rPr lang="sv-SE" sz="4000" b="1" dirty="0">
                <a:solidFill>
                  <a:srgbClr val="FF0066"/>
                </a:solidFill>
                <a:highlight>
                  <a:srgbClr val="FFFF00"/>
                </a:highlight>
                <a:latin typeface="Arial" panose="020B0604020202020204" pitchFamily="34" charset="0"/>
                <a:cs typeface="Arial" panose="020B0604020202020204" pitchFamily="34" charset="0"/>
              </a:rPr>
              <a:t>CONTACT DETAILS</a:t>
            </a:r>
          </a:p>
        </p:txBody>
      </p:sp>
    </p:spTree>
    <p:extLst>
      <p:ext uri="{BB962C8B-B14F-4D97-AF65-F5344CB8AC3E}">
        <p14:creationId xmlns:p14="http://schemas.microsoft.com/office/powerpoint/2010/main" val="389566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FF652A-3A2B-4091-87D6-0973E1C6C2C7}"/>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SWEDISH CULTURAL POLICY</a:t>
            </a:r>
            <a:endParaRPr lang="sv-SE" sz="4000" b="1" dirty="0"/>
          </a:p>
        </p:txBody>
      </p:sp>
      <p:sp>
        <p:nvSpPr>
          <p:cNvPr id="3" name="Platshållare för innehåll 2">
            <a:extLst>
              <a:ext uri="{FF2B5EF4-FFF2-40B4-BE49-F238E27FC236}">
                <a16:creationId xmlns:a16="http://schemas.microsoft.com/office/drawing/2014/main" id="{AF9A4AC1-1850-44BB-A4D8-7B525E7CC2B9}"/>
              </a:ext>
            </a:extLst>
          </p:cNvPr>
          <p:cNvSpPr>
            <a:spLocks noGrp="1"/>
          </p:cNvSpPr>
          <p:nvPr>
            <p:ph idx="1"/>
          </p:nvPr>
        </p:nvSpPr>
        <p:spPr>
          <a:xfrm>
            <a:off x="838200" y="1690688"/>
            <a:ext cx="10515600" cy="4351338"/>
          </a:xfrm>
        </p:spPr>
        <p:txBody>
          <a:bodyPr>
            <a:normAutofit/>
          </a:bodyPr>
          <a:lstStyle/>
          <a:p>
            <a:pPr marL="0" indent="0">
              <a:spcAft>
                <a:spcPts val="1000"/>
              </a:spcAft>
              <a:buNone/>
            </a:pPr>
            <a:r>
              <a:rPr lang="en-US" sz="3000" dirty="0">
                <a:latin typeface="Arial" panose="020B0604020202020204" pitchFamily="34" charset="0"/>
                <a:cs typeface="Arial" panose="020B0604020202020204" pitchFamily="34" charset="0"/>
              </a:rPr>
              <a:t>The objectives for Swedish cultural policy are that:</a:t>
            </a:r>
          </a:p>
          <a:p>
            <a:pPr marL="457200" indent="-457200">
              <a:spcAft>
                <a:spcPts val="1000"/>
              </a:spcAft>
            </a:pPr>
            <a:r>
              <a:rPr lang="en-US" sz="3000" i="1" dirty="0">
                <a:latin typeface="Arial" panose="020B0604020202020204" pitchFamily="34" charset="0"/>
                <a:cs typeface="Arial" panose="020B0604020202020204" pitchFamily="34" charset="0"/>
              </a:rPr>
              <a:t>Culture is to be a dynamic, challenging and independent force based on freedom of expression</a:t>
            </a:r>
            <a:endParaRPr lang="en-US" sz="3000" dirty="0">
              <a:latin typeface="Arial" panose="020B0604020202020204" pitchFamily="34" charset="0"/>
              <a:cs typeface="Arial" panose="020B0604020202020204" pitchFamily="34" charset="0"/>
            </a:endParaRPr>
          </a:p>
          <a:p>
            <a:pPr marL="457200" indent="-457200">
              <a:spcAft>
                <a:spcPts val="1000"/>
              </a:spcAft>
            </a:pPr>
            <a:r>
              <a:rPr lang="en-US" sz="3000" i="1" dirty="0">
                <a:latin typeface="Arial" panose="020B0604020202020204" pitchFamily="34" charset="0"/>
                <a:cs typeface="Arial" panose="020B0604020202020204" pitchFamily="34" charset="0"/>
              </a:rPr>
              <a:t>Everyone shall have the opportunity to participate in cultural life </a:t>
            </a:r>
            <a:endParaRPr lang="en-US" sz="3000" dirty="0">
              <a:latin typeface="Arial" panose="020B0604020202020204" pitchFamily="34" charset="0"/>
              <a:cs typeface="Arial" panose="020B0604020202020204" pitchFamily="34" charset="0"/>
            </a:endParaRPr>
          </a:p>
          <a:p>
            <a:pPr marL="457200" indent="-457200">
              <a:spcAft>
                <a:spcPts val="1000"/>
              </a:spcAft>
            </a:pPr>
            <a:r>
              <a:rPr lang="en-US" sz="3000" i="1" dirty="0">
                <a:latin typeface="Arial" panose="020B0604020202020204" pitchFamily="34" charset="0"/>
                <a:cs typeface="Arial" panose="020B0604020202020204" pitchFamily="34" charset="0"/>
              </a:rPr>
              <a:t>Creativity, diversity and artistic quality are to be integral parts of society’s development</a:t>
            </a:r>
            <a:endParaRPr lang="en-US" sz="3000" dirty="0">
              <a:latin typeface="Arial" panose="020B0604020202020204" pitchFamily="34" charset="0"/>
              <a:cs typeface="Arial" panose="020B0604020202020204" pitchFamily="34" charset="0"/>
            </a:endParaRPr>
          </a:p>
          <a:p>
            <a:endParaRPr lang="sv-SE" sz="3000" dirty="0">
              <a:latin typeface="Arial" panose="020B0604020202020204" pitchFamily="34" charset="0"/>
              <a:cs typeface="Arial" panose="020B0604020202020204" pitchFamily="34" charset="0"/>
            </a:endParaRPr>
          </a:p>
          <a:p>
            <a:endParaRPr lang="sv-SE" sz="3000" dirty="0"/>
          </a:p>
        </p:txBody>
      </p:sp>
    </p:spTree>
    <p:extLst>
      <p:ext uri="{BB962C8B-B14F-4D97-AF65-F5344CB8AC3E}">
        <p14:creationId xmlns:p14="http://schemas.microsoft.com/office/powerpoint/2010/main" val="85151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BF3E1B-6D92-45C5-BC65-AA503281C350}"/>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SWEDISH CULTURAL POLICY</a:t>
            </a:r>
            <a:endParaRPr lang="sv-SE" sz="4000" dirty="0"/>
          </a:p>
        </p:txBody>
      </p:sp>
      <p:sp>
        <p:nvSpPr>
          <p:cNvPr id="3" name="Platshållare för innehåll 2">
            <a:extLst>
              <a:ext uri="{FF2B5EF4-FFF2-40B4-BE49-F238E27FC236}">
                <a16:creationId xmlns:a16="http://schemas.microsoft.com/office/drawing/2014/main" id="{83651DC1-7CB4-4B10-B998-6886FF9336EC}"/>
              </a:ext>
            </a:extLst>
          </p:cNvPr>
          <p:cNvSpPr>
            <a:spLocks noGrp="1"/>
          </p:cNvSpPr>
          <p:nvPr>
            <p:ph idx="1"/>
          </p:nvPr>
        </p:nvSpPr>
        <p:spPr>
          <a:xfrm>
            <a:off x="838200" y="1690688"/>
            <a:ext cx="10515600" cy="4351338"/>
          </a:xfrm>
        </p:spPr>
        <p:txBody>
          <a:bodyPr>
            <a:noAutofit/>
          </a:bodyPr>
          <a:lstStyle/>
          <a:p>
            <a:pPr marL="0" indent="0">
              <a:spcAft>
                <a:spcPts val="500"/>
              </a:spcAft>
              <a:buNone/>
            </a:pPr>
            <a:r>
              <a:rPr lang="en-US" sz="3000" dirty="0">
                <a:latin typeface="Arial" panose="020B0604020202020204" pitchFamily="34" charset="0"/>
                <a:cs typeface="Arial" panose="020B0604020202020204" pitchFamily="34" charset="0"/>
              </a:rPr>
              <a:t>To achieve the objectives, Swedish cultural policy is for example to: </a:t>
            </a:r>
          </a:p>
          <a:p>
            <a:pPr>
              <a:spcAft>
                <a:spcPts val="500"/>
              </a:spcAft>
            </a:pPr>
            <a:r>
              <a:rPr lang="en-US" sz="3000" b="1" dirty="0">
                <a:solidFill>
                  <a:srgbClr val="FF0066"/>
                </a:solidFill>
                <a:highlight>
                  <a:srgbClr val="FFFF00"/>
                </a:highlight>
                <a:latin typeface="Arial" panose="020B0604020202020204" pitchFamily="34" charset="0"/>
                <a:cs typeface="Arial" panose="020B0604020202020204" pitchFamily="34" charset="0"/>
              </a:rPr>
              <a:t>Promote international and intercultural exchange </a:t>
            </a:r>
            <a:br>
              <a:rPr lang="en-US" sz="3000" b="1" dirty="0">
                <a:solidFill>
                  <a:srgbClr val="FF0066"/>
                </a:solidFill>
                <a:highlight>
                  <a:srgbClr val="FFFF00"/>
                </a:highlight>
                <a:latin typeface="Arial" panose="020B0604020202020204" pitchFamily="34" charset="0"/>
                <a:cs typeface="Arial" panose="020B0604020202020204" pitchFamily="34" charset="0"/>
              </a:rPr>
            </a:br>
            <a:r>
              <a:rPr lang="en-US" sz="3000" b="1" dirty="0">
                <a:solidFill>
                  <a:srgbClr val="FF0066"/>
                </a:solidFill>
                <a:highlight>
                  <a:srgbClr val="FFFF00"/>
                </a:highlight>
                <a:latin typeface="Arial" panose="020B0604020202020204" pitchFamily="34" charset="0"/>
                <a:cs typeface="Arial" panose="020B0604020202020204" pitchFamily="34" charset="0"/>
              </a:rPr>
              <a:t>and cooperation </a:t>
            </a:r>
          </a:p>
          <a:p>
            <a:pPr>
              <a:spcAft>
                <a:spcPts val="500"/>
              </a:spcAft>
            </a:pPr>
            <a:r>
              <a:rPr lang="en-US" sz="3000" dirty="0">
                <a:latin typeface="Arial" panose="020B0604020202020204" pitchFamily="34" charset="0"/>
                <a:cs typeface="Arial" panose="020B0604020202020204" pitchFamily="34" charset="0"/>
              </a:rPr>
              <a:t>Promote opportunities for everyone to experience culture, participate in cultural activities and develop their creative abilities</a:t>
            </a:r>
          </a:p>
          <a:p>
            <a:pPr>
              <a:spcAft>
                <a:spcPts val="500"/>
              </a:spcAft>
            </a:pPr>
            <a:r>
              <a:rPr lang="en-US" sz="3000" dirty="0">
                <a:latin typeface="Arial" panose="020B0604020202020204" pitchFamily="34" charset="0"/>
                <a:cs typeface="Arial" panose="020B0604020202020204" pitchFamily="34" charset="0"/>
              </a:rPr>
              <a:t>Promote quality and artistic renewal</a:t>
            </a:r>
          </a:p>
          <a:p>
            <a:pPr>
              <a:spcAft>
                <a:spcPts val="500"/>
              </a:spcAft>
            </a:pPr>
            <a:r>
              <a:rPr lang="en-US" sz="3000" dirty="0">
                <a:latin typeface="Arial" panose="020B0604020202020204" pitchFamily="34" charset="0"/>
                <a:cs typeface="Arial" panose="020B0604020202020204" pitchFamily="34" charset="0"/>
              </a:rPr>
              <a:t>Promote culture for children and young people  </a:t>
            </a:r>
          </a:p>
          <a:p>
            <a:pPr>
              <a:spcAft>
                <a:spcPts val="500"/>
              </a:spcAft>
            </a:pPr>
            <a:endParaRPr lang="sv-SE" sz="3000" dirty="0">
              <a:latin typeface="Arial" panose="020B0604020202020204" pitchFamily="34" charset="0"/>
              <a:cs typeface="Arial" panose="020B0604020202020204" pitchFamily="34" charset="0"/>
            </a:endParaRPr>
          </a:p>
          <a:p>
            <a:pPr>
              <a:spcAft>
                <a:spcPts val="500"/>
              </a:spcAft>
            </a:pPr>
            <a:endParaRPr lang="sv-SE" sz="3000" dirty="0"/>
          </a:p>
        </p:txBody>
      </p:sp>
    </p:spTree>
    <p:extLst>
      <p:ext uri="{BB962C8B-B14F-4D97-AF65-F5344CB8AC3E}">
        <p14:creationId xmlns:p14="http://schemas.microsoft.com/office/powerpoint/2010/main" val="428796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EFD67C-F8F8-4289-B026-027933F0909C}"/>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F2F52D9C-AA52-4085-B0D3-180493D79E51}"/>
              </a:ext>
            </a:extLst>
          </p:cNvPr>
          <p:cNvSpPr>
            <a:spLocks noGrp="1"/>
          </p:cNvSpPr>
          <p:nvPr>
            <p:ph idx="1"/>
          </p:nvPr>
        </p:nvSpPr>
        <p:spPr/>
        <p:txBody>
          <a:bodyPr/>
          <a:lstStyle/>
          <a:p>
            <a:endParaRPr lang="sv-SE"/>
          </a:p>
        </p:txBody>
      </p:sp>
      <p:pic>
        <p:nvPicPr>
          <p:cNvPr id="4" name="Picture 1">
            <a:extLst>
              <a:ext uri="{FF2B5EF4-FFF2-40B4-BE49-F238E27FC236}">
                <a16:creationId xmlns:a16="http://schemas.microsoft.com/office/drawing/2014/main" id="{EA924EC2-D8C5-463D-BBCB-9F0883DABFAA}"/>
              </a:ext>
            </a:extLst>
          </p:cNvPr>
          <p:cNvPicPr>
            <a:picLocks noChangeAspect="1"/>
          </p:cNvPicPr>
          <p:nvPr/>
        </p:nvPicPr>
        <p:blipFill>
          <a:blip r:embed="rId2"/>
          <a:srcRect/>
          <a:stretch>
            <a:fillRect/>
          </a:stretch>
        </p:blipFill>
        <p:spPr bwMode="auto">
          <a:xfrm>
            <a:off x="-71939" y="0"/>
            <a:ext cx="12335877" cy="8077279"/>
          </a:xfrm>
          <a:prstGeom prst="rect">
            <a:avLst/>
          </a:prstGeom>
          <a:noFill/>
          <a:ln w="9525">
            <a:noFill/>
            <a:miter lim="800000"/>
            <a:headEnd/>
            <a:tailEnd/>
          </a:ln>
        </p:spPr>
      </p:pic>
      <p:sp>
        <p:nvSpPr>
          <p:cNvPr id="5" name="Underrubrik 2">
            <a:extLst>
              <a:ext uri="{FF2B5EF4-FFF2-40B4-BE49-F238E27FC236}">
                <a16:creationId xmlns:a16="http://schemas.microsoft.com/office/drawing/2014/main" id="{1F41C746-B1C8-400F-889D-591563927DDD}"/>
              </a:ext>
            </a:extLst>
          </p:cNvPr>
          <p:cNvSpPr txBox="1">
            <a:spLocks/>
          </p:cNvSpPr>
          <p:nvPr/>
        </p:nvSpPr>
        <p:spPr>
          <a:xfrm>
            <a:off x="6781800" y="3596808"/>
            <a:ext cx="9144000" cy="4200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800" b="1" dirty="0">
                <a:latin typeface="Arial" panose="020B0604020202020204" pitchFamily="34" charset="0"/>
                <a:cs typeface="Arial" panose="020B0604020202020204" pitchFamily="34" charset="0"/>
              </a:rPr>
              <a:t>FUNDING </a:t>
            </a:r>
            <a:br>
              <a:rPr lang="sv-SE" sz="4800" b="1" dirty="0">
                <a:latin typeface="Arial" panose="020B0604020202020204" pitchFamily="34" charset="0"/>
                <a:cs typeface="Arial" panose="020B0604020202020204" pitchFamily="34" charset="0"/>
              </a:rPr>
            </a:br>
            <a:r>
              <a:rPr lang="sv-SE" sz="4800" b="1" dirty="0">
                <a:latin typeface="Arial" panose="020B0604020202020204" pitchFamily="34" charset="0"/>
                <a:cs typeface="Arial" panose="020B0604020202020204" pitchFamily="34" charset="0"/>
              </a:rPr>
              <a:t>FOR CULTURE </a:t>
            </a:r>
            <a:br>
              <a:rPr lang="sv-SE" sz="4800" b="1" dirty="0">
                <a:latin typeface="Arial" panose="020B0604020202020204" pitchFamily="34" charset="0"/>
                <a:cs typeface="Arial" panose="020B0604020202020204" pitchFamily="34" charset="0"/>
              </a:rPr>
            </a:br>
            <a:r>
              <a:rPr lang="sv-SE" sz="4800" b="1" dirty="0">
                <a:latin typeface="Arial" panose="020B0604020202020204" pitchFamily="34" charset="0"/>
                <a:cs typeface="Arial" panose="020B0604020202020204" pitchFamily="34" charset="0"/>
              </a:rPr>
              <a:t>IN SWEDEN</a:t>
            </a:r>
          </a:p>
        </p:txBody>
      </p:sp>
    </p:spTree>
    <p:extLst>
      <p:ext uri="{BB962C8B-B14F-4D97-AF65-F5344CB8AC3E}">
        <p14:creationId xmlns:p14="http://schemas.microsoft.com/office/powerpoint/2010/main" val="327301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35770-5E50-4623-A465-823A410DC85C}"/>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FUNDING STRUCTURE: AN OVERVIEW</a:t>
            </a:r>
            <a:endParaRPr lang="sv-SE" sz="4000" b="1" dirty="0"/>
          </a:p>
        </p:txBody>
      </p:sp>
      <p:sp>
        <p:nvSpPr>
          <p:cNvPr id="3" name="Platshållare för innehåll 2">
            <a:extLst>
              <a:ext uri="{FF2B5EF4-FFF2-40B4-BE49-F238E27FC236}">
                <a16:creationId xmlns:a16="http://schemas.microsoft.com/office/drawing/2014/main" id="{BF754E0B-6F2B-44B0-9A96-4B744BAB5989}"/>
              </a:ext>
            </a:extLst>
          </p:cNvPr>
          <p:cNvSpPr>
            <a:spLocks noGrp="1"/>
          </p:cNvSpPr>
          <p:nvPr>
            <p:ph idx="1"/>
          </p:nvPr>
        </p:nvSpPr>
        <p:spPr>
          <a:xfrm>
            <a:off x="620485" y="1690688"/>
            <a:ext cx="10515600" cy="4351338"/>
          </a:xfrm>
        </p:spPr>
        <p:txBody>
          <a:bodyPr>
            <a:noAutofit/>
          </a:bodyPr>
          <a:lstStyle/>
          <a:p>
            <a:pPr marL="457200" indent="-457200">
              <a:spcAft>
                <a:spcPts val="1000"/>
              </a:spcAft>
            </a:pPr>
            <a:r>
              <a:rPr lang="en-US" sz="3000" dirty="0">
                <a:latin typeface="Arial" panose="020B0604020202020204" pitchFamily="34" charset="0"/>
                <a:cs typeface="Arial" panose="020B0604020202020204" pitchFamily="34" charset="0"/>
              </a:rPr>
              <a:t>The culture sector is mainly financed by public funding (national, regional and local level), low percentage of private investments, sponsorship etc.</a:t>
            </a:r>
          </a:p>
          <a:p>
            <a:pPr marL="457200" indent="-457200">
              <a:spcAft>
                <a:spcPts val="1000"/>
              </a:spcAft>
            </a:pPr>
            <a:r>
              <a:rPr lang="en-US" sz="3000" dirty="0">
                <a:latin typeface="Arial" panose="020B0604020202020204" pitchFamily="34" charset="0"/>
                <a:cs typeface="Arial" panose="020B0604020202020204" pitchFamily="34" charset="0"/>
              </a:rPr>
              <a:t>No cuts in the state budget for culture, stable situation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for the Swedish arts and culture sector. Large budget for culture rise in 2018 (745 million Swedish crowns) </a:t>
            </a:r>
          </a:p>
          <a:p>
            <a:pPr marL="457200" indent="-457200">
              <a:spcAft>
                <a:spcPts val="1000"/>
              </a:spcAft>
            </a:pPr>
            <a:r>
              <a:rPr lang="en-US" sz="3000" dirty="0">
                <a:latin typeface="Arial" panose="020B0604020202020204" pitchFamily="34" charset="0"/>
                <a:cs typeface="Arial" panose="020B0604020202020204" pitchFamily="34" charset="0"/>
              </a:rPr>
              <a:t>Several different funding agencies</a:t>
            </a:r>
          </a:p>
          <a:p>
            <a:pPr marL="0" indent="0">
              <a:spcAft>
                <a:spcPts val="1000"/>
              </a:spcAft>
              <a:buNone/>
            </a:pPr>
            <a:endParaRPr lang="sv-SE" sz="3000" dirty="0">
              <a:latin typeface="Arial" panose="020B0604020202020204" pitchFamily="34" charset="0"/>
              <a:cs typeface="Arial" panose="020B0604020202020204" pitchFamily="34" charset="0"/>
            </a:endParaRPr>
          </a:p>
          <a:p>
            <a:pPr>
              <a:spcAft>
                <a:spcPts val="1000"/>
              </a:spcAft>
            </a:pPr>
            <a:endParaRPr lang="sv-SE" sz="3000" dirty="0"/>
          </a:p>
        </p:txBody>
      </p:sp>
    </p:spTree>
    <p:extLst>
      <p:ext uri="{BB962C8B-B14F-4D97-AF65-F5344CB8AC3E}">
        <p14:creationId xmlns:p14="http://schemas.microsoft.com/office/powerpoint/2010/main" val="335881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F7CA70-6AD4-45B7-8CBA-B41AE332AB5A}"/>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SWEDISH ARTS COUNCIL</a:t>
            </a:r>
            <a:endParaRPr lang="sv-SE" sz="4000" b="1" dirty="0"/>
          </a:p>
        </p:txBody>
      </p:sp>
      <p:sp>
        <p:nvSpPr>
          <p:cNvPr id="3" name="Platshållare för innehåll 2">
            <a:extLst>
              <a:ext uri="{FF2B5EF4-FFF2-40B4-BE49-F238E27FC236}">
                <a16:creationId xmlns:a16="http://schemas.microsoft.com/office/drawing/2014/main" id="{C15B0AEF-BCB5-45B4-AAE2-6FAD3186F5AC}"/>
              </a:ext>
            </a:extLst>
          </p:cNvPr>
          <p:cNvSpPr>
            <a:spLocks noGrp="1"/>
          </p:cNvSpPr>
          <p:nvPr>
            <p:ph idx="1"/>
          </p:nvPr>
        </p:nvSpPr>
        <p:spPr>
          <a:xfrm>
            <a:off x="838200" y="1587089"/>
            <a:ext cx="10515600" cy="4351338"/>
          </a:xfrm>
        </p:spPr>
        <p:txBody>
          <a:bodyPr>
            <a:noAutofit/>
          </a:bodyPr>
          <a:lstStyle/>
          <a:p>
            <a:pPr marL="457200" indent="-457200">
              <a:spcAft>
                <a:spcPts val="1000"/>
              </a:spcAft>
            </a:pPr>
            <a:r>
              <a:rPr lang="en-US" sz="3000" dirty="0">
                <a:latin typeface="Arial" panose="020B0604020202020204" pitchFamily="34" charset="0"/>
                <a:cs typeface="Arial" panose="020B0604020202020204" pitchFamily="34" charset="0"/>
              </a:rPr>
              <a:t>Public authority under the Swedish Ministry of Culture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and Democracy </a:t>
            </a:r>
          </a:p>
          <a:p>
            <a:pPr marL="457200" indent="-457200">
              <a:spcAft>
                <a:spcPts val="1000"/>
              </a:spcAft>
            </a:pPr>
            <a:r>
              <a:rPr lang="en-US" sz="3000" dirty="0">
                <a:latin typeface="Arial" panose="020B0604020202020204" pitchFamily="34" charset="0"/>
                <a:cs typeface="Arial" panose="020B0604020202020204" pitchFamily="34" charset="0"/>
              </a:rPr>
              <a:t>Principal task: to implement national cultural policy determined by the government and the parliament</a:t>
            </a:r>
          </a:p>
          <a:p>
            <a:pPr marL="457200" indent="-457200">
              <a:spcAft>
                <a:spcPts val="1000"/>
              </a:spcAft>
            </a:pPr>
            <a:r>
              <a:rPr lang="en-US" sz="3000" dirty="0">
                <a:latin typeface="Arial" panose="020B0604020202020204" pitchFamily="34" charset="0"/>
                <a:cs typeface="Arial" panose="020B0604020202020204" pitchFamily="34" charset="0"/>
              </a:rPr>
              <a:t>Aim to promote development in the culture sector,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based on the national cultural policy objectives</a:t>
            </a:r>
          </a:p>
          <a:p>
            <a:pPr marL="457200" indent="-457200">
              <a:spcAft>
                <a:spcPts val="1000"/>
              </a:spcAft>
            </a:pPr>
            <a:r>
              <a:rPr lang="en-US" sz="3000" dirty="0">
                <a:latin typeface="Arial" panose="020B0604020202020204" pitchFamily="34" charset="0"/>
                <a:cs typeface="Arial" panose="020B0604020202020204" pitchFamily="34" charset="0"/>
              </a:rPr>
              <a:t>Activities for the development of the sector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(including evaluations, analysis etc.)</a:t>
            </a:r>
          </a:p>
          <a:p>
            <a:pPr marL="0" indent="0">
              <a:spcAft>
                <a:spcPts val="1000"/>
              </a:spcAft>
              <a:buNone/>
            </a:pPr>
            <a:endParaRPr lang="en-US" sz="3000" dirty="0">
              <a:latin typeface="Arial" panose="020B0604020202020204" pitchFamily="34" charset="0"/>
              <a:cs typeface="Arial" panose="020B0604020202020204" pitchFamily="34" charset="0"/>
            </a:endParaRPr>
          </a:p>
          <a:p>
            <a:pPr>
              <a:spcAft>
                <a:spcPts val="1000"/>
              </a:spcAft>
            </a:pPr>
            <a:endParaRPr lang="sv-SE" sz="3000" dirty="0">
              <a:latin typeface="Arial" panose="020B0604020202020204" pitchFamily="34" charset="0"/>
              <a:cs typeface="Arial" panose="020B0604020202020204" pitchFamily="34" charset="0"/>
            </a:endParaRPr>
          </a:p>
          <a:p>
            <a:endParaRPr lang="sv-SE" sz="3000" dirty="0"/>
          </a:p>
        </p:txBody>
      </p:sp>
    </p:spTree>
    <p:extLst>
      <p:ext uri="{BB962C8B-B14F-4D97-AF65-F5344CB8AC3E}">
        <p14:creationId xmlns:p14="http://schemas.microsoft.com/office/powerpoint/2010/main" val="329000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89FCDF-F2F3-4896-8F89-93938B0AD1B5}"/>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SWEDISH ARTS COUNCIL</a:t>
            </a:r>
            <a:endParaRPr lang="sv-SE" sz="4000" dirty="0"/>
          </a:p>
        </p:txBody>
      </p:sp>
      <p:sp>
        <p:nvSpPr>
          <p:cNvPr id="3" name="Platshållare för innehåll 2">
            <a:extLst>
              <a:ext uri="{FF2B5EF4-FFF2-40B4-BE49-F238E27FC236}">
                <a16:creationId xmlns:a16="http://schemas.microsoft.com/office/drawing/2014/main" id="{9ADD3DB9-A8BF-44BF-9277-A6A06ECC423E}"/>
              </a:ext>
            </a:extLst>
          </p:cNvPr>
          <p:cNvSpPr>
            <a:spLocks noGrp="1"/>
          </p:cNvSpPr>
          <p:nvPr>
            <p:ph idx="1"/>
          </p:nvPr>
        </p:nvSpPr>
        <p:spPr>
          <a:xfrm>
            <a:off x="838200" y="1690688"/>
            <a:ext cx="10515600" cy="5000398"/>
          </a:xfrm>
        </p:spPr>
        <p:txBody>
          <a:bodyPr>
            <a:normAutofit fontScale="85000" lnSpcReduction="10000"/>
          </a:bodyPr>
          <a:lstStyle/>
          <a:p>
            <a:pPr>
              <a:lnSpc>
                <a:spcPct val="110000"/>
              </a:lnSpc>
              <a:spcAft>
                <a:spcPts val="1000"/>
              </a:spcAft>
            </a:pPr>
            <a:r>
              <a:rPr lang="en-US" sz="3500" dirty="0">
                <a:latin typeface="Arial" panose="020B0604020202020204" pitchFamily="34" charset="0"/>
                <a:cs typeface="Arial" panose="020B0604020202020204" pitchFamily="34" charset="0"/>
              </a:rPr>
              <a:t>Main funder in Sweden, allocating annual subsidies of </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1,8 billion Swedish crowns yearly </a:t>
            </a:r>
          </a:p>
          <a:p>
            <a:pPr>
              <a:lnSpc>
                <a:spcPct val="110000"/>
              </a:lnSpc>
              <a:spcAft>
                <a:spcPts val="1000"/>
              </a:spcAft>
            </a:pPr>
            <a:r>
              <a:rPr lang="en-US" sz="3500" dirty="0">
                <a:latin typeface="Arial" panose="020B0604020202020204" pitchFamily="34" charset="0"/>
                <a:cs typeface="Arial" panose="020B0604020202020204" pitchFamily="34" charset="0"/>
              </a:rPr>
              <a:t>Allocates state funding to theatre, dance, music, literature, reading promotion, public libraries, cultural magazines, </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visual arts, museums and exhibitions, national minorities languages, specific missions and </a:t>
            </a:r>
            <a:r>
              <a:rPr lang="en-US" sz="3500" dirty="0" err="1">
                <a:latin typeface="Arial" panose="020B0604020202020204" pitchFamily="34" charset="0"/>
                <a:cs typeface="Arial" panose="020B0604020202020204" pitchFamily="34" charset="0"/>
              </a:rPr>
              <a:t>programmes</a:t>
            </a:r>
            <a:r>
              <a:rPr lang="en-US" sz="3500" dirty="0">
                <a:latin typeface="Arial" panose="020B0604020202020204" pitchFamily="34" charset="0"/>
                <a:cs typeface="Arial" panose="020B0604020202020204" pitchFamily="34" charset="0"/>
              </a:rPr>
              <a:t> </a:t>
            </a:r>
          </a:p>
          <a:p>
            <a:pPr>
              <a:lnSpc>
                <a:spcPct val="110000"/>
              </a:lnSpc>
              <a:spcAft>
                <a:spcPts val="1000"/>
              </a:spcAft>
            </a:pPr>
            <a:r>
              <a:rPr lang="en-US" sz="3500" dirty="0">
                <a:latin typeface="Arial" panose="020B0604020202020204" pitchFamily="34" charset="0"/>
                <a:cs typeface="Arial" panose="020B0604020202020204" pitchFamily="34" charset="0"/>
              </a:rPr>
              <a:t>Reference groups – peer reviews – a total of 120 experts “arms length distance”</a:t>
            </a:r>
          </a:p>
          <a:p>
            <a:pPr>
              <a:spcAft>
                <a:spcPts val="1000"/>
              </a:spcAft>
            </a:pPr>
            <a:endParaRPr lang="en-US" sz="3000" dirty="0">
              <a:latin typeface="Arial" panose="020B0604020202020204" pitchFamily="34" charset="0"/>
              <a:cs typeface="Arial" panose="020B0604020202020204" pitchFamily="34" charset="0"/>
            </a:endParaRPr>
          </a:p>
          <a:p>
            <a:endParaRPr lang="sv-SE" sz="3000" dirty="0"/>
          </a:p>
        </p:txBody>
      </p:sp>
    </p:spTree>
    <p:extLst>
      <p:ext uri="{BB962C8B-B14F-4D97-AF65-F5344CB8AC3E}">
        <p14:creationId xmlns:p14="http://schemas.microsoft.com/office/powerpoint/2010/main" val="54146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E22045-5669-4F50-8D7E-03933554249A}"/>
              </a:ext>
            </a:extLst>
          </p:cNvPr>
          <p:cNvSpPr>
            <a:spLocks noGrp="1"/>
          </p:cNvSpPr>
          <p:nvPr>
            <p:ph type="title"/>
          </p:nvPr>
        </p:nvSpPr>
        <p:spPr/>
        <p:txBody>
          <a:bodyPr>
            <a:normAutofit/>
          </a:bodyPr>
          <a:lstStyle/>
          <a:p>
            <a:r>
              <a:rPr lang="sv-SE" sz="4000" b="1" dirty="0">
                <a:latin typeface="Arial" panose="020B0604020202020204" pitchFamily="34" charset="0"/>
                <a:cs typeface="Arial" panose="020B0604020202020204" pitchFamily="34" charset="0"/>
              </a:rPr>
              <a:t>SUPPORT FOR INTERNATIONAL CULTURAL COOPERATION</a:t>
            </a:r>
            <a:endParaRPr lang="sv-SE" sz="4000" b="1" dirty="0"/>
          </a:p>
        </p:txBody>
      </p:sp>
      <p:sp>
        <p:nvSpPr>
          <p:cNvPr id="3" name="Platshållare för innehåll 2">
            <a:extLst>
              <a:ext uri="{FF2B5EF4-FFF2-40B4-BE49-F238E27FC236}">
                <a16:creationId xmlns:a16="http://schemas.microsoft.com/office/drawing/2014/main" id="{02425C93-7119-4B60-B363-27FCD0EFB6B0}"/>
              </a:ext>
            </a:extLst>
          </p:cNvPr>
          <p:cNvSpPr>
            <a:spLocks noGrp="1"/>
          </p:cNvSpPr>
          <p:nvPr>
            <p:ph idx="1"/>
          </p:nvPr>
        </p:nvSpPr>
        <p:spPr/>
        <p:txBody>
          <a:bodyPr>
            <a:noAutofit/>
          </a:bodyPr>
          <a:lstStyle/>
          <a:p>
            <a:pPr marL="457200" indent="-457200">
              <a:spcAft>
                <a:spcPts val="1000"/>
              </a:spcAft>
            </a:pPr>
            <a:r>
              <a:rPr lang="en-US" sz="3000" dirty="0">
                <a:latin typeface="Arial" panose="020B0604020202020204" pitchFamily="34" charset="0"/>
                <a:cs typeface="Arial" panose="020B0604020202020204" pitchFamily="34" charset="0"/>
              </a:rPr>
              <a:t>Funding for international cooperation, exchange and </a:t>
            </a:r>
            <a:r>
              <a:rPr lang="en-US" sz="3000" dirty="0" err="1">
                <a:latin typeface="Arial" panose="020B0604020202020204" pitchFamily="34" charset="0"/>
                <a:cs typeface="Arial" panose="020B0604020202020204" pitchFamily="34" charset="0"/>
              </a:rPr>
              <a:t>internationalisation</a:t>
            </a:r>
            <a:r>
              <a:rPr lang="en-US" sz="3000" dirty="0">
                <a:latin typeface="Arial" panose="020B0604020202020204" pitchFamily="34" charset="0"/>
                <a:cs typeface="Arial" panose="020B0604020202020204" pitchFamily="34" charset="0"/>
              </a:rPr>
              <a:t>: working grants, project grants, touring, co-productions etc. </a:t>
            </a:r>
            <a:br>
              <a:rPr lang="en-US" sz="3000" dirty="0">
                <a:latin typeface="Arial" panose="020B0604020202020204" pitchFamily="34" charset="0"/>
                <a:cs typeface="Arial" panose="020B0604020202020204" pitchFamily="34" charset="0"/>
              </a:rPr>
            </a:br>
            <a:r>
              <a:rPr lang="sv-SE" sz="3000" b="1" dirty="0" err="1">
                <a:solidFill>
                  <a:srgbClr val="FF0066"/>
                </a:solidFill>
                <a:highlight>
                  <a:srgbClr val="FFFF00"/>
                </a:highlight>
                <a:latin typeface="Arial" panose="020B0604020202020204" pitchFamily="34" charset="0"/>
                <a:cs typeface="Arial" panose="020B0604020202020204" pitchFamily="34" charset="0"/>
              </a:rPr>
              <a:t>Priority</a:t>
            </a:r>
            <a:r>
              <a:rPr lang="sv-SE" sz="3000" b="1" dirty="0">
                <a:solidFill>
                  <a:srgbClr val="FF0066"/>
                </a:solidFill>
                <a:highlight>
                  <a:srgbClr val="FFFF00"/>
                </a:highlight>
                <a:latin typeface="Arial" panose="020B0604020202020204" pitchFamily="34" charset="0"/>
                <a:cs typeface="Arial" panose="020B0604020202020204" pitchFamily="34" charset="0"/>
              </a:rPr>
              <a:t> for co-</a:t>
            </a:r>
            <a:r>
              <a:rPr lang="sv-SE" sz="3000" b="1" dirty="0" err="1">
                <a:solidFill>
                  <a:srgbClr val="FF0066"/>
                </a:solidFill>
                <a:highlight>
                  <a:srgbClr val="FFFF00"/>
                </a:highlight>
                <a:latin typeface="Arial" panose="020B0604020202020204" pitchFamily="34" charset="0"/>
                <a:cs typeface="Arial" panose="020B0604020202020204" pitchFamily="34" charset="0"/>
              </a:rPr>
              <a:t>financing</a:t>
            </a:r>
            <a:r>
              <a:rPr lang="sv-SE" sz="3000" b="1" dirty="0">
                <a:solidFill>
                  <a:srgbClr val="FF0066"/>
                </a:solidFill>
                <a:highlight>
                  <a:srgbClr val="FFFF00"/>
                </a:highlight>
                <a:latin typeface="Arial" panose="020B0604020202020204" pitchFamily="34" charset="0"/>
                <a:cs typeface="Arial" panose="020B0604020202020204" pitchFamily="34" charset="0"/>
              </a:rPr>
              <a:t> of </a:t>
            </a:r>
            <a:r>
              <a:rPr lang="sv-SE" sz="3000" b="1" dirty="0" err="1">
                <a:solidFill>
                  <a:srgbClr val="FF0066"/>
                </a:solidFill>
                <a:highlight>
                  <a:srgbClr val="FFFF00"/>
                </a:highlight>
                <a:latin typeface="Arial" panose="020B0604020202020204" pitchFamily="34" charset="0"/>
                <a:cs typeface="Arial" panose="020B0604020202020204" pitchFamily="34" charset="0"/>
              </a:rPr>
              <a:t>Creative</a:t>
            </a:r>
            <a:r>
              <a:rPr lang="sv-SE" sz="3000" b="1" dirty="0">
                <a:solidFill>
                  <a:srgbClr val="FF0066"/>
                </a:solidFill>
                <a:highlight>
                  <a:srgbClr val="FFFF00"/>
                </a:highlight>
                <a:latin typeface="Arial" panose="020B0604020202020204" pitchFamily="34" charset="0"/>
                <a:cs typeface="Arial" panose="020B0604020202020204" pitchFamily="34" charset="0"/>
              </a:rPr>
              <a:t> Europe </a:t>
            </a:r>
            <a:r>
              <a:rPr lang="sv-SE" sz="3000" b="1" dirty="0" err="1">
                <a:solidFill>
                  <a:srgbClr val="FF0066"/>
                </a:solidFill>
                <a:highlight>
                  <a:srgbClr val="FFFF00"/>
                </a:highlight>
                <a:latin typeface="Arial" panose="020B0604020202020204" pitchFamily="34" charset="0"/>
                <a:cs typeface="Arial" panose="020B0604020202020204" pitchFamily="34" charset="0"/>
              </a:rPr>
              <a:t>projects</a:t>
            </a:r>
            <a:r>
              <a:rPr lang="sv-SE" sz="3000" b="1" dirty="0">
                <a:solidFill>
                  <a:srgbClr val="FF0066"/>
                </a:solidFill>
                <a:highlight>
                  <a:srgbClr val="FFFF00"/>
                </a:highlight>
                <a:latin typeface="Arial" panose="020B0604020202020204" pitchFamily="34" charset="0"/>
                <a:cs typeface="Arial" panose="020B0604020202020204" pitchFamily="34" charset="0"/>
              </a:rPr>
              <a:t> </a:t>
            </a:r>
            <a:br>
              <a:rPr lang="sv-SE" sz="3000" b="1" dirty="0">
                <a:solidFill>
                  <a:srgbClr val="FF0066"/>
                </a:solidFill>
                <a:highlight>
                  <a:srgbClr val="FFFF00"/>
                </a:highlight>
                <a:latin typeface="Arial" panose="020B0604020202020204" pitchFamily="34" charset="0"/>
                <a:cs typeface="Arial" panose="020B0604020202020204" pitchFamily="34" charset="0"/>
              </a:rPr>
            </a:br>
            <a:r>
              <a:rPr lang="sv-SE" sz="3000" dirty="0">
                <a:latin typeface="Arial" panose="020B0604020202020204" pitchFamily="34" charset="0"/>
                <a:cs typeface="Arial" panose="020B0604020202020204" pitchFamily="34" charset="0"/>
              </a:rPr>
              <a:t>(the Swedish organisation is </a:t>
            </a:r>
            <a:r>
              <a:rPr lang="sv-SE" sz="3000" dirty="0" err="1">
                <a:latin typeface="Arial" panose="020B0604020202020204" pitchFamily="34" charset="0"/>
                <a:cs typeface="Arial" panose="020B0604020202020204" pitchFamily="34" charset="0"/>
              </a:rPr>
              <a:t>eligible</a:t>
            </a:r>
            <a:r>
              <a:rPr lang="sv-SE" sz="3000" dirty="0">
                <a:latin typeface="Arial" panose="020B0604020202020204" pitchFamily="34" charset="0"/>
                <a:cs typeface="Arial" panose="020B0604020202020204" pitchFamily="34" charset="0"/>
              </a:rPr>
              <a:t> to </a:t>
            </a:r>
            <a:r>
              <a:rPr lang="sv-SE" sz="3000" dirty="0" err="1">
                <a:latin typeface="Arial" panose="020B0604020202020204" pitchFamily="34" charset="0"/>
                <a:cs typeface="Arial" panose="020B0604020202020204" pitchFamily="34" charset="0"/>
              </a:rPr>
              <a:t>apply</a:t>
            </a:r>
            <a:r>
              <a:rPr lang="sv-SE" sz="3000" dirty="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p>
            <a:pPr marL="457200" indent="-457200">
              <a:spcAft>
                <a:spcPts val="1000"/>
              </a:spcAft>
            </a:pPr>
            <a:r>
              <a:rPr lang="en-US" sz="3000" dirty="0">
                <a:latin typeface="Arial" panose="020B0604020202020204" pitchFamily="34" charset="0"/>
                <a:cs typeface="Arial" panose="020B0604020202020204" pitchFamily="34" charset="0"/>
              </a:rPr>
              <a:t>Grants for cultural export</a:t>
            </a:r>
          </a:p>
          <a:p>
            <a:pPr marL="457200" indent="-457200">
              <a:spcAft>
                <a:spcPts val="1000"/>
              </a:spcAft>
            </a:pPr>
            <a:r>
              <a:rPr lang="sv-SE" sz="3000" dirty="0">
                <a:latin typeface="Arial" panose="020B0604020202020204" pitchFamily="34" charset="0"/>
                <a:cs typeface="Arial" panose="020B0604020202020204" pitchFamily="34" charset="0"/>
              </a:rPr>
              <a:t>International promotion of Swedish </a:t>
            </a:r>
            <a:r>
              <a:rPr lang="sv-SE" sz="3000" dirty="0" err="1">
                <a:latin typeface="Arial" panose="020B0604020202020204" pitchFamily="34" charset="0"/>
                <a:cs typeface="Arial" panose="020B0604020202020204" pitchFamily="34" charset="0"/>
              </a:rPr>
              <a:t>Performing</a:t>
            </a:r>
            <a:r>
              <a:rPr lang="sv-SE" sz="3000" dirty="0">
                <a:latin typeface="Arial" panose="020B0604020202020204" pitchFamily="34" charset="0"/>
                <a:cs typeface="Arial" panose="020B0604020202020204" pitchFamily="34" charset="0"/>
              </a:rPr>
              <a:t> Arts </a:t>
            </a:r>
            <a:br>
              <a:rPr lang="sv-SE" sz="3000" dirty="0">
                <a:latin typeface="Arial" panose="020B0604020202020204" pitchFamily="34" charset="0"/>
                <a:cs typeface="Arial" panose="020B0604020202020204" pitchFamily="34" charset="0"/>
              </a:rPr>
            </a:br>
            <a:r>
              <a:rPr lang="sv-SE" sz="3000" dirty="0">
                <a:latin typeface="Arial" panose="020B0604020202020204" pitchFamily="34" charset="0"/>
                <a:cs typeface="Arial" panose="020B0604020202020204" pitchFamily="34" charset="0"/>
              </a:rPr>
              <a:t>(international </a:t>
            </a:r>
            <a:r>
              <a:rPr lang="sv-SE" sz="3000" dirty="0" err="1">
                <a:latin typeface="Arial" panose="020B0604020202020204" pitchFamily="34" charset="0"/>
                <a:cs typeface="Arial" panose="020B0604020202020204" pitchFamily="34" charset="0"/>
              </a:rPr>
              <a:t>fairs</a:t>
            </a:r>
            <a:r>
              <a:rPr lang="sv-SE" sz="3000" dirty="0">
                <a:latin typeface="Arial" panose="020B0604020202020204" pitchFamily="34" charset="0"/>
                <a:cs typeface="Arial" panose="020B0604020202020204" pitchFamily="34" charset="0"/>
              </a:rPr>
              <a:t>; APAP, PAMS etc.)</a:t>
            </a:r>
          </a:p>
          <a:p>
            <a:pPr marL="457200" indent="-457200">
              <a:spcAft>
                <a:spcPts val="1000"/>
              </a:spcAft>
            </a:pPr>
            <a:r>
              <a:rPr lang="en-US" sz="3000" b="1" dirty="0">
                <a:solidFill>
                  <a:srgbClr val="FF0066"/>
                </a:solidFill>
                <a:highlight>
                  <a:srgbClr val="FFFF00"/>
                </a:highlight>
                <a:latin typeface="Arial" panose="020B0604020202020204" pitchFamily="34" charset="0"/>
                <a:cs typeface="Arial" panose="020B0604020202020204" pitchFamily="34" charset="0"/>
              </a:rPr>
              <a:t>Grants for international book publishers</a:t>
            </a:r>
            <a:endParaRPr lang="en-US" sz="3000" dirty="0">
              <a:latin typeface="Arial" panose="020B0604020202020204" pitchFamily="34" charset="0"/>
              <a:cs typeface="Arial" panose="020B0604020202020204" pitchFamily="34" charset="0"/>
            </a:endParaRPr>
          </a:p>
          <a:p>
            <a:pPr>
              <a:spcAft>
                <a:spcPts val="1000"/>
              </a:spcAft>
            </a:pPr>
            <a:endParaRPr lang="sv-SE" sz="2700" dirty="0">
              <a:latin typeface="Arial" panose="020B0604020202020204" pitchFamily="34" charset="0"/>
              <a:cs typeface="Arial" panose="020B0604020202020204" pitchFamily="34" charset="0"/>
            </a:endParaRPr>
          </a:p>
          <a:p>
            <a:endParaRPr lang="sv-SE" sz="2700" dirty="0"/>
          </a:p>
        </p:txBody>
      </p:sp>
    </p:spTree>
    <p:extLst>
      <p:ext uri="{BB962C8B-B14F-4D97-AF65-F5344CB8AC3E}">
        <p14:creationId xmlns:p14="http://schemas.microsoft.com/office/powerpoint/2010/main" val="127783478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577</Words>
  <Application>Microsoft Office PowerPoint</Application>
  <PresentationFormat>Bredbild</PresentationFormat>
  <Paragraphs>102</Paragraphs>
  <Slides>21</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21</vt:i4>
      </vt:variant>
    </vt:vector>
  </HeadingPairs>
  <TitlesOfParts>
    <vt:vector size="28" baseType="lpstr">
      <vt:lpstr>ＭＳ Ｐゴシック</vt:lpstr>
      <vt:lpstr>Arial</vt:lpstr>
      <vt:lpstr>Calibri</vt:lpstr>
      <vt:lpstr>Calibri Light</vt:lpstr>
      <vt:lpstr>Verdana</vt:lpstr>
      <vt:lpstr>Wingdings</vt:lpstr>
      <vt:lpstr>Office-tema</vt:lpstr>
      <vt:lpstr>PowerPoint-presentation</vt:lpstr>
      <vt:lpstr>SWEDEN</vt:lpstr>
      <vt:lpstr>SWEDISH CULTURAL POLICY</vt:lpstr>
      <vt:lpstr>SWEDISH CULTURAL POLICY</vt:lpstr>
      <vt:lpstr>PowerPoint-presentation</vt:lpstr>
      <vt:lpstr>FUNDING STRUCTURE: AN OVERVIEW</vt:lpstr>
      <vt:lpstr>SWEDISH ARTS COUNCIL</vt:lpstr>
      <vt:lpstr>SWEDISH ARTS COUNCIL</vt:lpstr>
      <vt:lpstr>SUPPORT FOR INTERNATIONAL CULTURAL COOPERATION</vt:lpstr>
      <vt:lpstr>SWEDISH LITERATURE EXCHANGE</vt:lpstr>
      <vt:lpstr>SWEDISH ARTS GRANTS COMMITTEE (Konstnärsnämnden)</vt:lpstr>
      <vt:lpstr>IASPIS</vt:lpstr>
      <vt:lpstr>IASPIS</vt:lpstr>
      <vt:lpstr>OTHER SOURCES OF FUNDING</vt:lpstr>
      <vt:lpstr>UMBRELLA ORGANISATIONS AND ASSOCIATIONS: PERFORMING ARTS </vt:lpstr>
      <vt:lpstr> UMBRELLA ORGANISATIONS AND ASSOCIATIONS: MUSIC  </vt:lpstr>
      <vt:lpstr> UMBRELLA ORGANISATIONS AND ASSOCIATIONS: VISUAL ARTS AND LITERATURE  </vt:lpstr>
      <vt:lpstr>SWEDISH CULTURE SECTOR</vt:lpstr>
      <vt:lpstr>PowerPoint-presentation</vt:lpstr>
      <vt:lpstr>SOME EXAMPLES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dc:title>
  <dc:creator>Elin Rosenström</dc:creator>
  <cp:lastModifiedBy>Elin Rosenström</cp:lastModifiedBy>
  <cp:revision>308</cp:revision>
  <dcterms:created xsi:type="dcterms:W3CDTF">2017-09-25T16:14:46Z</dcterms:created>
  <dcterms:modified xsi:type="dcterms:W3CDTF">2018-05-17T13:08:54Z</dcterms:modified>
</cp:coreProperties>
</file>