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6" r:id="rId2"/>
    <p:sldId id="302" r:id="rId3"/>
    <p:sldId id="343" r:id="rId4"/>
    <p:sldId id="307" r:id="rId5"/>
    <p:sldId id="304" r:id="rId6"/>
    <p:sldId id="327" r:id="rId7"/>
    <p:sldId id="342" r:id="rId8"/>
    <p:sldId id="329" r:id="rId9"/>
    <p:sldId id="332" r:id="rId10"/>
    <p:sldId id="333" r:id="rId11"/>
    <p:sldId id="320" r:id="rId12"/>
    <p:sldId id="334" r:id="rId13"/>
    <p:sldId id="331" r:id="rId14"/>
    <p:sldId id="335" r:id="rId15"/>
    <p:sldId id="336" r:id="rId16"/>
    <p:sldId id="284" r:id="rId17"/>
    <p:sldId id="339" r:id="rId18"/>
    <p:sldId id="337" r:id="rId19"/>
    <p:sldId id="309" r:id="rId20"/>
    <p:sldId id="323" r:id="rId21"/>
    <p:sldId id="338" r:id="rId22"/>
    <p:sldId id="340" r:id="rId23"/>
    <p:sldId id="314" r:id="rId24"/>
    <p:sldId id="315" r:id="rId25"/>
    <p:sldId id="316" r:id="rId26"/>
    <p:sldId id="261" r:id="rId27"/>
  </p:sldIdLst>
  <p:sldSz cx="9145588" cy="6859588"/>
  <p:notesSz cx="6669088" cy="10050463"/>
  <p:defaultTextStyle>
    <a:defPPr>
      <a:defRPr lang="nb-NO"/>
    </a:defPPr>
    <a:lvl1pPr marL="0" algn="l" defTabSz="9144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2" algn="l" defTabSz="9144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83" algn="l" defTabSz="9144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25" algn="l" defTabSz="9144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66" algn="l" defTabSz="9144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08" algn="l" defTabSz="9144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50" algn="l" defTabSz="9144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91" algn="l" defTabSz="9144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33" algn="l" defTabSz="9144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66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01D22"/>
    <a:srgbClr val="EF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ddels stil 2 - aks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ddels stil 2 - aks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ys stil 1 - aks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ys stil 1 - aks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73369" autoAdjust="0"/>
  </p:normalViewPr>
  <p:slideViewPr>
    <p:cSldViewPr>
      <p:cViewPr varScale="1">
        <p:scale>
          <a:sx n="92" d="100"/>
          <a:sy n="92" d="100"/>
        </p:scale>
        <p:origin x="2760" y="192"/>
      </p:cViewPr>
      <p:guideLst>
        <p:guide orient="horz" pos="216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7734"/>
    </p:cViewPr>
  </p:sorterViewPr>
  <p:notesViewPr>
    <p:cSldViewPr>
      <p:cViewPr varScale="1">
        <p:scale>
          <a:sx n="108" d="100"/>
          <a:sy n="108" d="100"/>
        </p:scale>
        <p:origin x="-3942" y="-96"/>
      </p:cViewPr>
      <p:guideLst>
        <p:guide orient="horz" pos="316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5025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5025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12FAC-E605-4FC1-9AD3-8D16FB42CD62}" type="datetimeFigureOut">
              <a:rPr lang="nb-NO" smtClean="0"/>
              <a:t>18.05.2018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46196"/>
            <a:ext cx="2889938" cy="5025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546196"/>
            <a:ext cx="2889938" cy="5025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D393E-383E-4E4D-A552-2919516FBB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1463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5025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5025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24694-8F4F-4700-A030-95CD5589CD57}" type="datetimeFigureOut">
              <a:rPr lang="nb-NO" smtClean="0"/>
              <a:t>18.05.2018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754063"/>
            <a:ext cx="5024438" cy="3768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3970"/>
            <a:ext cx="5335270" cy="45227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46196"/>
            <a:ext cx="2889938" cy="5025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546196"/>
            <a:ext cx="2889938" cy="5025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C4DC5-92A2-4D37-BACF-7216DB50A4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329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42" algn="l" defTabSz="9144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83" algn="l" defTabSz="9144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725" algn="l" defTabSz="9144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966" algn="l" defTabSz="9144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208" algn="l" defTabSz="9144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450" algn="l" defTabSz="9144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691" algn="l" defTabSz="9144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933" algn="l" defTabSz="9144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4DC5-92A2-4D37-BACF-7216DB50A40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2245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30535-5CBB-4868-9C79-1B95825C383C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36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4DC5-92A2-4D37-BACF-7216DB50A401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7344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4DC5-92A2-4D37-BACF-7216DB50A401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0401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4DC5-92A2-4D37-BACF-7216DB50A401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0690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Focus: bilateral </a:t>
            </a:r>
            <a:r>
              <a:rPr lang="nb-NO" dirty="0" err="1" smtClean="0"/>
              <a:t>ambitions</a:t>
            </a:r>
            <a:endParaRPr lang="nb-NO" dirty="0" smtClean="0"/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cooperation between institutions and persons at administrative and political level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well as in the private sector, academia and civil society. Other elements of bilateral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 include trade and investment, cultural cooperation, as well as general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knowledge, understanding and public awareness about the other country and the ties</a:t>
            </a:r>
          </a:p>
          <a:p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existing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activities that have a clear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bilateral profile and serve the purpose of strengthening bilateral relations between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Donor and Beneficiary States. As an example, in an event supported under the fund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bilateral relations, having attendants from Donor State entities at the actual event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not considered sufficient to define it as ‘bilateral’. The event must reflect the bilateral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ambition throughout the event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e.g. through a focus on exchanging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relevant experiences between the Donor and Beneficiary State. Both promoters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partners shall be actively involved in planning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activity.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flexibility of funds for bilateral relations is ensured through a longer eligibility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 than for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projects2, as well as by opening up for activities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smaller scale that are subject to a simplified approval process.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JCBF has a direct role in allocating funds for bilateral relations to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bilateral interest, as well as identifying initiatives beyond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Through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JCBF, the Donor and Beneficiary States will jointly establish bilateral ambitions,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 priority areas for bilateral cooperation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Plan 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Are there on-going initiatives or upcoming events of importance for bilateral</a:t>
            </a:r>
          </a:p>
          <a:p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Are there areas of common bilateral interest highlighted in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identified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the JCBF that should be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prioritised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Are there areas of common interest at political level and European level which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relevant for strengthening bilateral relations?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Could initiatives be tied to major events in the Donor or Beneficiary State (state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visits, international chairmanships, EU Presidencies, European Capitals of</a:t>
            </a:r>
          </a:p>
          <a:p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Culture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etc.)?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How can the funds best be used to promote and facilitate partnership projects</a:t>
            </a: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the 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programmes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ambitions and priorities might vary from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4DC5-92A2-4D37-BACF-7216DB50A401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1870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4DC5-92A2-4D37-BACF-7216DB50A401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1303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aseline="0" dirty="0" smtClean="0"/>
              <a:t>Totalt var det </a:t>
            </a:r>
            <a:r>
              <a:rPr lang="en-US" sz="1200" dirty="0" smtClean="0"/>
              <a:t>Midler </a:t>
            </a:r>
            <a:r>
              <a:rPr lang="en-US" sz="1200" dirty="0" err="1" smtClean="0"/>
              <a:t>til</a:t>
            </a:r>
            <a:r>
              <a:rPr lang="en-US" sz="1200" dirty="0" smtClean="0"/>
              <a:t> </a:t>
            </a:r>
            <a:r>
              <a:rPr lang="en-US" sz="1200" dirty="0" err="1" smtClean="0"/>
              <a:t>prosjekter</a:t>
            </a:r>
            <a:r>
              <a:rPr lang="en-US" sz="1200" dirty="0" smtClean="0"/>
              <a:t> </a:t>
            </a:r>
            <a:r>
              <a:rPr lang="en-US" sz="1200" dirty="0" err="1" smtClean="0"/>
              <a:t>innenfor</a:t>
            </a:r>
            <a:r>
              <a:rPr lang="en-US" sz="1200" dirty="0" smtClean="0"/>
              <a:t> kunst- og </a:t>
            </a:r>
            <a:r>
              <a:rPr lang="en-US" sz="1200" dirty="0" err="1" smtClean="0"/>
              <a:t>kulturfeltet</a:t>
            </a:r>
            <a:r>
              <a:rPr lang="en-US" sz="1200" dirty="0" smtClean="0"/>
              <a:t> i </a:t>
            </a:r>
            <a:r>
              <a:rPr lang="en-US" sz="1200" dirty="0" smtClean="0">
                <a:solidFill>
                  <a:srgbClr val="FF0000"/>
                </a:solidFill>
              </a:rPr>
              <a:t>10 land</a:t>
            </a:r>
            <a:r>
              <a:rPr lang="en-US" sz="1200" dirty="0" smtClean="0"/>
              <a:t> (Bulgaria, Latvia, Litauen, </a:t>
            </a:r>
            <a:r>
              <a:rPr lang="en-US" sz="1200" dirty="0" err="1" smtClean="0"/>
              <a:t>Polen</a:t>
            </a:r>
            <a:r>
              <a:rPr lang="en-US" sz="1200" dirty="0" smtClean="0"/>
              <a:t>, Portugal, Romania, Slovakia, </a:t>
            </a:r>
            <a:r>
              <a:rPr lang="en-US" sz="1200" dirty="0" err="1" smtClean="0"/>
              <a:t>Spania</a:t>
            </a:r>
            <a:r>
              <a:rPr lang="en-US" sz="1200" dirty="0" smtClean="0"/>
              <a:t>, </a:t>
            </a:r>
            <a:r>
              <a:rPr lang="en-US" sz="1200" dirty="0" err="1" smtClean="0"/>
              <a:t>Tsjekkia</a:t>
            </a:r>
            <a:r>
              <a:rPr lang="en-US" sz="1200" dirty="0" smtClean="0"/>
              <a:t>, </a:t>
            </a:r>
            <a:r>
              <a:rPr lang="en-US" sz="1200" dirty="0" err="1" smtClean="0"/>
              <a:t>Ungarn</a:t>
            </a:r>
            <a:r>
              <a:rPr lang="en-US" sz="1200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300 prosjekter</a:t>
            </a:r>
            <a:r>
              <a:rPr lang="nb-NO" baseline="0" dirty="0" smtClean="0"/>
              <a:t> – da teller vi med alle initiativer, også studiebesøk, workshoper o.l.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4DC5-92A2-4D37-BACF-7216DB50A401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0878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Det var mange prosjekter i landene i Østersjøregionen – totalt 84 i Latvia, Polen og Litauen, som er de baltiske landene der Kulturrådet er samarbeidspartner. (</a:t>
            </a:r>
            <a:r>
              <a:rPr lang="nb-NO" dirty="0" smtClean="0">
                <a:solidFill>
                  <a:srgbClr val="FFFF00"/>
                </a:solidFill>
              </a:rPr>
              <a:t>Til</a:t>
            </a:r>
            <a:r>
              <a:rPr lang="nb-NO" baseline="0" dirty="0" smtClean="0">
                <a:solidFill>
                  <a:srgbClr val="FFFF00"/>
                </a:solidFill>
              </a:rPr>
              <a:t> sammen gikk ca. 14 millioner euro til disse landene.)</a:t>
            </a:r>
          </a:p>
          <a:p>
            <a:endParaRPr lang="nb-NO" baseline="0" dirty="0" smtClean="0">
              <a:solidFill>
                <a:srgbClr val="FFFF00"/>
              </a:solidFill>
            </a:endParaRPr>
          </a:p>
          <a:p>
            <a:r>
              <a:rPr lang="nb-N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Panta Rei Danseteater fra Norge og Aura Danseteater i Kaunas skaper i fellesskap forestillingen GODOS hvor elementer fra norsk og litauisk folklore, tradisjoner, moderne musikk og dans inngår.</a:t>
            </a:r>
            <a:endParaRPr lang="nb-NO" dirty="0" smtClean="0">
              <a:solidFill>
                <a:srgbClr val="FFFF00"/>
              </a:solidFill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4DC5-92A2-4D37-BACF-7216DB50A401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9219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4DC5-92A2-4D37-BACF-7216DB50A401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0318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For non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4DC5-92A2-4D37-BACF-7216DB50A401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0441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/>
              <a:t>Norway has a population of 5 million</a:t>
            </a:r>
            <a:r>
              <a:rPr lang="nb-NO" dirty="0"/>
              <a:t> </a:t>
            </a:r>
            <a:r>
              <a:rPr lang="nb-NO" dirty="0" err="1"/>
              <a:t>people</a:t>
            </a:r>
            <a:r>
              <a:rPr lang="nb-NO" dirty="0"/>
              <a:t>, and a vast </a:t>
            </a:r>
            <a:r>
              <a:rPr lang="nb-NO" dirty="0" err="1" smtClean="0"/>
              <a:t>coasline</a:t>
            </a:r>
            <a:r>
              <a:rPr lang="ro-RO" dirty="0" smtClean="0"/>
              <a:t>. </a:t>
            </a:r>
            <a:r>
              <a:rPr lang="ro-RO" dirty="0"/>
              <a:t>And there are great distances between the different parts of the country</a:t>
            </a:r>
            <a:r>
              <a:rPr lang="ro-RO" dirty="0" smtClean="0"/>
              <a:t>.</a:t>
            </a:r>
            <a:r>
              <a:rPr lang="nb-NO" dirty="0" smtClean="0"/>
              <a:t> </a:t>
            </a:r>
            <a:r>
              <a:rPr lang="nb-NO" sz="1200" dirty="0" smtClean="0"/>
              <a:t>The </a:t>
            </a:r>
            <a:r>
              <a:rPr lang="nb-NO" sz="1200" dirty="0" err="1" smtClean="0"/>
              <a:t>geography</a:t>
            </a:r>
            <a:r>
              <a:rPr lang="nb-NO" sz="1200" dirty="0" smtClean="0"/>
              <a:t> is a </a:t>
            </a:r>
            <a:r>
              <a:rPr lang="nb-NO" sz="1200" dirty="0" err="1" smtClean="0"/>
              <a:t>challenge</a:t>
            </a:r>
            <a:r>
              <a:rPr lang="nb-NO" sz="1200" dirty="0" smtClean="0"/>
              <a:t> for </a:t>
            </a:r>
            <a:r>
              <a:rPr lang="nb-NO" sz="1200" dirty="0" err="1" smtClean="0"/>
              <a:t>culture</a:t>
            </a:r>
            <a:r>
              <a:rPr lang="nb-NO" sz="1200" dirty="0" smtClean="0"/>
              <a:t> in Norway. </a:t>
            </a:r>
            <a:r>
              <a:rPr lang="ro-RO" dirty="0" smtClean="0"/>
              <a:t> </a:t>
            </a:r>
            <a:r>
              <a:rPr lang="nb-NO" sz="1200" b="1" baseline="0" dirty="0" smtClean="0">
                <a:solidFill>
                  <a:srgbClr val="FF0000"/>
                </a:solidFill>
              </a:rPr>
              <a:t>This is a </a:t>
            </a:r>
            <a:r>
              <a:rPr lang="nb-NO" sz="1200" b="1" baseline="0" dirty="0" err="1" smtClean="0">
                <a:solidFill>
                  <a:srgbClr val="FF0000"/>
                </a:solidFill>
              </a:rPr>
              <a:t>challenge</a:t>
            </a:r>
            <a:r>
              <a:rPr lang="nb-NO" sz="1200" b="1" baseline="0" dirty="0" smtClean="0">
                <a:solidFill>
                  <a:srgbClr val="FF0000"/>
                </a:solidFill>
              </a:rPr>
              <a:t> in terms of </a:t>
            </a:r>
            <a:r>
              <a:rPr lang="nb-NO" sz="1200" b="1" baseline="0" dirty="0" err="1" smtClean="0">
                <a:solidFill>
                  <a:srgbClr val="FF0000"/>
                </a:solidFill>
              </a:rPr>
              <a:t>reaching</a:t>
            </a:r>
            <a:r>
              <a:rPr lang="nb-NO" sz="1200" b="1" baseline="0" dirty="0" smtClean="0">
                <a:solidFill>
                  <a:srgbClr val="FF0000"/>
                </a:solidFill>
              </a:rPr>
              <a:t> the </a:t>
            </a:r>
            <a:r>
              <a:rPr lang="nb-NO" sz="1200" b="1" baseline="0" dirty="0" err="1" smtClean="0">
                <a:solidFill>
                  <a:srgbClr val="FF0000"/>
                </a:solidFill>
              </a:rPr>
              <a:t>audience</a:t>
            </a:r>
            <a:r>
              <a:rPr lang="nb-NO" sz="1200" b="1" baseline="0" dirty="0" smtClean="0">
                <a:solidFill>
                  <a:srgbClr val="FF0000"/>
                </a:solidFill>
              </a:rPr>
              <a:t>, and for the </a:t>
            </a:r>
            <a:r>
              <a:rPr lang="nb-NO" sz="1200" b="1" baseline="0" dirty="0" err="1" smtClean="0">
                <a:solidFill>
                  <a:srgbClr val="FF0000"/>
                </a:solidFill>
              </a:rPr>
              <a:t>citiziens</a:t>
            </a:r>
            <a:r>
              <a:rPr lang="nb-NO" sz="1200" b="1" baseline="0" dirty="0" smtClean="0">
                <a:solidFill>
                  <a:srgbClr val="FF0000"/>
                </a:solidFill>
              </a:rPr>
              <a:t> to have </a:t>
            </a:r>
            <a:r>
              <a:rPr lang="nb-NO" sz="1200" b="1" baseline="0" dirty="0" err="1" smtClean="0">
                <a:solidFill>
                  <a:srgbClr val="FF0000"/>
                </a:solidFill>
              </a:rPr>
              <a:t>access</a:t>
            </a:r>
            <a:r>
              <a:rPr lang="nb-NO" sz="1200" b="1" baseline="0" dirty="0" smtClean="0">
                <a:solidFill>
                  <a:srgbClr val="FF0000"/>
                </a:solidFill>
              </a:rPr>
              <a:t> to </a:t>
            </a:r>
            <a:r>
              <a:rPr lang="nb-NO" sz="1200" b="1" baseline="0" dirty="0" err="1" smtClean="0">
                <a:solidFill>
                  <a:srgbClr val="FF0000"/>
                </a:solidFill>
              </a:rPr>
              <a:t>professional</a:t>
            </a:r>
            <a:r>
              <a:rPr lang="nb-NO" sz="1200" b="1" baseline="0" dirty="0" smtClean="0">
                <a:solidFill>
                  <a:srgbClr val="FF0000"/>
                </a:solidFill>
              </a:rPr>
              <a:t> art.  </a:t>
            </a:r>
          </a:p>
          <a:p>
            <a:r>
              <a:rPr lang="ro-RO" dirty="0"/>
              <a:t> </a:t>
            </a:r>
            <a:endParaRPr lang="nb-NO" dirty="0"/>
          </a:p>
          <a:p>
            <a:r>
              <a:rPr lang="ro-RO" dirty="0"/>
              <a:t>In our work with the EEA Grants we try to reach out as far as possible</a:t>
            </a:r>
            <a:r>
              <a:rPr lang="nb-NO" dirty="0"/>
              <a:t>, 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whole</a:t>
            </a:r>
            <a:r>
              <a:rPr lang="nb-NO" dirty="0"/>
              <a:t> </a:t>
            </a:r>
            <a:r>
              <a:rPr lang="nb-NO" dirty="0" err="1"/>
              <a:t>cultural</a:t>
            </a:r>
            <a:r>
              <a:rPr lang="nb-NO" dirty="0"/>
              <a:t> </a:t>
            </a:r>
            <a:r>
              <a:rPr lang="nb-NO" dirty="0" err="1"/>
              <a:t>sector</a:t>
            </a:r>
            <a:r>
              <a:rPr lang="nb-NO" dirty="0"/>
              <a:t>.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cooperate</a:t>
            </a:r>
            <a:r>
              <a:rPr lang="nb-NO" dirty="0"/>
              <a:t> </a:t>
            </a:r>
            <a:r>
              <a:rPr lang="nb-NO" dirty="0" err="1"/>
              <a:t>closely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others</a:t>
            </a:r>
            <a:r>
              <a:rPr lang="nb-NO" dirty="0"/>
              <a:t>, like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Directorate</a:t>
            </a:r>
            <a:r>
              <a:rPr lang="nb-NO" dirty="0"/>
              <a:t> for Cultural Heritage and </a:t>
            </a:r>
            <a:r>
              <a:rPr lang="nb-NO" dirty="0" err="1"/>
              <a:t>other</a:t>
            </a:r>
            <a:r>
              <a:rPr lang="nb-NO" dirty="0"/>
              <a:t> stakeholders to </a:t>
            </a:r>
            <a:r>
              <a:rPr lang="nb-NO" dirty="0" err="1"/>
              <a:t>reach</a:t>
            </a:r>
            <a:r>
              <a:rPr lang="nb-NO" dirty="0"/>
              <a:t> </a:t>
            </a:r>
            <a:r>
              <a:rPr lang="nb-NO" dirty="0" err="1"/>
              <a:t>out</a:t>
            </a:r>
            <a:r>
              <a:rPr lang="nb-NO" dirty="0"/>
              <a:t>.</a:t>
            </a:r>
            <a:endParaRPr lang="nb-NO" dirty="0" smtClean="0"/>
          </a:p>
          <a:p>
            <a:endParaRPr lang="nb-NO" dirty="0" smtClean="0"/>
          </a:p>
          <a:p>
            <a:r>
              <a:rPr lang="nb-NO" baseline="0" dirty="0" smtClean="0"/>
              <a:t>The EEA </a:t>
            </a:r>
            <a:r>
              <a:rPr lang="nb-NO" baseline="0" dirty="0" err="1" smtClean="0"/>
              <a:t>grants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will</a:t>
            </a:r>
            <a:r>
              <a:rPr lang="nb-NO" baseline="0" dirty="0" smtClean="0"/>
              <a:t> offer </a:t>
            </a:r>
            <a:r>
              <a:rPr lang="nb-NO" baseline="0" dirty="0" err="1" smtClean="0"/>
              <a:t>opportunities</a:t>
            </a:r>
            <a:r>
              <a:rPr lang="nb-NO" baseline="0" dirty="0" smtClean="0"/>
              <a:t> for </a:t>
            </a:r>
            <a:r>
              <a:rPr lang="nb-NO" baseline="0" dirty="0" err="1" smtClean="0"/>
              <a:t>cultural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exchange</a:t>
            </a:r>
            <a:r>
              <a:rPr lang="nb-NO" baseline="0" dirty="0" smtClean="0"/>
              <a:t> in 7 </a:t>
            </a:r>
            <a:r>
              <a:rPr lang="nb-NO" baseline="0" dirty="0" err="1" smtClean="0"/>
              <a:t>countries</a:t>
            </a:r>
            <a:r>
              <a:rPr lang="nb-NO" baseline="0" dirty="0" smtClean="0"/>
              <a:t> to date. </a:t>
            </a:r>
            <a:r>
              <a:rPr lang="nb-NO" baseline="0" dirty="0" err="1" smtClean="0"/>
              <a:t>Ten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relatively</a:t>
            </a:r>
            <a:r>
              <a:rPr lang="nb-NO" baseline="0" dirty="0" smtClean="0"/>
              <a:t> big-</a:t>
            </a:r>
            <a:r>
              <a:rPr lang="nb-NO" baseline="0" dirty="0" err="1" smtClean="0"/>
              <a:t>sixed</a:t>
            </a:r>
            <a:r>
              <a:rPr lang="nb-NO" baseline="0" dirty="0" smtClean="0"/>
              <a:t> European </a:t>
            </a:r>
            <a:r>
              <a:rPr lang="nb-NO" baseline="0" dirty="0" err="1" smtClean="0"/>
              <a:t>countries</a:t>
            </a:r>
            <a:r>
              <a:rPr lang="nb-NO" baseline="0" dirty="0" smtClean="0"/>
              <a:t> offer </a:t>
            </a:r>
            <a:r>
              <a:rPr lang="nb-NO" baseline="0" dirty="0" err="1" smtClean="0"/>
              <a:t>chances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collaboration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three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very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small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together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totalling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aroung</a:t>
            </a:r>
            <a:r>
              <a:rPr lang="nb-NO" baseline="0" dirty="0" smtClean="0"/>
              <a:t> 5,5 million </a:t>
            </a:r>
            <a:r>
              <a:rPr lang="nb-NO" baseline="0" dirty="0" err="1" smtClean="0"/>
              <a:t>inhabitants</a:t>
            </a:r>
            <a:r>
              <a:rPr lang="nb-NO" baseline="0" dirty="0" smtClean="0"/>
              <a:t>. Small nr. 1 Norway – Small </a:t>
            </a:r>
            <a:r>
              <a:rPr lang="nb-NO" baseline="0" dirty="0" err="1" smtClean="0"/>
              <a:t>nr</a:t>
            </a:r>
            <a:r>
              <a:rPr lang="nb-NO" baseline="0" dirty="0" smtClean="0"/>
              <a:t> 2. </a:t>
            </a:r>
            <a:r>
              <a:rPr lang="nb-NO" baseline="0" dirty="0" err="1" smtClean="0"/>
              <a:t>Iceland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even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smaller</a:t>
            </a:r>
            <a:r>
              <a:rPr lang="nb-NO" baseline="0" dirty="0" smtClean="0"/>
              <a:t> 3: Liechtenstein</a:t>
            </a:r>
          </a:p>
          <a:p>
            <a:endParaRPr lang="nb-NO" dirty="0" smtClean="0"/>
          </a:p>
          <a:p>
            <a:pPr lvl="0"/>
            <a:r>
              <a:rPr lang="nb-NO" dirty="0" smtClean="0"/>
              <a:t>300 Norwegian </a:t>
            </a:r>
            <a:r>
              <a:rPr lang="nb-NO" dirty="0" err="1" smtClean="0"/>
              <a:t>cultural</a:t>
            </a:r>
            <a:r>
              <a:rPr lang="nb-NO" dirty="0" smtClean="0"/>
              <a:t> operators </a:t>
            </a:r>
            <a:r>
              <a:rPr lang="nb-NO" dirty="0" err="1" smtClean="0"/>
              <a:t>aleady</a:t>
            </a:r>
            <a:r>
              <a:rPr lang="nb-NO" dirty="0" smtClean="0"/>
              <a:t> </a:t>
            </a:r>
            <a:r>
              <a:rPr lang="nb-NO" dirty="0" err="1" smtClean="0"/>
              <a:t>involved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EEA </a:t>
            </a:r>
            <a:r>
              <a:rPr lang="nb-NO" dirty="0" err="1" smtClean="0"/>
              <a:t>grants</a:t>
            </a:r>
            <a:r>
              <a:rPr lang="nb-NO" dirty="0" smtClean="0"/>
              <a:t>, in </a:t>
            </a:r>
            <a:r>
              <a:rPr lang="nb-NO" dirty="0" err="1" smtClean="0"/>
              <a:t>addition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baseline="0" dirty="0" smtClean="0"/>
              <a:t> have </a:t>
            </a:r>
            <a:r>
              <a:rPr lang="nb-NO" baseline="0" dirty="0" err="1" smtClean="0"/>
              <a:t>several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cultural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players</a:t>
            </a:r>
            <a:r>
              <a:rPr lang="nb-NO" baseline="0" dirty="0" smtClean="0"/>
              <a:t> from </a:t>
            </a:r>
            <a:r>
              <a:rPr lang="nb-NO" baseline="0" dirty="0" err="1" smtClean="0"/>
              <a:t>Iceland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involved</a:t>
            </a:r>
            <a:r>
              <a:rPr lang="nb-NO" baseline="0" dirty="0" smtClean="0"/>
              <a:t>. </a:t>
            </a:r>
            <a:endParaRPr lang="nb-NO" dirty="0" smtClean="0"/>
          </a:p>
          <a:p>
            <a:pPr lvl="0"/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4DC5-92A2-4D37-BACF-7216DB50A40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8829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4DC5-92A2-4D37-BACF-7216DB50A401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52430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4DC5-92A2-4D37-BACF-7216DB50A401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83749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4DC5-92A2-4D37-BACF-7216DB50A401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11705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4DC5-92A2-4D37-BACF-7216DB50A401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0699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oppnevnte rådsmedlemmer, 125 utvalgsmedlemmer i 25 ulike utvalg.</a:t>
            </a:r>
          </a:p>
          <a:p>
            <a:pPr marL="0" marR="0" indent="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b-NO" sz="1200" dirty="0" smtClean="0"/>
          </a:p>
          <a:p>
            <a:endParaRPr lang="nb-NO" sz="1200" dirty="0" smtClean="0"/>
          </a:p>
          <a:p>
            <a:r>
              <a:rPr lang="nb-NO" sz="1200" dirty="0" smtClean="0"/>
              <a:t>EEA </a:t>
            </a:r>
            <a:r>
              <a:rPr lang="nb-NO" sz="1200" dirty="0" err="1" smtClean="0"/>
              <a:t>Grants</a:t>
            </a:r>
            <a:endParaRPr lang="nb-NO" sz="1200" dirty="0" smtClean="0"/>
          </a:p>
          <a:p>
            <a:r>
              <a:rPr lang="nb-NO" sz="1200" dirty="0" smtClean="0"/>
              <a:t>Creative Europe desk</a:t>
            </a:r>
          </a:p>
          <a:p>
            <a:r>
              <a:rPr lang="nb-NO" sz="1200" dirty="0" smtClean="0"/>
              <a:t>UNESCO</a:t>
            </a:r>
          </a:p>
          <a:p>
            <a:r>
              <a:rPr lang="nb-NO" sz="1200" dirty="0" smtClean="0"/>
              <a:t>Norwegian-</a:t>
            </a:r>
            <a:r>
              <a:rPr lang="nb-NO" sz="1200" dirty="0" err="1" smtClean="0"/>
              <a:t>Icelandic</a:t>
            </a:r>
            <a:r>
              <a:rPr lang="nb-NO" sz="1200" dirty="0" smtClean="0"/>
              <a:t> </a:t>
            </a:r>
            <a:r>
              <a:rPr lang="nb-NO" sz="1200" dirty="0" err="1" smtClean="0"/>
              <a:t>programme</a:t>
            </a:r>
            <a:endParaRPr lang="nb-NO" sz="1200" dirty="0" smtClean="0"/>
          </a:p>
          <a:p>
            <a:r>
              <a:rPr lang="nb-NO" sz="1200" dirty="0" smtClean="0"/>
              <a:t>Nordic </a:t>
            </a:r>
            <a:r>
              <a:rPr lang="nb-NO" sz="1200" dirty="0" err="1" smtClean="0"/>
              <a:t>project</a:t>
            </a:r>
            <a:r>
              <a:rPr lang="nb-NO" sz="1200" dirty="0" smtClean="0"/>
              <a:t> </a:t>
            </a:r>
            <a:r>
              <a:rPr lang="nb-NO" sz="1200" dirty="0" err="1" smtClean="0"/>
              <a:t>on</a:t>
            </a:r>
            <a:r>
              <a:rPr lang="nb-NO" sz="1200" dirty="0" smtClean="0"/>
              <a:t> </a:t>
            </a:r>
            <a:r>
              <a:rPr lang="nb-NO" sz="1200" dirty="0" err="1" smtClean="0"/>
              <a:t>integration</a:t>
            </a:r>
            <a:endParaRPr lang="nb-NO" sz="120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4DC5-92A2-4D37-BACF-7216DB50A40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2350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000" smtClean="0"/>
              <a:t>The Arts Council Norway november 2015.</a:t>
            </a:r>
            <a:r>
              <a:rPr lang="nb-NO" sz="2000" baseline="0" smtClean="0"/>
              <a:t> Staff of 120 people.</a:t>
            </a:r>
            <a:endParaRPr lang="nb-NO" sz="2000" smtClean="0"/>
          </a:p>
          <a:p>
            <a:endParaRPr lang="nb-NO" sz="2000" smtClean="0"/>
          </a:p>
          <a:p>
            <a:r>
              <a:rPr lang="nb-NO" sz="2000" smtClean="0"/>
              <a:t>The </a:t>
            </a:r>
            <a:r>
              <a:rPr lang="nb-NO" sz="2000" dirty="0" smtClean="0"/>
              <a:t>Arts Council Norway is:</a:t>
            </a:r>
          </a:p>
          <a:p>
            <a:pPr lvl="1"/>
            <a:r>
              <a:rPr lang="en-US" sz="2000" dirty="0" smtClean="0"/>
              <a:t>The main governmental operator for the implementation of Norwegian cultural policy</a:t>
            </a:r>
          </a:p>
          <a:p>
            <a:pPr lvl="1"/>
            <a:r>
              <a:rPr lang="en-US" sz="2000" dirty="0" smtClean="0"/>
              <a:t>Advisory body to the central government and public sector on cultural affairs</a:t>
            </a:r>
          </a:p>
          <a:p>
            <a:pPr lvl="1"/>
            <a:r>
              <a:rPr lang="en-US" sz="2000" dirty="0" smtClean="0"/>
              <a:t>Financed by the Ministry of Culture</a:t>
            </a:r>
          </a:p>
          <a:p>
            <a:pPr lvl="1"/>
            <a:r>
              <a:rPr lang="en-US" sz="2000" dirty="0" smtClean="0"/>
              <a:t>Arms length policy</a:t>
            </a:r>
          </a:p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4DC5-92A2-4D37-BACF-7216DB50A40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1588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Norway</a:t>
            </a:r>
            <a:r>
              <a:rPr lang="nb-NO" baseline="0" dirty="0" smtClean="0"/>
              <a:t> is not an EU  </a:t>
            </a:r>
            <a:r>
              <a:rPr lang="nb-NO" baseline="0" dirty="0" err="1" smtClean="0"/>
              <a:t>member</a:t>
            </a:r>
            <a:r>
              <a:rPr lang="nb-NO" baseline="0" dirty="0" smtClean="0"/>
              <a:t> </a:t>
            </a:r>
          </a:p>
          <a:p>
            <a:r>
              <a:rPr lang="nb-NO" baseline="0" dirty="0" err="1" smtClean="0"/>
              <a:t>But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through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agreements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take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fully</a:t>
            </a:r>
            <a:r>
              <a:rPr lang="nb-NO" baseline="0" dirty="0" smtClean="0"/>
              <a:t> part – </a:t>
            </a:r>
            <a:r>
              <a:rPr lang="nb-NO" baseline="0" dirty="0" err="1" smtClean="0"/>
              <a:t>pay</a:t>
            </a:r>
            <a:r>
              <a:rPr lang="nb-NO" baseline="0" dirty="0" smtClean="0"/>
              <a:t> </a:t>
            </a:r>
          </a:p>
          <a:p>
            <a:endParaRPr lang="nb-NO" baseline="0" dirty="0" smtClean="0"/>
          </a:p>
          <a:p>
            <a:r>
              <a:rPr lang="nb-NO" baseline="0" dirty="0" smtClean="0"/>
              <a:t>EVALUATION: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4DC5-92A2-4D37-BACF-7216DB50A40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9676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Norske</a:t>
            </a:r>
            <a:r>
              <a:rPr lang="nb-NO" baseline="0" dirty="0" smtClean="0"/>
              <a:t> kulturaktører over hele landet deltar i Kreativt Europa prosjekter. Vi har god spredning fra nord til sør og innen ulike kunst- og kulturfelt.</a:t>
            </a:r>
          </a:p>
          <a:p>
            <a:endParaRPr lang="nb-NO" baseline="0" dirty="0" smtClean="0"/>
          </a:p>
          <a:p>
            <a:r>
              <a:rPr lang="nb-NO" baseline="0" dirty="0" smtClean="0"/>
              <a:t>Who </a:t>
            </a:r>
            <a:r>
              <a:rPr lang="nb-NO" baseline="0" dirty="0" err="1" smtClean="0"/>
              <a:t>takes</a:t>
            </a:r>
            <a:r>
              <a:rPr lang="nb-NO" baseline="0" dirty="0" smtClean="0"/>
              <a:t> part? </a:t>
            </a:r>
          </a:p>
          <a:p>
            <a:pPr marL="171450" indent="-171450">
              <a:buFontTx/>
              <a:buChar char="-"/>
            </a:pPr>
            <a:r>
              <a:rPr lang="nb-NO" baseline="0" dirty="0" err="1" smtClean="0"/>
              <a:t>Some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national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institutions</a:t>
            </a:r>
            <a:r>
              <a:rPr lang="nb-NO" baseline="0" dirty="0" smtClean="0"/>
              <a:t> Opera 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Regional art </a:t>
            </a:r>
            <a:r>
              <a:rPr lang="nb-NO" baseline="0" dirty="0" err="1" smtClean="0"/>
              <a:t>instit</a:t>
            </a:r>
            <a:endParaRPr lang="nb-NO" baseline="0" dirty="0" smtClean="0"/>
          </a:p>
          <a:p>
            <a:pPr marL="171450" indent="-171450">
              <a:buFontTx/>
              <a:buChar char="-"/>
            </a:pPr>
            <a:endParaRPr lang="nb-NO" baseline="0" dirty="0" smtClean="0"/>
          </a:p>
          <a:p>
            <a:pPr marL="171450" indent="-171450">
              <a:buFontTx/>
              <a:buChar char="-"/>
            </a:pPr>
            <a:r>
              <a:rPr lang="nb-NO" baseline="0" dirty="0" err="1" smtClean="0"/>
              <a:t>Relatively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good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funding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structures</a:t>
            </a:r>
            <a:r>
              <a:rPr lang="nb-NO" baseline="0" dirty="0" smtClean="0"/>
              <a:t> </a:t>
            </a:r>
          </a:p>
          <a:p>
            <a:pPr marL="171450" indent="-171450">
              <a:buFontTx/>
              <a:buChar char="-"/>
            </a:pPr>
            <a:endParaRPr lang="nb-NO" baseline="0" dirty="0" smtClean="0"/>
          </a:p>
          <a:p>
            <a:pPr marL="171450" indent="-171450">
              <a:buFontTx/>
              <a:buChar char="-"/>
            </a:pPr>
            <a:r>
              <a:rPr lang="nb-NO" baseline="0" dirty="0" smtClean="0"/>
              <a:t>Capital of </a:t>
            </a:r>
            <a:r>
              <a:rPr lang="nb-NO" baseline="0" dirty="0" err="1" smtClean="0"/>
              <a:t>culture</a:t>
            </a:r>
            <a:r>
              <a:rPr lang="nb-NO" baseline="0" dirty="0" smtClean="0"/>
              <a:t> – </a:t>
            </a:r>
            <a:r>
              <a:rPr lang="nb-NO" baseline="0" dirty="0" err="1" smtClean="0"/>
              <a:t>can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apply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every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third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year</a:t>
            </a:r>
            <a:r>
              <a:rPr lang="nb-NO" baseline="0" dirty="0" smtClean="0"/>
              <a:t> – in </a:t>
            </a:r>
            <a:r>
              <a:rPr lang="nb-NO" baseline="0" dirty="0" err="1" smtClean="0"/>
              <a:t>competion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4DC5-92A2-4D37-BACF-7216DB50A401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2135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PARTNER</a:t>
            </a:r>
            <a:r>
              <a:rPr lang="nb-NO" baseline="0" dirty="0" smtClean="0"/>
              <a:t> SEARCH –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there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help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you</a:t>
            </a:r>
            <a:r>
              <a:rPr lang="nb-NO" baseline="0" dirty="0" smtClean="0"/>
              <a:t>!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4DC5-92A2-4D37-BACF-7216DB50A401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7230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4DC5-92A2-4D37-BACF-7216DB50A401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0994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4DC5-92A2-4D37-BACF-7216DB50A401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0873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" y="0"/>
            <a:ext cx="9144159" cy="6859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1831" y="3086843"/>
            <a:ext cx="2301926" cy="68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8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986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159" cy="6902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5" y="0"/>
            <a:ext cx="771595" cy="78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7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599" y="4801712"/>
            <a:ext cx="5487353" cy="5668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599" y="612917"/>
            <a:ext cx="5487353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46" indent="0">
              <a:buNone/>
              <a:defRPr sz="2800"/>
            </a:lvl2pPr>
            <a:lvl3pPr marL="914491" indent="0">
              <a:buNone/>
              <a:defRPr sz="2400"/>
            </a:lvl3pPr>
            <a:lvl4pPr marL="1371737" indent="0">
              <a:buNone/>
              <a:defRPr sz="2000"/>
            </a:lvl4pPr>
            <a:lvl5pPr marL="1828983" indent="0">
              <a:buNone/>
              <a:defRPr sz="2000"/>
            </a:lvl5pPr>
            <a:lvl6pPr marL="2286229" indent="0">
              <a:buNone/>
              <a:defRPr sz="2000"/>
            </a:lvl6pPr>
            <a:lvl7pPr marL="2743474" indent="0">
              <a:buNone/>
              <a:defRPr sz="2000"/>
            </a:lvl7pPr>
            <a:lvl8pPr marL="3200720" indent="0">
              <a:buNone/>
              <a:defRPr sz="2000"/>
            </a:lvl8pPr>
            <a:lvl9pPr marL="3657966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</p:spPr>
        <p:txBody>
          <a:bodyPr/>
          <a:lstStyle>
            <a:lvl1pPr marL="0" indent="0">
              <a:buNone/>
              <a:defRPr sz="1400"/>
            </a:lvl1pPr>
            <a:lvl2pPr marL="457246" indent="0">
              <a:buNone/>
              <a:defRPr sz="1200"/>
            </a:lvl2pPr>
            <a:lvl3pPr marL="914491" indent="0">
              <a:buNone/>
              <a:defRPr sz="1000"/>
            </a:lvl3pPr>
            <a:lvl4pPr marL="1371737" indent="0">
              <a:buNone/>
              <a:defRPr sz="900"/>
            </a:lvl4pPr>
            <a:lvl5pPr marL="1828983" indent="0">
              <a:buNone/>
              <a:defRPr sz="900"/>
            </a:lvl5pPr>
            <a:lvl6pPr marL="2286229" indent="0">
              <a:buNone/>
              <a:defRPr sz="900"/>
            </a:lvl6pPr>
            <a:lvl7pPr marL="2743474" indent="0">
              <a:buNone/>
              <a:defRPr sz="900"/>
            </a:lvl7pPr>
            <a:lvl8pPr marL="3200720" indent="0">
              <a:buNone/>
              <a:defRPr sz="900"/>
            </a:lvl8pPr>
            <a:lvl9pPr marL="3657966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41EB-84FE-4F76-A152-81B15A335AFE}" type="datetimeFigureOut">
              <a:rPr lang="nb-NO" smtClean="0"/>
              <a:t>18.05.2018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D53E-E285-4459-B6CE-800263C4F1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131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029" y="1833174"/>
            <a:ext cx="5696302" cy="1589476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5225" y="3668091"/>
            <a:ext cx="5696302" cy="420054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Sted</a:t>
            </a:r>
            <a:endParaRPr lang="nb-NO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015225" y="4222208"/>
            <a:ext cx="5696302" cy="279397"/>
          </a:xfrm>
        </p:spPr>
        <p:txBody>
          <a:bodyPr/>
          <a:lstStyle>
            <a:lvl1pPr>
              <a:buNone/>
              <a:defRPr/>
            </a:lvl1pPr>
            <a:lvl2pPr>
              <a:defRPr/>
            </a:lvl2pPr>
          </a:lstStyle>
          <a:p>
            <a:pPr lvl="0"/>
            <a:r>
              <a:rPr lang="nb-NO" dirty="0" smtClean="0"/>
              <a:t>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875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759" y="681050"/>
            <a:ext cx="6582393" cy="1308584"/>
          </a:xfrm>
        </p:spPr>
        <p:txBody>
          <a:bodyPr/>
          <a:lstStyle>
            <a:lvl1pPr>
              <a:defRPr>
                <a:solidFill>
                  <a:srgbClr val="E01D22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9140" y="2205658"/>
            <a:ext cx="6572045" cy="3906755"/>
          </a:xfrm>
        </p:spPr>
        <p:txBody>
          <a:bodyPr/>
          <a:lstStyle>
            <a:lvl1pPr>
              <a:spcAft>
                <a:spcPts val="300"/>
              </a:spcAft>
              <a:defRPr/>
            </a:lvl1pPr>
            <a:lvl2pPr>
              <a:spcBef>
                <a:spcPts val="703"/>
              </a:spcBef>
              <a:defRPr/>
            </a:lvl2pPr>
            <a:lvl3pPr>
              <a:spcBef>
                <a:spcPts val="703"/>
              </a:spcBef>
              <a:defRPr/>
            </a:lvl3pPr>
            <a:lvl4pPr>
              <a:spcBef>
                <a:spcPts val="703"/>
              </a:spcBef>
              <a:defRPr/>
            </a:lvl4pPr>
            <a:lvl5pPr>
              <a:spcBef>
                <a:spcPts val="703"/>
              </a:spcBef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6953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529140" y="2133650"/>
            <a:ext cx="6582393" cy="442251"/>
          </a:xfrm>
        </p:spPr>
        <p:txBody>
          <a:bodyPr>
            <a:normAutofit/>
          </a:bodyPr>
          <a:lstStyle>
            <a:lvl1pPr>
              <a:buNone/>
              <a:defRPr sz="2500"/>
            </a:lvl1pPr>
          </a:lstStyle>
          <a:p>
            <a:pPr lvl="0"/>
            <a:r>
              <a:rPr lang="nb-NO" dirty="0" smtClean="0"/>
              <a:t>Undertittel</a:t>
            </a:r>
            <a:endParaRPr lang="nb-NO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7759" y="681050"/>
            <a:ext cx="6582393" cy="1308584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9140" y="2709714"/>
            <a:ext cx="6572045" cy="3402699"/>
          </a:xfrm>
        </p:spPr>
        <p:txBody>
          <a:bodyPr/>
          <a:lstStyle>
            <a:lvl2pPr>
              <a:spcBef>
                <a:spcPts val="703"/>
              </a:spcBef>
              <a:defRPr/>
            </a:lvl2pPr>
            <a:lvl3pPr>
              <a:spcBef>
                <a:spcPts val="703"/>
              </a:spcBef>
              <a:defRPr/>
            </a:lvl3pPr>
            <a:lvl4pPr>
              <a:spcBef>
                <a:spcPts val="703"/>
              </a:spcBef>
              <a:defRPr/>
            </a:lvl4pPr>
            <a:lvl5pPr>
              <a:spcBef>
                <a:spcPts val="703"/>
              </a:spcBef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7750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 userDrawn="1"/>
        </p:nvSpPr>
        <p:spPr>
          <a:xfrm>
            <a:off x="1548458" y="117426"/>
            <a:ext cx="6582393" cy="7200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83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E01D2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0" baseline="30000" dirty="0" smtClean="0">
                <a:solidFill>
                  <a:schemeClr val="tx1"/>
                </a:solidFill>
              </a:rPr>
              <a:t/>
            </a:r>
            <a:br>
              <a:rPr lang="nb-NO" b="0" baseline="30000" dirty="0" smtClean="0">
                <a:solidFill>
                  <a:schemeClr val="tx1"/>
                </a:solidFill>
              </a:rPr>
            </a:br>
            <a:r>
              <a:rPr lang="nb-NO" sz="1800" b="0" dirty="0" smtClean="0">
                <a:solidFill>
                  <a:schemeClr val="tx1"/>
                </a:solidFill>
              </a:rPr>
              <a:t>Tekst inn her</a:t>
            </a:r>
            <a:endParaRPr lang="nb-NO" sz="1800" b="0" dirty="0">
              <a:solidFill>
                <a:schemeClr val="tx1"/>
              </a:solidFill>
            </a:endParaRPr>
          </a:p>
        </p:txBody>
      </p:sp>
      <p:graphicFrame>
        <p:nvGraphicFramePr>
          <p:cNvPr id="7" name="Plassholder for innhold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733007275"/>
              </p:ext>
            </p:extLst>
          </p:nvPr>
        </p:nvGraphicFramePr>
        <p:xfrm>
          <a:off x="1548458" y="981522"/>
          <a:ext cx="6582392" cy="5017516"/>
        </p:xfrm>
        <a:graphic>
          <a:graphicData uri="http://schemas.openxmlformats.org/drawingml/2006/table">
            <a:tbl>
              <a:tblPr firstRow="1" firstCol="1" lastRow="1" lastCol="1">
                <a:tableStyleId>{3B4B98B0-60AC-42C2-AFA5-B58CD77FA1E5}</a:tableStyleId>
              </a:tblPr>
              <a:tblGrid>
                <a:gridCol w="16703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40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65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14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marL="0" marR="0" indent="0" algn="l" defTabSz="9144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0" dirty="0" smtClean="0"/>
                        <a:t>Tekst inn her</a:t>
                      </a: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b="0" dirty="0" smtClean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nb-NO" sz="1200" b="0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200" b="0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308"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nb-NO" sz="105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heinhardt"/>
                        </a:rPr>
                        <a:t>Tekst inn her</a:t>
                      </a: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50800" marR="50800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7412"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50800" marR="50800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524"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50800" marR="50800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3628"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50800" marR="50800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74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50800" marR="50800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50800" marR="50800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6948"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50800" marR="50800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50800" marR="50800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3164"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50800" marR="50800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50800" marR="50800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938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50800" marR="50800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50800" marR="50800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5596"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50800" marR="50800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50800" marR="50800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1812"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50800" marR="50800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48916"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50800" marR="50800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8028"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50800" marR="50800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5132"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50800" marR="50800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50800" marR="50800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nb-NO" sz="105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heinhardt"/>
                      </a:endParaRPr>
                    </a:p>
                  </a:txBody>
                  <a:tcPr marL="36195" marR="36195" marT="60960" marB="6096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114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9141" y="2277666"/>
            <a:ext cx="3164612" cy="3834747"/>
          </a:xfrm>
        </p:spPr>
        <p:txBody>
          <a:bodyPr/>
          <a:lstStyle>
            <a:lvl2pPr>
              <a:spcBef>
                <a:spcPts val="703"/>
              </a:spcBef>
              <a:defRPr/>
            </a:lvl2pPr>
            <a:lvl3pPr>
              <a:spcBef>
                <a:spcPts val="703"/>
              </a:spcBef>
              <a:defRPr/>
            </a:lvl3pPr>
            <a:lvl4pPr>
              <a:spcBef>
                <a:spcPts val="703"/>
              </a:spcBef>
              <a:defRPr/>
            </a:lvl4pPr>
            <a:lvl5pPr>
              <a:spcBef>
                <a:spcPts val="703"/>
              </a:spcBef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943130" y="2277640"/>
            <a:ext cx="3164612" cy="3836200"/>
          </a:xfrm>
        </p:spPr>
        <p:txBody>
          <a:bodyPr/>
          <a:lstStyle>
            <a:lvl2pPr>
              <a:spcBef>
                <a:spcPts val="703"/>
              </a:spcBef>
              <a:defRPr/>
            </a:lvl2pPr>
            <a:lvl3pPr>
              <a:spcBef>
                <a:spcPts val="703"/>
              </a:spcBef>
              <a:defRPr/>
            </a:lvl3pPr>
            <a:lvl4pPr>
              <a:spcBef>
                <a:spcPts val="703"/>
              </a:spcBef>
              <a:defRPr/>
            </a:lvl4pPr>
            <a:lvl5pPr>
              <a:spcBef>
                <a:spcPts val="703"/>
              </a:spcBef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7759" y="681050"/>
            <a:ext cx="6582393" cy="1308584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1229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ikrift, underoverskrift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9141" y="2708288"/>
            <a:ext cx="3164612" cy="3404125"/>
          </a:xfrm>
        </p:spPr>
        <p:txBody>
          <a:bodyPr/>
          <a:lstStyle>
            <a:lvl2pPr>
              <a:spcBef>
                <a:spcPts val="703"/>
              </a:spcBef>
              <a:defRPr/>
            </a:lvl2pPr>
            <a:lvl3pPr>
              <a:spcBef>
                <a:spcPts val="703"/>
              </a:spcBef>
              <a:defRPr/>
            </a:lvl3pPr>
            <a:lvl4pPr>
              <a:spcBef>
                <a:spcPts val="703"/>
              </a:spcBef>
              <a:defRPr/>
            </a:lvl4pPr>
            <a:lvl5pPr>
              <a:spcBef>
                <a:spcPts val="703"/>
              </a:spcBef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529141" y="2132225"/>
            <a:ext cx="3164612" cy="442251"/>
          </a:xfrm>
        </p:spPr>
        <p:txBody>
          <a:bodyPr>
            <a:normAutofit/>
          </a:bodyPr>
          <a:lstStyle>
            <a:lvl1pPr>
              <a:buNone/>
              <a:defRPr sz="2500"/>
            </a:lvl1pPr>
          </a:lstStyle>
          <a:p>
            <a:pPr lvl="0"/>
            <a:r>
              <a:rPr lang="nb-NO" dirty="0" smtClean="0"/>
              <a:t>Undertittel</a:t>
            </a:r>
            <a:endParaRPr lang="nb-NO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943130" y="2709714"/>
            <a:ext cx="3164612" cy="3404125"/>
          </a:xfrm>
        </p:spPr>
        <p:txBody>
          <a:bodyPr/>
          <a:lstStyle>
            <a:lvl2pPr>
              <a:spcBef>
                <a:spcPts val="703"/>
              </a:spcBef>
              <a:defRPr/>
            </a:lvl2pPr>
            <a:lvl3pPr>
              <a:spcBef>
                <a:spcPts val="703"/>
              </a:spcBef>
              <a:defRPr/>
            </a:lvl3pPr>
            <a:lvl4pPr>
              <a:spcBef>
                <a:spcPts val="703"/>
              </a:spcBef>
              <a:defRPr/>
            </a:lvl4pPr>
            <a:lvl5pPr>
              <a:spcBef>
                <a:spcPts val="703"/>
              </a:spcBef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943130" y="2133650"/>
            <a:ext cx="3164612" cy="442251"/>
          </a:xfrm>
        </p:spPr>
        <p:txBody>
          <a:bodyPr>
            <a:normAutofit/>
          </a:bodyPr>
          <a:lstStyle>
            <a:lvl1pPr>
              <a:buNone/>
              <a:defRPr sz="2500"/>
            </a:lvl1pPr>
          </a:lstStyle>
          <a:p>
            <a:pPr lvl="0"/>
            <a:r>
              <a:rPr lang="nb-NO" dirty="0" smtClean="0"/>
              <a:t>Undertittel</a:t>
            </a:r>
            <a:endParaRPr lang="nb-NO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7759" y="681050"/>
            <a:ext cx="6582393" cy="1308584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729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7760" y="989678"/>
            <a:ext cx="6114030" cy="465065"/>
          </a:xfrm>
        </p:spPr>
        <p:txBody>
          <a:bodyPr anchor="t"/>
          <a:lstStyle>
            <a:lvl1pPr>
              <a:defRPr sz="2500" b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529141" y="1701602"/>
            <a:ext cx="6114030" cy="4364677"/>
          </a:xfrm>
        </p:spPr>
        <p:txBody>
          <a:bodyPr tIns="1367021"/>
          <a:lstStyle>
            <a:lvl1pPr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529141" y="6215386"/>
            <a:ext cx="6113767" cy="202307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nb-NO" dirty="0" smtClean="0"/>
              <a:t>Foto: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784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">
    <p:bg>
      <p:bgPr>
        <a:solidFill>
          <a:srgbClr val="E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463" cy="6516946"/>
          </a:xfrm>
        </p:spPr>
        <p:txBody>
          <a:bodyPr tIns="2734042"/>
          <a:lstStyle>
            <a:lvl1pPr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7466" y="6517790"/>
            <a:ext cx="9144463" cy="341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301" tIns="32150" rIns="64301" bIns="32150" rtlCol="0" anchor="ctr"/>
          <a:lstStyle/>
          <a:p>
            <a:pPr algn="ctr"/>
            <a:endParaRPr lang="nb-NO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41618" y="6588007"/>
            <a:ext cx="8443475" cy="202307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nb-NO" dirty="0" smtClean="0"/>
              <a:t>Foto: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3292" y="0"/>
            <a:ext cx="772165" cy="78993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5988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" y="1018"/>
            <a:ext cx="9143404" cy="68575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7759" y="753058"/>
            <a:ext cx="6582393" cy="123657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9140" y="2277666"/>
            <a:ext cx="6582393" cy="38347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80" y="6357823"/>
            <a:ext cx="2133970" cy="365210"/>
          </a:xfrm>
          <a:prstGeom prst="rect">
            <a:avLst/>
          </a:prstGeom>
        </p:spPr>
        <p:txBody>
          <a:bodyPr vert="horz" lIns="91448" tIns="45724" rIns="91448" bIns="4572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BF652-409E-495D-9548-57E665D06BE4}" type="datetimeFigureOut">
              <a:rPr lang="nb-NO" smtClean="0"/>
              <a:t>18.05.2018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743" y="6357823"/>
            <a:ext cx="2896103" cy="365210"/>
          </a:xfrm>
          <a:prstGeom prst="rect">
            <a:avLst/>
          </a:prstGeom>
        </p:spPr>
        <p:txBody>
          <a:bodyPr vert="horz" lIns="91448" tIns="45724" rIns="91448" bIns="4572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4339" y="6357823"/>
            <a:ext cx="2133970" cy="365210"/>
          </a:xfrm>
          <a:prstGeom prst="rect">
            <a:avLst/>
          </a:prstGeom>
        </p:spPr>
        <p:txBody>
          <a:bodyPr vert="horz" lIns="91448" tIns="45724" rIns="91448" bIns="4572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52CF7-045F-4D5E-9D9C-D3298CCF44E7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" y="0"/>
            <a:ext cx="917341" cy="79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64" r:id="rId4"/>
    <p:sldLayoutId id="2147483666" r:id="rId5"/>
    <p:sldLayoutId id="2147483665" r:id="rId6"/>
    <p:sldLayoutId id="2147483652" r:id="rId7"/>
    <p:sldLayoutId id="2147483661" r:id="rId8"/>
    <p:sldLayoutId id="2147483662" r:id="rId9"/>
    <p:sldLayoutId id="2147483655" r:id="rId10"/>
    <p:sldLayoutId id="2147483663" r:id="rId11"/>
    <p:sldLayoutId id="2147483670" r:id="rId12"/>
  </p:sldLayoutIdLst>
  <p:timing>
    <p:tnLst>
      <p:par>
        <p:cTn id="1" dur="indefinite" restart="never" nodeType="tmRoot"/>
      </p:par>
    </p:tnLst>
  </p:timing>
  <p:txStyles>
    <p:titleStyle>
      <a:lvl1pPr algn="l" defTabSz="914483" rtl="0" eaLnBrk="1" latinLnBrk="0" hangingPunct="1">
        <a:spcBef>
          <a:spcPct val="0"/>
        </a:spcBef>
        <a:buNone/>
        <a:defRPr sz="4000" b="1" kern="1200">
          <a:solidFill>
            <a:srgbClr val="E01D2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83" rtl="0" eaLnBrk="1" latinLnBrk="0" hangingPunct="1">
        <a:spcBef>
          <a:spcPts val="2391"/>
        </a:spcBef>
        <a:buClr>
          <a:srgbClr val="E01D22"/>
        </a:buClr>
        <a:buSzPct val="100000"/>
        <a:buFont typeface="Arial" panose="020B0604020202020204" pitchFamily="34" charset="0"/>
        <a:buChar char="│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83" rtl="0" eaLnBrk="1" latinLnBrk="0" hangingPunct="1">
        <a:spcBef>
          <a:spcPts val="703"/>
        </a:spcBef>
        <a:buClrTx/>
        <a:buSzPct val="100000"/>
        <a:buFont typeface="Arial" panose="020B0604020202020204" pitchFamily="34" charset="0"/>
        <a:buChar char="│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271463" algn="l" defTabSz="914483" rtl="0" eaLnBrk="1" latinLnBrk="0" hangingPunct="1">
        <a:spcBef>
          <a:spcPts val="703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│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271463" algn="l" defTabSz="914483" rtl="0" eaLnBrk="1" latinLnBrk="0" hangingPunct="1">
        <a:spcBef>
          <a:spcPts val="703"/>
        </a:spcBef>
        <a:buClr>
          <a:srgbClr val="E01D22"/>
        </a:buClr>
        <a:buFont typeface="Arial" pitchFamily="34" charset="0"/>
        <a:buChar char="│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9875" algn="l" defTabSz="914483" rtl="0" eaLnBrk="1" latinLnBrk="0" hangingPunct="1">
        <a:spcBef>
          <a:spcPts val="703"/>
        </a:spcBef>
        <a:buClrTx/>
        <a:buFont typeface="Arial" pitchFamily="34" charset="0"/>
        <a:buChar char="│"/>
        <a:tabLst>
          <a:tab pos="1074738" algn="l"/>
        </a:tabLst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29" indent="-228621" algn="l" defTabSz="9144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71" indent="-228621" algn="l" defTabSz="9144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12" indent="-228621" algn="l" defTabSz="9144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54" indent="-228621" algn="l" defTabSz="9144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3" algn="l" defTabSz="9144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5" algn="l" defTabSz="9144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6" algn="l" defTabSz="9144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08" algn="l" defTabSz="9144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0" algn="l" defTabSz="9144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1" algn="l" defTabSz="9144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3" algn="l" defTabSz="9144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kulturradet.no/" TargetMode="External"/><Relationship Id="rId5" Type="http://schemas.openxmlformats.org/officeDocument/2006/relationships/hyperlink" Target="http://www.eeagrants.org/" TargetMode="External"/><Relationship Id="rId6" Type="http://schemas.openxmlformats.org/officeDocument/2006/relationships/hyperlink" Target="mailto:thea.breivik@kulturradet.no" TargetMode="External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://www.kulturradet.no/internasjonalt/prosjektbank?categoryIds=1202657,1297034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:\Internasjonale og andre tverrgående oppdrag\EØS 2014-2021\Kommunikasjonsarbeid\EØS-logoer\EEA and Norway Grants logo package\EEA_grants\PNG\EEA_grants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78" y="514074"/>
            <a:ext cx="1430116" cy="100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324322" y="5674816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Kaunas Forum 2018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Thea Breivik, Arts </a:t>
            </a:r>
            <a:r>
              <a:rPr lang="nb-NO" dirty="0">
                <a:solidFill>
                  <a:schemeClr val="bg1"/>
                </a:solidFill>
              </a:rPr>
              <a:t>Council </a:t>
            </a:r>
            <a:r>
              <a:rPr lang="nb-NO" dirty="0" smtClean="0">
                <a:solidFill>
                  <a:schemeClr val="bg1"/>
                </a:solidFill>
              </a:rPr>
              <a:t>Norway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834" y="621482"/>
            <a:ext cx="2505673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3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err="1" smtClean="0"/>
              <a:t>Iceland</a:t>
            </a:r>
            <a:r>
              <a:rPr lang="nb-NO" dirty="0" smtClean="0"/>
              <a:t>, Liechtenstein and Norway </a:t>
            </a:r>
            <a:r>
              <a:rPr lang="nb-NO" dirty="0" err="1" smtClean="0"/>
              <a:t>grants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EEA </a:t>
            </a:r>
            <a:r>
              <a:rPr lang="nb-NO" dirty="0" err="1" smtClean="0"/>
              <a:t>grants</a:t>
            </a:r>
            <a:r>
              <a:rPr lang="nb-NO" dirty="0" smtClean="0"/>
              <a:t>? 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err="1"/>
              <a:t>Reducing</a:t>
            </a:r>
            <a:r>
              <a:rPr lang="nb-NO" sz="2400" dirty="0"/>
              <a:t> </a:t>
            </a:r>
            <a:r>
              <a:rPr lang="nb-NO" sz="2400" dirty="0" err="1"/>
              <a:t>economic</a:t>
            </a:r>
            <a:r>
              <a:rPr lang="nb-NO" sz="2400" dirty="0"/>
              <a:t> and </a:t>
            </a:r>
            <a:r>
              <a:rPr lang="nb-NO" sz="2400" dirty="0" err="1"/>
              <a:t>social</a:t>
            </a:r>
            <a:r>
              <a:rPr lang="nb-NO" sz="2400" dirty="0"/>
              <a:t> </a:t>
            </a:r>
            <a:r>
              <a:rPr lang="nb-NO" sz="2400" dirty="0" err="1"/>
              <a:t>disparities</a:t>
            </a:r>
            <a:r>
              <a:rPr lang="nb-NO" sz="2400" dirty="0"/>
              <a:t> in Europe </a:t>
            </a:r>
          </a:p>
          <a:p>
            <a:r>
              <a:rPr lang="nb-NO" sz="2400" dirty="0" err="1" smtClean="0"/>
              <a:t>Strengthening</a:t>
            </a:r>
            <a:r>
              <a:rPr lang="nb-NO" sz="2400" dirty="0" smtClean="0"/>
              <a:t> bilateral </a:t>
            </a:r>
            <a:r>
              <a:rPr lang="nb-NO" sz="2400" dirty="0" err="1" smtClean="0"/>
              <a:t>relations</a:t>
            </a:r>
            <a:r>
              <a:rPr lang="nb-NO" sz="2400" dirty="0" smtClean="0"/>
              <a:t> </a:t>
            </a:r>
            <a:r>
              <a:rPr lang="nb-NO" sz="2400" dirty="0" err="1" smtClean="0"/>
              <a:t>with</a:t>
            </a:r>
            <a:r>
              <a:rPr lang="nb-NO" sz="2400" dirty="0" smtClean="0"/>
              <a:t> 15 </a:t>
            </a:r>
            <a:r>
              <a:rPr lang="nb-NO" sz="2400" dirty="0" err="1" smtClean="0"/>
              <a:t>beneficiary</a:t>
            </a:r>
            <a:r>
              <a:rPr lang="nb-NO" sz="2400" dirty="0" smtClean="0"/>
              <a:t> </a:t>
            </a:r>
            <a:r>
              <a:rPr lang="nb-NO" sz="2400" dirty="0" err="1" smtClean="0"/>
              <a:t>countries</a:t>
            </a:r>
            <a:r>
              <a:rPr lang="nb-NO" sz="2400" dirty="0" smtClean="0"/>
              <a:t> in Northern, Central and Southern Europe </a:t>
            </a:r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818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84" y="780248"/>
            <a:ext cx="8032762" cy="60793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6615" y="3607038"/>
            <a:ext cx="288202" cy="97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918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5 </a:t>
            </a:r>
            <a:r>
              <a:rPr lang="nb-NO" dirty="0" err="1" smtClean="0"/>
              <a:t>priority</a:t>
            </a:r>
            <a:r>
              <a:rPr lang="nb-NO" dirty="0" smtClean="0"/>
              <a:t> </a:t>
            </a:r>
            <a:r>
              <a:rPr lang="nb-NO" dirty="0" err="1" smtClean="0"/>
              <a:t>sectors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dirty="0" err="1" smtClean="0"/>
              <a:t>Innovation</a:t>
            </a:r>
            <a:r>
              <a:rPr lang="nb-NO" sz="2000" dirty="0" smtClean="0"/>
              <a:t>, Research, </a:t>
            </a:r>
            <a:r>
              <a:rPr lang="nb-NO" sz="2000" dirty="0" err="1" smtClean="0"/>
              <a:t>Education</a:t>
            </a:r>
            <a:r>
              <a:rPr lang="nb-NO" sz="2000" dirty="0" smtClean="0"/>
              <a:t> and </a:t>
            </a:r>
            <a:r>
              <a:rPr lang="nb-NO" sz="2000" dirty="0" err="1" smtClean="0"/>
              <a:t>Competetiveness</a:t>
            </a:r>
            <a:endParaRPr lang="nb-NO" sz="2000" dirty="0" smtClean="0"/>
          </a:p>
          <a:p>
            <a:r>
              <a:rPr lang="nb-NO" sz="2000" dirty="0" err="1" smtClean="0"/>
              <a:t>Social</a:t>
            </a:r>
            <a:r>
              <a:rPr lang="nb-NO" sz="2000" dirty="0" smtClean="0"/>
              <a:t> </a:t>
            </a:r>
            <a:r>
              <a:rPr lang="nb-NO" sz="2000" dirty="0" err="1" smtClean="0"/>
              <a:t>Inclusion</a:t>
            </a:r>
            <a:r>
              <a:rPr lang="nb-NO" sz="2000" dirty="0" smtClean="0"/>
              <a:t>, </a:t>
            </a:r>
            <a:r>
              <a:rPr lang="nb-NO" sz="2000" dirty="0" err="1" smtClean="0"/>
              <a:t>Youjt</a:t>
            </a:r>
            <a:r>
              <a:rPr lang="nb-NO" sz="2000" dirty="0" smtClean="0"/>
              <a:t> </a:t>
            </a:r>
            <a:r>
              <a:rPr lang="nb-NO" sz="2000" dirty="0" err="1" smtClean="0"/>
              <a:t>Employment</a:t>
            </a:r>
            <a:r>
              <a:rPr lang="nb-NO" sz="2000" dirty="0" smtClean="0"/>
              <a:t> and </a:t>
            </a:r>
            <a:r>
              <a:rPr lang="nb-NO" sz="2000" dirty="0" err="1" smtClean="0"/>
              <a:t>Poverty</a:t>
            </a:r>
            <a:r>
              <a:rPr lang="nb-NO" sz="2000" dirty="0" smtClean="0"/>
              <a:t> </a:t>
            </a:r>
            <a:r>
              <a:rPr lang="nb-NO" sz="2000" dirty="0" err="1" smtClean="0"/>
              <a:t>Reduction</a:t>
            </a:r>
            <a:endParaRPr lang="nb-NO" sz="2000" dirty="0" smtClean="0"/>
          </a:p>
          <a:p>
            <a:r>
              <a:rPr lang="nb-NO" sz="2000" dirty="0" smtClean="0"/>
              <a:t>Environment, Energy, </a:t>
            </a:r>
            <a:r>
              <a:rPr lang="nb-NO" sz="2000" dirty="0" err="1" smtClean="0"/>
              <a:t>Climate</a:t>
            </a:r>
            <a:r>
              <a:rPr lang="nb-NO" sz="2000" dirty="0" smtClean="0"/>
              <a:t> </a:t>
            </a:r>
            <a:r>
              <a:rPr lang="nb-NO" sz="2000" dirty="0" err="1" smtClean="0"/>
              <a:t>Change</a:t>
            </a:r>
            <a:r>
              <a:rPr lang="nb-NO" sz="2000" dirty="0" smtClean="0"/>
              <a:t> and </a:t>
            </a:r>
            <a:r>
              <a:rPr lang="nb-NO" sz="2000" dirty="0" err="1" smtClean="0"/>
              <a:t>Low</a:t>
            </a:r>
            <a:r>
              <a:rPr lang="nb-NO" sz="2000" dirty="0" smtClean="0"/>
              <a:t> </a:t>
            </a:r>
            <a:r>
              <a:rPr lang="nb-NO" sz="2000" dirty="0" err="1" smtClean="0"/>
              <a:t>Carbon</a:t>
            </a:r>
            <a:r>
              <a:rPr lang="nb-NO" sz="2000" dirty="0" smtClean="0"/>
              <a:t> </a:t>
            </a:r>
            <a:r>
              <a:rPr lang="nb-NO" sz="2000" dirty="0" err="1" smtClean="0"/>
              <a:t>Economy</a:t>
            </a:r>
            <a:endParaRPr lang="nb-NO" sz="2000" dirty="0" smtClean="0"/>
          </a:p>
          <a:p>
            <a:r>
              <a:rPr lang="nb-NO" sz="2000" dirty="0" err="1" smtClean="0">
                <a:solidFill>
                  <a:srgbClr val="C00000"/>
                </a:solidFill>
              </a:rPr>
              <a:t>Culture</a:t>
            </a:r>
            <a:r>
              <a:rPr lang="nb-NO" sz="2000" dirty="0" smtClean="0">
                <a:solidFill>
                  <a:srgbClr val="C00000"/>
                </a:solidFill>
              </a:rPr>
              <a:t>, </a:t>
            </a:r>
            <a:r>
              <a:rPr lang="nb-NO" sz="2000" dirty="0" err="1" smtClean="0">
                <a:solidFill>
                  <a:srgbClr val="C00000"/>
                </a:solidFill>
              </a:rPr>
              <a:t>Civil</a:t>
            </a:r>
            <a:r>
              <a:rPr lang="nb-NO" sz="2000" dirty="0" smtClean="0">
                <a:solidFill>
                  <a:srgbClr val="C00000"/>
                </a:solidFill>
              </a:rPr>
              <a:t> Rights, Good </a:t>
            </a:r>
            <a:r>
              <a:rPr lang="nb-NO" sz="2000" dirty="0" err="1" smtClean="0">
                <a:solidFill>
                  <a:srgbClr val="C00000"/>
                </a:solidFill>
              </a:rPr>
              <a:t>Governance</a:t>
            </a:r>
            <a:r>
              <a:rPr lang="nb-NO" sz="2000" dirty="0" smtClean="0">
                <a:solidFill>
                  <a:srgbClr val="C00000"/>
                </a:solidFill>
              </a:rPr>
              <a:t> and Fundamental Rights and </a:t>
            </a:r>
            <a:r>
              <a:rPr lang="nb-NO" sz="2000" dirty="0" err="1" smtClean="0">
                <a:solidFill>
                  <a:srgbClr val="C00000"/>
                </a:solidFill>
              </a:rPr>
              <a:t>Freedoms</a:t>
            </a:r>
            <a:endParaRPr lang="nb-NO" sz="2000" dirty="0" smtClean="0">
              <a:solidFill>
                <a:srgbClr val="C00000"/>
              </a:solidFill>
            </a:endParaRPr>
          </a:p>
          <a:p>
            <a:r>
              <a:rPr lang="nb-NO" sz="2000" dirty="0" err="1" smtClean="0"/>
              <a:t>Justice</a:t>
            </a:r>
            <a:r>
              <a:rPr lang="nb-NO" sz="2000" dirty="0" smtClean="0"/>
              <a:t> and Home </a:t>
            </a:r>
            <a:r>
              <a:rPr lang="nb-NO" sz="2000" dirty="0" err="1" smtClean="0"/>
              <a:t>Affairs</a:t>
            </a:r>
            <a:r>
              <a:rPr lang="nb-NO" sz="2000" dirty="0" smtClean="0"/>
              <a:t>  </a:t>
            </a:r>
            <a:endParaRPr lang="nb-NO" sz="2000" dirty="0"/>
          </a:p>
        </p:txBody>
      </p:sp>
      <p:sp>
        <p:nvSpPr>
          <p:cNvPr id="4" name="Pil høyre 3"/>
          <p:cNvSpPr/>
          <p:nvPr/>
        </p:nvSpPr>
        <p:spPr>
          <a:xfrm>
            <a:off x="445534" y="4581922"/>
            <a:ext cx="978408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65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Culture</a:t>
            </a:r>
            <a:r>
              <a:rPr lang="nb-NO" dirty="0" smtClean="0"/>
              <a:t> </a:t>
            </a:r>
            <a:r>
              <a:rPr lang="nb-NO" dirty="0" err="1" smtClean="0"/>
              <a:t>programmes</a:t>
            </a:r>
            <a:r>
              <a:rPr lang="nb-NO" dirty="0" smtClean="0"/>
              <a:t> in 8 </a:t>
            </a:r>
            <a:r>
              <a:rPr lang="nb-NO" dirty="0" err="1" smtClean="0"/>
              <a:t>countries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Bulgaria </a:t>
            </a:r>
          </a:p>
          <a:p>
            <a:r>
              <a:rPr lang="nb-NO" dirty="0" smtClean="0"/>
              <a:t>Latvia </a:t>
            </a:r>
          </a:p>
          <a:p>
            <a:r>
              <a:rPr lang="nb-NO" dirty="0" err="1"/>
              <a:t>Czech</a:t>
            </a:r>
            <a:r>
              <a:rPr lang="nb-NO" dirty="0"/>
              <a:t> </a:t>
            </a:r>
            <a:r>
              <a:rPr lang="nb-NO" dirty="0" smtClean="0"/>
              <a:t>Republic</a:t>
            </a:r>
          </a:p>
          <a:p>
            <a:r>
              <a:rPr lang="nb-NO" dirty="0" err="1" smtClean="0"/>
              <a:t>Lithuania</a:t>
            </a:r>
            <a:r>
              <a:rPr lang="nb-NO" dirty="0" smtClean="0"/>
              <a:t> </a:t>
            </a:r>
            <a:endParaRPr lang="nb-NO" dirty="0"/>
          </a:p>
          <a:p>
            <a:r>
              <a:rPr lang="nb-NO" dirty="0" err="1" smtClean="0"/>
              <a:t>Poland</a:t>
            </a:r>
            <a:endParaRPr lang="nb-NO" dirty="0" smtClean="0"/>
          </a:p>
          <a:p>
            <a:r>
              <a:rPr lang="nb-NO" dirty="0" smtClean="0"/>
              <a:t>Portugal </a:t>
            </a:r>
          </a:p>
          <a:p>
            <a:r>
              <a:rPr lang="nb-NO" dirty="0" err="1" smtClean="0"/>
              <a:t>Rumania</a:t>
            </a:r>
            <a:endParaRPr lang="nb-NO" dirty="0" smtClean="0"/>
          </a:p>
          <a:p>
            <a:r>
              <a:rPr lang="nb-NO" dirty="0" smtClean="0"/>
              <a:t>Slovakia </a:t>
            </a:r>
          </a:p>
        </p:txBody>
      </p:sp>
      <p:pic>
        <p:nvPicPr>
          <p:cNvPr id="5" name="Plassholder for innhold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3" y="2994726"/>
            <a:ext cx="3165475" cy="2400485"/>
          </a:xfrm>
        </p:spPr>
      </p:pic>
    </p:spTree>
    <p:extLst>
      <p:ext uri="{BB962C8B-B14F-4D97-AF65-F5344CB8AC3E}">
        <p14:creationId xmlns:p14="http://schemas.microsoft.com/office/powerpoint/2010/main" val="4208938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cultural</a:t>
            </a:r>
            <a:r>
              <a:rPr lang="nb-NO" dirty="0" smtClean="0"/>
              <a:t> </a:t>
            </a:r>
            <a:r>
              <a:rPr lang="nb-NO" dirty="0" err="1" smtClean="0"/>
              <a:t>programme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Cultural </a:t>
            </a:r>
            <a:r>
              <a:rPr lang="nb-NO" dirty="0" err="1"/>
              <a:t>Entrepreneurship</a:t>
            </a:r>
            <a:r>
              <a:rPr lang="nb-NO" dirty="0"/>
              <a:t>, Cultural Heritage and Cultural Cooperation</a:t>
            </a:r>
          </a:p>
          <a:p>
            <a:r>
              <a:rPr lang="nb-NO" dirty="0" err="1" smtClean="0"/>
              <a:t>Objective</a:t>
            </a:r>
            <a:r>
              <a:rPr lang="nb-NO" dirty="0" smtClean="0"/>
              <a:t>: </a:t>
            </a:r>
            <a:r>
              <a:rPr lang="nb-NO" dirty="0" err="1" smtClean="0"/>
              <a:t>Social</a:t>
            </a:r>
            <a:r>
              <a:rPr lang="nb-NO" dirty="0" smtClean="0"/>
              <a:t> and </a:t>
            </a:r>
            <a:r>
              <a:rPr lang="nb-NO" dirty="0" err="1" smtClean="0"/>
              <a:t>economic</a:t>
            </a:r>
            <a:r>
              <a:rPr lang="nb-NO" dirty="0" smtClean="0"/>
              <a:t> </a:t>
            </a:r>
            <a:r>
              <a:rPr lang="nb-NO" dirty="0" err="1" smtClean="0"/>
              <a:t>development</a:t>
            </a:r>
            <a:r>
              <a:rPr lang="nb-NO" dirty="0" smtClean="0"/>
              <a:t> </a:t>
            </a:r>
            <a:r>
              <a:rPr lang="nb-NO" dirty="0" err="1" smtClean="0"/>
              <a:t>strengthened</a:t>
            </a:r>
            <a:r>
              <a:rPr lang="nb-NO" dirty="0" smtClean="0"/>
              <a:t> </a:t>
            </a:r>
            <a:r>
              <a:rPr lang="nb-NO" dirty="0" err="1" smtClean="0"/>
              <a:t>through</a:t>
            </a:r>
            <a:r>
              <a:rPr lang="nb-NO" dirty="0" smtClean="0"/>
              <a:t> </a:t>
            </a:r>
            <a:r>
              <a:rPr lang="nb-NO" dirty="0" err="1" smtClean="0"/>
              <a:t>cultural</a:t>
            </a:r>
            <a:r>
              <a:rPr lang="nb-NO" dirty="0" smtClean="0"/>
              <a:t> </a:t>
            </a:r>
            <a:r>
              <a:rPr lang="nb-NO" dirty="0" err="1" smtClean="0"/>
              <a:t>cooperation</a:t>
            </a:r>
            <a:r>
              <a:rPr lang="nb-NO" dirty="0" smtClean="0"/>
              <a:t>, </a:t>
            </a:r>
            <a:r>
              <a:rPr lang="nb-NO" dirty="0" err="1" smtClean="0"/>
              <a:t>cultural</a:t>
            </a:r>
            <a:r>
              <a:rPr lang="nb-NO" dirty="0" smtClean="0"/>
              <a:t> </a:t>
            </a:r>
            <a:r>
              <a:rPr lang="nb-NO" dirty="0" err="1" smtClean="0"/>
              <a:t>entreneurship</a:t>
            </a:r>
            <a:r>
              <a:rPr lang="nb-NO" dirty="0" smtClean="0"/>
              <a:t> and </a:t>
            </a:r>
            <a:r>
              <a:rPr lang="nb-NO" dirty="0" err="1" smtClean="0"/>
              <a:t>cultural</a:t>
            </a:r>
            <a:r>
              <a:rPr lang="nb-NO" dirty="0" smtClean="0"/>
              <a:t> </a:t>
            </a:r>
            <a:r>
              <a:rPr lang="nb-NO" dirty="0" err="1" smtClean="0"/>
              <a:t>heritage</a:t>
            </a:r>
            <a:r>
              <a:rPr lang="nb-NO" dirty="0" smtClean="0"/>
              <a:t> management</a:t>
            </a:r>
          </a:p>
          <a:p>
            <a:r>
              <a:rPr lang="nb-NO" dirty="0" smtClean="0"/>
              <a:t>The Cultural and Creative </a:t>
            </a:r>
            <a:r>
              <a:rPr lang="nb-NO" dirty="0" err="1" smtClean="0"/>
              <a:t>sectors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important</a:t>
            </a:r>
            <a:r>
              <a:rPr lang="nb-NO" dirty="0" smtClean="0"/>
              <a:t> drivers of </a:t>
            </a:r>
            <a:r>
              <a:rPr lang="nb-NO" dirty="0" err="1" smtClean="0"/>
              <a:t>economic</a:t>
            </a:r>
            <a:r>
              <a:rPr lang="nb-NO" dirty="0" smtClean="0"/>
              <a:t> </a:t>
            </a:r>
            <a:r>
              <a:rPr lang="nb-NO" dirty="0" err="1" smtClean="0"/>
              <a:t>growth</a:t>
            </a:r>
            <a:r>
              <a:rPr lang="nb-NO" dirty="0" smtClean="0"/>
              <a:t>, </a:t>
            </a:r>
            <a:r>
              <a:rPr lang="nb-NO" dirty="0" err="1" smtClean="0"/>
              <a:t>job</a:t>
            </a:r>
            <a:r>
              <a:rPr lang="nb-NO" dirty="0" smtClean="0"/>
              <a:t> </a:t>
            </a:r>
            <a:r>
              <a:rPr lang="nb-NO" dirty="0" err="1" smtClean="0"/>
              <a:t>development</a:t>
            </a:r>
            <a:r>
              <a:rPr lang="nb-NO" dirty="0" smtClean="0"/>
              <a:t> and </a:t>
            </a:r>
            <a:r>
              <a:rPr lang="nb-NO" dirty="0" err="1" smtClean="0"/>
              <a:t>social</a:t>
            </a:r>
            <a:r>
              <a:rPr lang="nb-NO" dirty="0" smtClean="0"/>
              <a:t> </a:t>
            </a:r>
            <a:r>
              <a:rPr lang="nb-NO" dirty="0" err="1" smtClean="0"/>
              <a:t>inclusion</a:t>
            </a:r>
            <a:endParaRPr lang="nb-NO" dirty="0" smtClean="0"/>
          </a:p>
          <a:p>
            <a:r>
              <a:rPr lang="nb-NO" dirty="0" smtClean="0"/>
              <a:t>Cultural </a:t>
            </a:r>
            <a:r>
              <a:rPr lang="nb-NO" dirty="0" err="1" smtClean="0"/>
              <a:t>heritage</a:t>
            </a:r>
            <a:r>
              <a:rPr lang="nb-NO" dirty="0" smtClean="0"/>
              <a:t> – DPP is Norwegian </a:t>
            </a:r>
            <a:r>
              <a:rPr lang="nb-NO" dirty="0" err="1" smtClean="0"/>
              <a:t>Directorate</a:t>
            </a:r>
            <a:r>
              <a:rPr lang="nb-NO" dirty="0" smtClean="0"/>
              <a:t> of Cultural </a:t>
            </a:r>
            <a:r>
              <a:rPr lang="nb-NO" dirty="0" err="1" smtClean="0"/>
              <a:t>heritage</a:t>
            </a:r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8478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smtClean="0"/>
              <a:t>Cross </a:t>
            </a:r>
            <a:r>
              <a:rPr lang="nb-NO" dirty="0" err="1"/>
              <a:t>s</a:t>
            </a:r>
            <a:r>
              <a:rPr lang="nb-NO" dirty="0" err="1" smtClean="0"/>
              <a:t>ectorial</a:t>
            </a:r>
            <a:r>
              <a:rPr lang="nb-NO" dirty="0" smtClean="0"/>
              <a:t> – </a:t>
            </a:r>
            <a:r>
              <a:rPr lang="nb-NO" dirty="0" err="1" smtClean="0"/>
              <a:t>also</a:t>
            </a:r>
            <a:r>
              <a:rPr lang="nb-NO" dirty="0" smtClean="0"/>
              <a:t> </a:t>
            </a:r>
            <a:r>
              <a:rPr lang="nb-NO" dirty="0" err="1" smtClean="0"/>
              <a:t>culture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Bilateral </a:t>
            </a:r>
            <a:r>
              <a:rPr lang="nb-NO" dirty="0" err="1" smtClean="0"/>
              <a:t>funds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In </a:t>
            </a:r>
            <a:r>
              <a:rPr lang="nb-NO" dirty="0" err="1" smtClean="0"/>
              <a:t>addition</a:t>
            </a:r>
            <a:r>
              <a:rPr lang="nb-NO" dirty="0" smtClean="0"/>
              <a:t> to the </a:t>
            </a:r>
            <a:r>
              <a:rPr lang="nb-NO" dirty="0" err="1" smtClean="0"/>
              <a:t>programmes</a:t>
            </a:r>
            <a:r>
              <a:rPr lang="nb-NO" dirty="0" smtClean="0"/>
              <a:t> </a:t>
            </a:r>
            <a:r>
              <a:rPr lang="nb-NO" dirty="0" err="1" smtClean="0"/>
              <a:t>every</a:t>
            </a:r>
            <a:r>
              <a:rPr lang="nb-NO" dirty="0" smtClean="0"/>
              <a:t> country has a bilateral </a:t>
            </a:r>
            <a:r>
              <a:rPr lang="nb-NO" dirty="0" err="1" smtClean="0"/>
              <a:t>fund</a:t>
            </a:r>
            <a:endParaRPr lang="nb-NO" dirty="0" smtClean="0"/>
          </a:p>
          <a:p>
            <a:r>
              <a:rPr lang="nb-NO" dirty="0" smtClean="0"/>
              <a:t>2% of the total </a:t>
            </a:r>
            <a:r>
              <a:rPr lang="nb-NO" dirty="0" err="1" smtClean="0"/>
              <a:t>allocation</a:t>
            </a:r>
            <a:r>
              <a:rPr lang="nb-NO" dirty="0" smtClean="0"/>
              <a:t> in </a:t>
            </a:r>
            <a:r>
              <a:rPr lang="nb-NO" dirty="0" err="1" smtClean="0"/>
              <a:t>each</a:t>
            </a:r>
            <a:r>
              <a:rPr lang="nb-NO" dirty="0" smtClean="0"/>
              <a:t> country</a:t>
            </a:r>
          </a:p>
          <a:p>
            <a:r>
              <a:rPr lang="nb-NO" dirty="0" smtClean="0"/>
              <a:t>Joint Committee is </a:t>
            </a:r>
            <a:r>
              <a:rPr lang="nb-NO" dirty="0" err="1" smtClean="0"/>
              <a:t>set</a:t>
            </a:r>
            <a:r>
              <a:rPr lang="nb-NO" dirty="0" smtClean="0"/>
              <a:t> up </a:t>
            </a:r>
            <a:r>
              <a:rPr lang="nb-NO" dirty="0" err="1" smtClean="0"/>
              <a:t>with</a:t>
            </a:r>
            <a:r>
              <a:rPr lang="nb-NO" dirty="0" smtClean="0"/>
              <a:t> representatives from </a:t>
            </a:r>
            <a:r>
              <a:rPr lang="nb-NO" dirty="0" err="1" smtClean="0"/>
              <a:t>both</a:t>
            </a:r>
            <a:r>
              <a:rPr lang="nb-NO" dirty="0" smtClean="0"/>
              <a:t> </a:t>
            </a:r>
            <a:r>
              <a:rPr lang="nb-NO" dirty="0" smtClean="0"/>
              <a:t>sides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976668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6410" y="681050"/>
            <a:ext cx="6582393" cy="660512"/>
          </a:xfrm>
        </p:spPr>
        <p:txBody>
          <a:bodyPr/>
          <a:lstStyle/>
          <a:p>
            <a:r>
              <a:rPr lang="nb-NO" dirty="0" smtClean="0"/>
              <a:t>Arts Council </a:t>
            </a:r>
            <a:r>
              <a:rPr lang="nb-NO" dirty="0" err="1" smtClean="0"/>
              <a:t>Norways</a:t>
            </a:r>
            <a:r>
              <a:rPr lang="nb-NO" dirty="0" smtClean="0"/>
              <a:t> </a:t>
            </a:r>
            <a:r>
              <a:rPr lang="nb-NO" dirty="0" err="1" smtClean="0"/>
              <a:t>role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6410" y="1629594"/>
            <a:ext cx="6572045" cy="4824536"/>
          </a:xfrm>
        </p:spPr>
        <p:txBody>
          <a:bodyPr>
            <a:normAutofit/>
          </a:bodyPr>
          <a:lstStyle/>
          <a:p>
            <a:r>
              <a:rPr lang="nb-NO" sz="2400" dirty="0" smtClean="0"/>
              <a:t>The Arts Council Norway </a:t>
            </a:r>
            <a:r>
              <a:rPr lang="nb-NO" sz="2400" dirty="0" err="1" smtClean="0"/>
              <a:t>cooperates</a:t>
            </a:r>
            <a:r>
              <a:rPr lang="nb-NO" sz="2400" dirty="0" smtClean="0"/>
              <a:t> </a:t>
            </a:r>
            <a:r>
              <a:rPr lang="nb-NO" sz="2400" dirty="0" err="1" smtClean="0"/>
              <a:t>with</a:t>
            </a:r>
            <a:r>
              <a:rPr lang="nb-NO" sz="2400" dirty="0" smtClean="0"/>
              <a:t> </a:t>
            </a:r>
            <a:r>
              <a:rPr lang="nb-NO" sz="2400" dirty="0" err="1" smtClean="0"/>
              <a:t>Programme</a:t>
            </a:r>
            <a:r>
              <a:rPr lang="nb-NO" sz="2400" dirty="0" smtClean="0"/>
              <a:t> Operators as a Donor </a:t>
            </a:r>
            <a:r>
              <a:rPr lang="nb-NO" sz="2400" dirty="0" err="1" smtClean="0"/>
              <a:t>Programme</a:t>
            </a:r>
            <a:r>
              <a:rPr lang="nb-NO" sz="2400" dirty="0" smtClean="0"/>
              <a:t> Partner*</a:t>
            </a:r>
          </a:p>
          <a:p>
            <a:r>
              <a:rPr lang="nb-NO" sz="2400" dirty="0" err="1" smtClean="0"/>
              <a:t>Advise</a:t>
            </a:r>
            <a:r>
              <a:rPr lang="nb-NO" sz="2400" dirty="0" smtClean="0"/>
              <a:t> </a:t>
            </a:r>
            <a:r>
              <a:rPr lang="nb-NO" sz="2400" dirty="0" err="1" smtClean="0"/>
              <a:t>on</a:t>
            </a:r>
            <a:r>
              <a:rPr lang="nb-NO" sz="2400" dirty="0" smtClean="0"/>
              <a:t> </a:t>
            </a:r>
            <a:r>
              <a:rPr lang="nb-NO" sz="2400" dirty="0" err="1" smtClean="0"/>
              <a:t>programme</a:t>
            </a:r>
            <a:r>
              <a:rPr lang="nb-NO" sz="2400" dirty="0" smtClean="0"/>
              <a:t> </a:t>
            </a:r>
            <a:r>
              <a:rPr lang="nb-NO" sz="2400" dirty="0" err="1" smtClean="0"/>
              <a:t>development</a:t>
            </a:r>
            <a:r>
              <a:rPr lang="nb-NO" sz="2400" dirty="0" smtClean="0"/>
              <a:t> and </a:t>
            </a:r>
            <a:r>
              <a:rPr lang="nb-NO" sz="2400" dirty="0" err="1" smtClean="0"/>
              <a:t>implementation</a:t>
            </a:r>
            <a:endParaRPr lang="nb-NO" sz="2400" dirty="0" smtClean="0"/>
          </a:p>
          <a:p>
            <a:r>
              <a:rPr lang="nb-NO" sz="2400" dirty="0" err="1" smtClean="0"/>
              <a:t>Many</a:t>
            </a:r>
            <a:r>
              <a:rPr lang="nb-NO" sz="2400" dirty="0" smtClean="0"/>
              <a:t> of the </a:t>
            </a:r>
            <a:r>
              <a:rPr lang="nb-NO" sz="2400" dirty="0" err="1" smtClean="0"/>
              <a:t>challenges</a:t>
            </a:r>
            <a:r>
              <a:rPr lang="nb-NO" sz="2400" dirty="0" smtClean="0"/>
              <a:t> of the arts and </a:t>
            </a:r>
            <a:r>
              <a:rPr lang="nb-NO" sz="2400" dirty="0" err="1" smtClean="0"/>
              <a:t>culture</a:t>
            </a:r>
            <a:r>
              <a:rPr lang="nb-NO" sz="2400" dirty="0" smtClean="0"/>
              <a:t> </a:t>
            </a:r>
            <a:r>
              <a:rPr lang="nb-NO" sz="2400" dirty="0" err="1" smtClean="0"/>
              <a:t>sector</a:t>
            </a:r>
            <a:r>
              <a:rPr lang="nb-NO" sz="2400" dirty="0" smtClean="0"/>
              <a:t> </a:t>
            </a:r>
            <a:r>
              <a:rPr lang="nb-NO" sz="2400" dirty="0" err="1" smtClean="0"/>
              <a:t>are</a:t>
            </a:r>
            <a:r>
              <a:rPr lang="nb-NO" sz="2400" dirty="0" smtClean="0"/>
              <a:t> the same over Europe</a:t>
            </a:r>
          </a:p>
          <a:p>
            <a:r>
              <a:rPr lang="nb-NO" sz="2400" dirty="0" smtClean="0"/>
              <a:t>A </a:t>
            </a:r>
            <a:r>
              <a:rPr lang="nb-NO" sz="2400" dirty="0" err="1" smtClean="0"/>
              <a:t>unique</a:t>
            </a:r>
            <a:r>
              <a:rPr lang="nb-NO" sz="2400" dirty="0" smtClean="0"/>
              <a:t> </a:t>
            </a:r>
            <a:r>
              <a:rPr lang="nb-NO" sz="2400" dirty="0" err="1" smtClean="0"/>
              <a:t>opportunity</a:t>
            </a:r>
            <a:r>
              <a:rPr lang="nb-NO" sz="2400" dirty="0" smtClean="0"/>
              <a:t> to </a:t>
            </a:r>
            <a:r>
              <a:rPr lang="nb-NO" sz="2400" dirty="0" err="1" smtClean="0"/>
              <a:t>collaborate</a:t>
            </a:r>
            <a:r>
              <a:rPr lang="nb-NO" sz="2400" dirty="0" smtClean="0"/>
              <a:t> </a:t>
            </a:r>
            <a:r>
              <a:rPr lang="nb-NO" sz="2400" dirty="0" err="1" smtClean="0"/>
              <a:t>directly</a:t>
            </a:r>
            <a:r>
              <a:rPr lang="nb-NO" sz="2400" dirty="0" smtClean="0"/>
              <a:t> </a:t>
            </a:r>
            <a:r>
              <a:rPr lang="nb-NO" sz="2400" dirty="0" err="1" smtClean="0"/>
              <a:t>with</a:t>
            </a:r>
            <a:r>
              <a:rPr lang="nb-NO" sz="2400" dirty="0" smtClean="0"/>
              <a:t> </a:t>
            </a:r>
            <a:r>
              <a:rPr lang="nb-NO" sz="2400" dirty="0" err="1" smtClean="0"/>
              <a:t>related</a:t>
            </a:r>
            <a:r>
              <a:rPr lang="nb-NO" sz="2400" dirty="0" smtClean="0"/>
              <a:t> </a:t>
            </a:r>
            <a:r>
              <a:rPr lang="nb-NO" sz="2400" dirty="0" err="1" smtClean="0"/>
              <a:t>entities</a:t>
            </a:r>
            <a:r>
              <a:rPr lang="nb-NO" sz="2400" dirty="0" smtClean="0"/>
              <a:t> in </a:t>
            </a:r>
            <a:r>
              <a:rPr lang="nb-NO" sz="2400" dirty="0" err="1" smtClean="0"/>
              <a:t>central</a:t>
            </a:r>
            <a:r>
              <a:rPr lang="nb-NO" sz="2400" dirty="0" smtClean="0"/>
              <a:t> and </a:t>
            </a:r>
            <a:r>
              <a:rPr lang="nb-NO" sz="2400" dirty="0" err="1" smtClean="0"/>
              <a:t>southern</a:t>
            </a:r>
            <a:r>
              <a:rPr lang="nb-NO" sz="2400" dirty="0" smtClean="0"/>
              <a:t> Europe.</a:t>
            </a:r>
          </a:p>
        </p:txBody>
      </p:sp>
      <p:pic>
        <p:nvPicPr>
          <p:cNvPr id="5" name="Picture 2" descr="M:\Internasjonale og andre tverrgående oppdrag\EØS 2014-2021\Kommunikasjonsarbeid\EØS-logoer\EEA and Norway Grants logo package\EEA_grants\PNG\EEA_gran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130" y="5727734"/>
            <a:ext cx="1293292" cy="90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1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 err="1" smtClean="0"/>
              <a:t>Programmes</a:t>
            </a:r>
            <a:r>
              <a:rPr lang="nb-NO" dirty="0" smtClean="0"/>
              <a:t> have </a:t>
            </a:r>
            <a:r>
              <a:rPr lang="nb-NO" dirty="0" err="1" smtClean="0"/>
              <a:t>included</a:t>
            </a:r>
            <a:r>
              <a:rPr lang="nb-NO" dirty="0" smtClean="0"/>
              <a:t> </a:t>
            </a:r>
            <a:r>
              <a:rPr lang="nb-NO" dirty="0" err="1" smtClean="0"/>
              <a:t>special</a:t>
            </a:r>
            <a:r>
              <a:rPr lang="nb-NO" dirty="0" smtClean="0"/>
              <a:t> </a:t>
            </a:r>
            <a:r>
              <a:rPr lang="nb-NO" dirty="0" err="1" smtClean="0"/>
              <a:t>concerns</a:t>
            </a:r>
            <a:r>
              <a:rPr lang="nb-NO" dirty="0" smtClean="0"/>
              <a:t> </a:t>
            </a:r>
            <a:r>
              <a:rPr lang="nb-NO" dirty="0" err="1" smtClean="0"/>
              <a:t>which</a:t>
            </a:r>
            <a:r>
              <a:rPr lang="nb-NO" dirty="0" smtClean="0"/>
              <a:t> have </a:t>
            </a:r>
            <a:r>
              <a:rPr lang="nb-NO" dirty="0" err="1" smtClean="0"/>
              <a:t>focus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:  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Special </a:t>
            </a:r>
            <a:r>
              <a:rPr lang="nb-NO" dirty="0" err="1" smtClean="0"/>
              <a:t>concerns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dirty="0" smtClean="0"/>
              <a:t>Cultural </a:t>
            </a:r>
            <a:r>
              <a:rPr lang="nb-NO" sz="2000" dirty="0" err="1" smtClean="0"/>
              <a:t>diversity</a:t>
            </a:r>
            <a:endParaRPr lang="nb-NO" sz="2000" dirty="0" smtClean="0"/>
          </a:p>
          <a:p>
            <a:r>
              <a:rPr lang="nb-NO" sz="2000" dirty="0" err="1" smtClean="0"/>
              <a:t>Minorities</a:t>
            </a:r>
            <a:r>
              <a:rPr lang="nb-NO" sz="2000" dirty="0" smtClean="0"/>
              <a:t>’ </a:t>
            </a:r>
            <a:r>
              <a:rPr lang="nb-NO" sz="2000" dirty="0" err="1" smtClean="0"/>
              <a:t>culture</a:t>
            </a:r>
            <a:endParaRPr lang="nb-NO" sz="2000" dirty="0" smtClean="0"/>
          </a:p>
          <a:p>
            <a:r>
              <a:rPr lang="nb-NO" sz="2000" dirty="0" smtClean="0"/>
              <a:t>Roma </a:t>
            </a:r>
            <a:r>
              <a:rPr lang="nb-NO" sz="2000" dirty="0" err="1" smtClean="0"/>
              <a:t>culture</a:t>
            </a:r>
            <a:r>
              <a:rPr lang="nb-NO" sz="2000" dirty="0" smtClean="0"/>
              <a:t> </a:t>
            </a:r>
          </a:p>
          <a:p>
            <a:r>
              <a:rPr lang="nb-NO" sz="2000" dirty="0" err="1" smtClean="0"/>
              <a:t>Jewish</a:t>
            </a:r>
            <a:r>
              <a:rPr lang="nb-NO" sz="2000" dirty="0" smtClean="0"/>
              <a:t> </a:t>
            </a:r>
            <a:r>
              <a:rPr lang="nb-NO" sz="2000" dirty="0" err="1" smtClean="0"/>
              <a:t>heritage</a:t>
            </a:r>
            <a:r>
              <a:rPr lang="nb-NO" sz="2000" dirty="0" smtClean="0"/>
              <a:t> </a:t>
            </a:r>
          </a:p>
          <a:p>
            <a:r>
              <a:rPr lang="nb-NO" sz="2000" dirty="0" err="1" smtClean="0"/>
              <a:t>Children</a:t>
            </a:r>
            <a:r>
              <a:rPr lang="nb-NO" sz="2000" dirty="0" smtClean="0"/>
              <a:t> and </a:t>
            </a:r>
            <a:r>
              <a:rPr lang="nb-NO" sz="2000" dirty="0" err="1" smtClean="0"/>
              <a:t>youth</a:t>
            </a:r>
            <a:r>
              <a:rPr lang="nb-NO" sz="2000" dirty="0" smtClean="0"/>
              <a:t> 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427365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2315" y="681050"/>
            <a:ext cx="3960439" cy="1308584"/>
          </a:xfrm>
        </p:spPr>
        <p:txBody>
          <a:bodyPr/>
          <a:lstStyle/>
          <a:p>
            <a:r>
              <a:rPr lang="nb-NO" dirty="0" smtClean="0"/>
              <a:t>Cultural </a:t>
            </a:r>
            <a:r>
              <a:rPr lang="nb-NO" dirty="0" err="1" smtClean="0"/>
              <a:t>cooperation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290" y="1989634"/>
            <a:ext cx="4464496" cy="3906755"/>
          </a:xfrm>
        </p:spPr>
        <p:txBody>
          <a:bodyPr>
            <a:normAutofit lnSpcReduction="10000"/>
          </a:bodyPr>
          <a:lstStyle/>
          <a:p>
            <a:r>
              <a:rPr lang="nb-NO" sz="1800" dirty="0" smtClean="0"/>
              <a:t>Music</a:t>
            </a:r>
          </a:p>
          <a:p>
            <a:r>
              <a:rPr lang="nb-NO" sz="1800" dirty="0" err="1" smtClean="0"/>
              <a:t>Performing</a:t>
            </a:r>
            <a:r>
              <a:rPr lang="nb-NO" sz="1800" dirty="0" smtClean="0"/>
              <a:t> Arts </a:t>
            </a:r>
          </a:p>
          <a:p>
            <a:r>
              <a:rPr lang="nb-NO" sz="1800" dirty="0" smtClean="0"/>
              <a:t>Cultural Heritage</a:t>
            </a:r>
          </a:p>
          <a:p>
            <a:r>
              <a:rPr lang="nb-NO" sz="1800" dirty="0" smtClean="0"/>
              <a:t>Visual Arts</a:t>
            </a:r>
          </a:p>
          <a:p>
            <a:r>
              <a:rPr lang="nb-NO" sz="1800" dirty="0" err="1" smtClean="0"/>
              <a:t>Education</a:t>
            </a:r>
            <a:r>
              <a:rPr lang="nb-NO" sz="1800" dirty="0" smtClean="0"/>
              <a:t> </a:t>
            </a:r>
          </a:p>
          <a:p>
            <a:r>
              <a:rPr lang="nb-NO" sz="1800" dirty="0" err="1" smtClean="0"/>
              <a:t>Literature</a:t>
            </a:r>
            <a:r>
              <a:rPr lang="nb-NO" sz="1800" dirty="0" smtClean="0"/>
              <a:t> </a:t>
            </a:r>
          </a:p>
          <a:p>
            <a:r>
              <a:rPr lang="nb-NO" sz="1800" dirty="0" smtClean="0"/>
              <a:t>Creative </a:t>
            </a:r>
            <a:r>
              <a:rPr lang="nb-NO" sz="1800" dirty="0" err="1" smtClean="0"/>
              <a:t>place</a:t>
            </a:r>
            <a:r>
              <a:rPr lang="nb-NO" sz="1800" dirty="0" smtClean="0"/>
              <a:t> </a:t>
            </a:r>
            <a:r>
              <a:rPr lang="nb-NO" sz="1800" dirty="0" err="1" smtClean="0"/>
              <a:t>making</a:t>
            </a:r>
            <a:r>
              <a:rPr lang="nb-NO" sz="1800" dirty="0" smtClean="0"/>
              <a:t> </a:t>
            </a:r>
          </a:p>
          <a:p>
            <a:endParaRPr lang="nb-NO" sz="18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396" y="261443"/>
            <a:ext cx="1193570" cy="648071"/>
          </a:xfrm>
          <a:prstGeom prst="rect">
            <a:avLst/>
          </a:prstGeom>
        </p:spPr>
      </p:pic>
      <p:pic>
        <p:nvPicPr>
          <p:cNvPr id="5" name="Picture 5" descr="C:\Users\kava\Desktop\IMG_8288_JLL_DifferMed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94" y="0"/>
            <a:ext cx="471681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-35718" y="6296630"/>
            <a:ext cx="925331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600" b="1" dirty="0" smtClean="0">
                <a:solidFill>
                  <a:schemeClr val="bg2">
                    <a:lumMod val="10000"/>
                  </a:schemeClr>
                </a:solidFill>
              </a:rPr>
              <a:t>From Rupert, </a:t>
            </a:r>
            <a:r>
              <a:rPr lang="nb-NO" sz="1600" b="1" dirty="0" err="1" smtClean="0">
                <a:solidFill>
                  <a:schemeClr val="bg2">
                    <a:lumMod val="10000"/>
                  </a:schemeClr>
                </a:solidFill>
              </a:rPr>
              <a:t>Lithuania</a:t>
            </a:r>
            <a:r>
              <a:rPr lang="nb-NO" sz="1600" b="1" dirty="0" smtClean="0">
                <a:solidFill>
                  <a:schemeClr val="bg2">
                    <a:lumMod val="10000"/>
                  </a:schemeClr>
                </a:solidFill>
              </a:rPr>
              <a:t>  in </a:t>
            </a:r>
            <a:r>
              <a:rPr lang="nb-NO" sz="1600" b="1" dirty="0" err="1" smtClean="0">
                <a:solidFill>
                  <a:schemeClr val="bg2">
                    <a:lumMod val="10000"/>
                  </a:schemeClr>
                </a:solidFill>
              </a:rPr>
              <a:t>cooperation</a:t>
            </a:r>
            <a:r>
              <a:rPr lang="nb-NO" sz="16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nb-NO" sz="1600" b="1" dirty="0" err="1" smtClean="0">
                <a:solidFill>
                  <a:schemeClr val="bg2">
                    <a:lumMod val="10000"/>
                  </a:schemeClr>
                </a:solidFill>
              </a:rPr>
              <a:t>with</a:t>
            </a:r>
            <a:r>
              <a:rPr lang="nb-NO" sz="1600" b="1" dirty="0" smtClean="0">
                <a:solidFill>
                  <a:schemeClr val="bg2">
                    <a:lumMod val="10000"/>
                  </a:schemeClr>
                </a:solidFill>
              </a:rPr>
              <a:t> National </a:t>
            </a:r>
            <a:r>
              <a:rPr lang="nb-NO" sz="1600" b="1" dirty="0" err="1" smtClean="0">
                <a:solidFill>
                  <a:schemeClr val="bg2">
                    <a:lumMod val="10000"/>
                  </a:schemeClr>
                </a:solidFill>
              </a:rPr>
              <a:t>Academy</a:t>
            </a:r>
            <a:r>
              <a:rPr lang="nb-NO" sz="1600" b="1" dirty="0" smtClean="0">
                <a:solidFill>
                  <a:schemeClr val="bg2">
                    <a:lumMod val="10000"/>
                  </a:schemeClr>
                </a:solidFill>
              </a:rPr>
              <a:t> of Art in Oslo and </a:t>
            </a:r>
            <a:r>
              <a:rPr lang="nn-NO" sz="1600" b="1" dirty="0"/>
              <a:t>The </a:t>
            </a:r>
            <a:r>
              <a:rPr lang="nn-NO" sz="1600" b="1" dirty="0" err="1"/>
              <a:t>Living</a:t>
            </a:r>
            <a:r>
              <a:rPr lang="nn-NO" sz="1600" b="1" dirty="0"/>
              <a:t> Art Museum i </a:t>
            </a:r>
            <a:r>
              <a:rPr lang="nn-NO" sz="1600" b="1" dirty="0" smtClean="0"/>
              <a:t>Reykjavik:  «</a:t>
            </a:r>
            <a:r>
              <a:rPr lang="en-US" sz="1600" b="1" dirty="0" smtClean="0"/>
              <a:t>Interdisciplinary </a:t>
            </a:r>
            <a:r>
              <a:rPr lang="en-US" sz="1600" b="1" dirty="0"/>
              <a:t>Art Project Politics of Emotion: Art in the Expanded Sphere</a:t>
            </a:r>
            <a:r>
              <a:rPr lang="en-US" sz="1600" dirty="0"/>
              <a:t>» </a:t>
            </a:r>
            <a:endParaRPr lang="nb-NO" sz="16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726" y="0"/>
            <a:ext cx="9361040" cy="6859588"/>
          </a:xfrm>
        </p:spPr>
      </p:pic>
      <p:sp>
        <p:nvSpPr>
          <p:cNvPr id="5" name="TekstSylinder 4"/>
          <p:cNvSpPr txBox="1"/>
          <p:nvPr/>
        </p:nvSpPr>
        <p:spPr>
          <a:xfrm>
            <a:off x="-109760" y="7362"/>
            <a:ext cx="7601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</a:rPr>
              <a:t>Aura Dance </a:t>
            </a:r>
            <a:r>
              <a:rPr lang="nb-NO" b="1" dirty="0" err="1" smtClean="0">
                <a:solidFill>
                  <a:schemeClr val="bg1"/>
                </a:solidFill>
              </a:rPr>
              <a:t>Theatre</a:t>
            </a:r>
            <a:r>
              <a:rPr lang="nb-NO" b="1" dirty="0" smtClean="0">
                <a:solidFill>
                  <a:schemeClr val="bg1"/>
                </a:solidFill>
              </a:rPr>
              <a:t>, Kaunas– «</a:t>
            </a:r>
            <a:r>
              <a:rPr lang="nb-NO" b="1" dirty="0" err="1" smtClean="0">
                <a:solidFill>
                  <a:schemeClr val="bg1"/>
                </a:solidFill>
              </a:rPr>
              <a:t>Godos</a:t>
            </a:r>
            <a:r>
              <a:rPr lang="nb-NO" b="1" dirty="0" smtClean="0">
                <a:solidFill>
                  <a:schemeClr val="bg1"/>
                </a:solidFill>
              </a:rPr>
              <a:t>» </a:t>
            </a:r>
          </a:p>
          <a:p>
            <a:r>
              <a:rPr lang="nb-NO" b="1" dirty="0" smtClean="0">
                <a:solidFill>
                  <a:schemeClr val="bg1"/>
                </a:solidFill>
              </a:rPr>
              <a:t>Panta Rei Danseteater </a:t>
            </a:r>
            <a:endParaRPr lang="nb-N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5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1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r="5630"/>
          <a:stretch>
            <a:fillRect/>
          </a:stretch>
        </p:blipFill>
        <p:spPr>
          <a:xfrm>
            <a:off x="-77505" y="0"/>
            <a:ext cx="9223093" cy="6917720"/>
          </a:xfrm>
        </p:spPr>
      </p:pic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611666" y="548808"/>
            <a:ext cx="7815043" cy="523230"/>
          </a:xfrm>
          <a:prstGeom prst="rect">
            <a:avLst/>
          </a:prstGeom>
          <a:noFill/>
        </p:spPr>
        <p:txBody>
          <a:bodyPr wrap="none" lIns="91449" tIns="45725" rIns="91449" bIns="45725" rtlCol="0">
            <a:spAutoFit/>
          </a:bodyPr>
          <a:lstStyle/>
          <a:p>
            <a:r>
              <a:rPr lang="nb-NO" sz="2800" b="1" dirty="0" err="1">
                <a:solidFill>
                  <a:schemeClr val="bg1"/>
                </a:solidFill>
              </a:rPr>
              <a:t>Factory</a:t>
            </a:r>
            <a:r>
              <a:rPr lang="nb-NO" sz="2800" b="1" dirty="0">
                <a:solidFill>
                  <a:schemeClr val="bg1"/>
                </a:solidFill>
              </a:rPr>
              <a:t> </a:t>
            </a:r>
            <a:r>
              <a:rPr lang="nb-NO" sz="2800" b="1" dirty="0" err="1">
                <a:solidFill>
                  <a:schemeClr val="bg1"/>
                </a:solidFill>
              </a:rPr>
              <a:t>Light</a:t>
            </a:r>
            <a:r>
              <a:rPr lang="nb-NO" sz="2800" b="1" dirty="0">
                <a:solidFill>
                  <a:schemeClr val="bg1"/>
                </a:solidFill>
              </a:rPr>
              <a:t> </a:t>
            </a:r>
            <a:r>
              <a:rPr lang="nb-NO" sz="2800" b="1" dirty="0" smtClean="0">
                <a:solidFill>
                  <a:schemeClr val="bg1"/>
                </a:solidFill>
              </a:rPr>
              <a:t>festival – Bella Sky </a:t>
            </a:r>
            <a:r>
              <a:rPr lang="nb-NO" sz="2800" b="1" dirty="0" err="1" smtClean="0">
                <a:solidFill>
                  <a:schemeClr val="bg1"/>
                </a:solidFill>
              </a:rPr>
              <a:t>Way</a:t>
            </a:r>
            <a:r>
              <a:rPr lang="nb-NO" sz="2800" b="1" dirty="0" err="1">
                <a:solidFill>
                  <a:schemeClr val="bg1"/>
                </a:solidFill>
              </a:rPr>
              <a:t>,</a:t>
            </a:r>
            <a:r>
              <a:rPr lang="nb-NO" sz="2800" b="1" dirty="0" err="1" smtClean="0">
                <a:solidFill>
                  <a:schemeClr val="bg1"/>
                </a:solidFill>
              </a:rPr>
              <a:t>Torun</a:t>
            </a:r>
            <a:r>
              <a:rPr lang="nb-NO" sz="2800" b="1" dirty="0" smtClean="0">
                <a:solidFill>
                  <a:schemeClr val="bg1"/>
                </a:solidFill>
              </a:rPr>
              <a:t> </a:t>
            </a:r>
            <a:endParaRPr lang="nb-NO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47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How is </a:t>
            </a:r>
            <a:r>
              <a:rPr lang="nb-NO" dirty="0" err="1" smtClean="0"/>
              <a:t>this</a:t>
            </a:r>
            <a:r>
              <a:rPr lang="nb-NO" dirty="0" smtClean="0"/>
              <a:t> relevant to </a:t>
            </a:r>
            <a:r>
              <a:rPr lang="nb-NO" dirty="0" err="1" smtClean="0"/>
              <a:t>me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Key to </a:t>
            </a:r>
            <a:r>
              <a:rPr lang="nb-NO" dirty="0" err="1" smtClean="0"/>
              <a:t>unlocking</a:t>
            </a:r>
            <a:r>
              <a:rPr lang="nb-NO" dirty="0" smtClean="0"/>
              <a:t> more </a:t>
            </a:r>
            <a:r>
              <a:rPr lang="nb-NO" dirty="0" err="1" smtClean="0"/>
              <a:t>funding</a:t>
            </a:r>
            <a:r>
              <a:rPr lang="nb-NO" dirty="0"/>
              <a:t>!</a:t>
            </a:r>
            <a:r>
              <a:rPr lang="nb-NO" dirty="0" smtClean="0"/>
              <a:t> </a:t>
            </a:r>
          </a:p>
          <a:p>
            <a:r>
              <a:rPr lang="nb-NO" dirty="0" smtClean="0"/>
              <a:t>A </a:t>
            </a:r>
            <a:r>
              <a:rPr lang="nb-NO" dirty="0" err="1" smtClean="0"/>
              <a:t>chance</a:t>
            </a:r>
            <a:r>
              <a:rPr lang="nb-NO" dirty="0" smtClean="0"/>
              <a:t> to </a:t>
            </a:r>
            <a:r>
              <a:rPr lang="nb-NO" dirty="0" err="1" smtClean="0"/>
              <a:t>promote</a:t>
            </a:r>
            <a:r>
              <a:rPr lang="nb-NO" dirty="0" smtClean="0"/>
              <a:t>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productions</a:t>
            </a:r>
            <a:r>
              <a:rPr lang="nb-NO" dirty="0" smtClean="0"/>
              <a:t> in Norway, </a:t>
            </a:r>
            <a:r>
              <a:rPr lang="nb-NO" dirty="0" err="1" smtClean="0"/>
              <a:t>Iceland</a:t>
            </a:r>
            <a:r>
              <a:rPr lang="nb-NO" dirty="0" smtClean="0"/>
              <a:t> or Liechtenstein</a:t>
            </a:r>
          </a:p>
          <a:p>
            <a:r>
              <a:rPr lang="nb-NO" dirty="0"/>
              <a:t>A </a:t>
            </a:r>
            <a:r>
              <a:rPr lang="nb-NO" dirty="0" err="1"/>
              <a:t>way</a:t>
            </a:r>
            <a:r>
              <a:rPr lang="nb-NO" dirty="0"/>
              <a:t> of </a:t>
            </a:r>
            <a:r>
              <a:rPr lang="nb-NO" dirty="0" err="1"/>
              <a:t>reaching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communties</a:t>
            </a:r>
            <a:r>
              <a:rPr lang="nb-NO" dirty="0"/>
              <a:t> </a:t>
            </a:r>
            <a:r>
              <a:rPr lang="nb-NO" dirty="0" err="1"/>
              <a:t>within</a:t>
            </a:r>
            <a:r>
              <a:rPr lang="nb-NO" dirty="0"/>
              <a:t> Norway </a:t>
            </a:r>
            <a:endParaRPr lang="nb-NO" dirty="0" smtClean="0"/>
          </a:p>
          <a:p>
            <a:r>
              <a:rPr lang="nb-NO" dirty="0" smtClean="0"/>
              <a:t>Do </a:t>
            </a:r>
            <a:r>
              <a:rPr lang="nb-NO" dirty="0" err="1" smtClean="0"/>
              <a:t>you</a:t>
            </a:r>
            <a:r>
              <a:rPr lang="nb-NO" dirty="0" smtClean="0"/>
              <a:t> have partners from Creative Europe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want</a:t>
            </a:r>
            <a:r>
              <a:rPr lang="nb-NO" dirty="0" smtClean="0"/>
              <a:t> to </a:t>
            </a:r>
            <a:r>
              <a:rPr lang="nb-NO" dirty="0" err="1" smtClean="0"/>
              <a:t>work</a:t>
            </a:r>
            <a:r>
              <a:rPr lang="nb-NO" dirty="0" smtClean="0"/>
              <a:t> </a:t>
            </a:r>
            <a:r>
              <a:rPr lang="nb-NO" dirty="0" err="1" smtClean="0"/>
              <a:t>closer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?</a:t>
            </a:r>
          </a:p>
          <a:p>
            <a:r>
              <a:rPr lang="nb-NO" dirty="0" smtClean="0"/>
              <a:t>EEA </a:t>
            </a:r>
            <a:r>
              <a:rPr lang="nb-NO" dirty="0" err="1" smtClean="0"/>
              <a:t>projects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develop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Creative Europe </a:t>
            </a:r>
            <a:r>
              <a:rPr lang="nb-NO" dirty="0" err="1" smtClean="0"/>
              <a:t>projects</a:t>
            </a:r>
            <a:endParaRPr lang="nb-NO" dirty="0" smtClean="0"/>
          </a:p>
          <a:p>
            <a:r>
              <a:rPr lang="nb-NO" dirty="0" smtClean="0"/>
              <a:t>NB! No double </a:t>
            </a:r>
            <a:r>
              <a:rPr lang="nb-NO" dirty="0" err="1" smtClean="0"/>
              <a:t>funding</a:t>
            </a:r>
            <a:r>
              <a:rPr lang="nb-NO" dirty="0" smtClean="0"/>
              <a:t> </a:t>
            </a:r>
            <a:r>
              <a:rPr lang="nb-NO" dirty="0" err="1" smtClean="0"/>
              <a:t>allowed</a:t>
            </a:r>
            <a:r>
              <a:rPr lang="nb-NO" dirty="0"/>
              <a:t> </a:t>
            </a:r>
            <a:r>
              <a:rPr lang="nb-NO" dirty="0" smtClean="0"/>
              <a:t>- side </a:t>
            </a:r>
            <a:r>
              <a:rPr lang="nb-NO" dirty="0" err="1" smtClean="0"/>
              <a:t>projects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be a </a:t>
            </a:r>
            <a:r>
              <a:rPr lang="nb-NO" dirty="0" err="1" smtClean="0"/>
              <a:t>solution</a:t>
            </a: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5917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Prepare</a:t>
            </a:r>
            <a:r>
              <a:rPr lang="nb-NO" dirty="0" smtClean="0"/>
              <a:t> for </a:t>
            </a:r>
            <a:r>
              <a:rPr lang="nb-NO" dirty="0" err="1" smtClean="0"/>
              <a:t>calls</a:t>
            </a:r>
            <a:r>
              <a:rPr lang="nb-NO" dirty="0" smtClean="0"/>
              <a:t> 2019!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Define</a:t>
            </a:r>
            <a:r>
              <a:rPr lang="nb-NO" dirty="0" smtClean="0"/>
              <a:t>: </a:t>
            </a:r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needs</a:t>
            </a:r>
            <a:r>
              <a:rPr lang="nb-NO" dirty="0" smtClean="0"/>
              <a:t> – </a:t>
            </a:r>
            <a:r>
              <a:rPr lang="nb-NO" dirty="0" err="1" smtClean="0"/>
              <a:t>look</a:t>
            </a:r>
            <a:r>
              <a:rPr lang="nb-NO" dirty="0" smtClean="0"/>
              <a:t> to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strategy</a:t>
            </a:r>
            <a:endParaRPr lang="nb-NO" dirty="0" smtClean="0"/>
          </a:p>
          <a:p>
            <a:r>
              <a:rPr lang="nb-NO" dirty="0" smtClean="0"/>
              <a:t>Make </a:t>
            </a:r>
            <a:r>
              <a:rPr lang="nb-NO" dirty="0" smtClean="0"/>
              <a:t>a </a:t>
            </a:r>
            <a:r>
              <a:rPr lang="nb-NO" dirty="0" smtClean="0"/>
              <a:t>simple </a:t>
            </a:r>
            <a:r>
              <a:rPr lang="nb-NO" dirty="0" err="1" smtClean="0"/>
              <a:t>project</a:t>
            </a:r>
            <a:r>
              <a:rPr lang="nb-NO" dirty="0" smtClean="0"/>
              <a:t> </a:t>
            </a:r>
            <a:r>
              <a:rPr lang="nb-NO" dirty="0" err="1" smtClean="0"/>
              <a:t>proposal</a:t>
            </a:r>
            <a:endParaRPr lang="nb-NO" dirty="0" smtClean="0"/>
          </a:p>
          <a:p>
            <a:r>
              <a:rPr lang="nb-NO" dirty="0" err="1" smtClean="0"/>
              <a:t>Find</a:t>
            </a:r>
            <a:r>
              <a:rPr lang="nb-NO" dirty="0" smtClean="0"/>
              <a:t> </a:t>
            </a:r>
            <a:r>
              <a:rPr lang="nb-NO" dirty="0" err="1" smtClean="0"/>
              <a:t>out</a:t>
            </a:r>
            <a:r>
              <a:rPr lang="nb-NO" dirty="0" smtClean="0"/>
              <a:t> </a:t>
            </a:r>
            <a:r>
              <a:rPr lang="nb-NO" dirty="0" err="1" smtClean="0"/>
              <a:t>who</a:t>
            </a:r>
            <a:r>
              <a:rPr lang="nb-NO" dirty="0" smtClean="0"/>
              <a:t> do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want</a:t>
            </a:r>
            <a:r>
              <a:rPr lang="nb-NO" dirty="0" smtClean="0"/>
              <a:t> to play </a:t>
            </a:r>
            <a:r>
              <a:rPr lang="nb-NO" dirty="0" err="1" smtClean="0"/>
              <a:t>with</a:t>
            </a:r>
            <a:endParaRPr lang="nb-NO" dirty="0" smtClean="0"/>
          </a:p>
          <a:p>
            <a:r>
              <a:rPr lang="nb-NO" dirty="0" smtClean="0"/>
              <a:t>Contact </a:t>
            </a:r>
            <a:r>
              <a:rPr lang="nb-NO" dirty="0" err="1" smtClean="0"/>
              <a:t>possible</a:t>
            </a:r>
            <a:r>
              <a:rPr lang="nb-NO" dirty="0" smtClean="0"/>
              <a:t> partners  - </a:t>
            </a:r>
            <a:r>
              <a:rPr lang="nb-NO" dirty="0" err="1" smtClean="0"/>
              <a:t>studytrip</a:t>
            </a:r>
            <a:r>
              <a:rPr lang="nb-NO" dirty="0"/>
              <a:t>!</a:t>
            </a:r>
            <a:endParaRPr lang="nb-NO" dirty="0" smtClean="0"/>
          </a:p>
          <a:p>
            <a:r>
              <a:rPr lang="nb-NO" dirty="0" err="1" smtClean="0"/>
              <a:t>Check</a:t>
            </a:r>
            <a:r>
              <a:rPr lang="nb-NO" dirty="0" smtClean="0"/>
              <a:t>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resources</a:t>
            </a:r>
            <a:r>
              <a:rPr lang="nb-NO" dirty="0" smtClean="0"/>
              <a:t> – in </a:t>
            </a:r>
            <a:r>
              <a:rPr lang="nb-NO" dirty="0" err="1" smtClean="0"/>
              <a:t>kind</a:t>
            </a:r>
            <a:r>
              <a:rPr lang="nb-NO" dirty="0" smtClean="0"/>
              <a:t> </a:t>
            </a:r>
            <a:r>
              <a:rPr lang="nb-NO" dirty="0" err="1" smtClean="0"/>
              <a:t>needed</a:t>
            </a:r>
            <a:r>
              <a:rPr lang="nb-NO" dirty="0" smtClean="0"/>
              <a:t>? </a:t>
            </a:r>
          </a:p>
          <a:p>
            <a:r>
              <a:rPr lang="nb-NO" sz="2800" dirty="0" smtClean="0"/>
              <a:t>Be </a:t>
            </a:r>
            <a:r>
              <a:rPr lang="nb-NO" sz="2800" dirty="0" err="1" smtClean="0"/>
              <a:t>well</a:t>
            </a:r>
            <a:r>
              <a:rPr lang="nb-NO" sz="2800" dirty="0" smtClean="0"/>
              <a:t> </a:t>
            </a:r>
            <a:r>
              <a:rPr lang="nb-NO" sz="2800" dirty="0" err="1" smtClean="0"/>
              <a:t>prepared</a:t>
            </a:r>
            <a:r>
              <a:rPr lang="nb-NO" sz="2800" dirty="0" smtClean="0"/>
              <a:t> </a:t>
            </a:r>
            <a:r>
              <a:rPr lang="nb-NO" sz="2800" dirty="0" err="1" smtClean="0"/>
              <a:t>when</a:t>
            </a:r>
            <a:r>
              <a:rPr lang="nb-NO" sz="2800" dirty="0" smtClean="0"/>
              <a:t> the </a:t>
            </a:r>
            <a:r>
              <a:rPr lang="nb-NO" sz="2800" dirty="0" err="1" smtClean="0"/>
              <a:t>calls</a:t>
            </a:r>
            <a:r>
              <a:rPr lang="nb-NO" sz="2800" dirty="0" smtClean="0"/>
              <a:t> </a:t>
            </a:r>
            <a:r>
              <a:rPr lang="nb-NO" sz="2800" dirty="0" err="1" smtClean="0"/>
              <a:t>come</a:t>
            </a:r>
            <a:r>
              <a:rPr lang="nb-NO" sz="2800" dirty="0" smtClean="0"/>
              <a:t> </a:t>
            </a:r>
            <a:endParaRPr lang="nb-NO" sz="2800" dirty="0"/>
          </a:p>
        </p:txBody>
      </p:sp>
      <p:sp>
        <p:nvSpPr>
          <p:cNvPr id="5" name="Pil høyre 4"/>
          <p:cNvSpPr/>
          <p:nvPr/>
        </p:nvSpPr>
        <p:spPr>
          <a:xfrm>
            <a:off x="324322" y="4581922"/>
            <a:ext cx="978408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4426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0" y="1"/>
            <a:ext cx="9145587" cy="657441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123" name="Picture 3" descr="C:\Users\liso\Dropbox\Publikasjon EØS\Bilder\Kulturutveksling\Bilder. Spitfire\2 Vojtech Brtnicky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4638" y="2781721"/>
            <a:ext cx="5688779" cy="379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/>
          <p:cNvSpPr/>
          <p:nvPr/>
        </p:nvSpPr>
        <p:spPr>
          <a:xfrm>
            <a:off x="589484" y="261440"/>
            <a:ext cx="3960440" cy="5256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b="1" dirty="0" err="1" smtClean="0">
                <a:solidFill>
                  <a:srgbClr val="E01D22"/>
                </a:solidFill>
                <a:ea typeface="+mj-ea"/>
                <a:cs typeface="+mj-cs"/>
              </a:rPr>
              <a:t>Implementation</a:t>
            </a:r>
            <a:r>
              <a:rPr lang="nb-NO" sz="3200" b="1" dirty="0" smtClean="0">
                <a:solidFill>
                  <a:srgbClr val="E01D22"/>
                </a:solidFill>
                <a:ea typeface="+mj-ea"/>
                <a:cs typeface="+mj-cs"/>
              </a:rPr>
              <a:t> </a:t>
            </a:r>
            <a:r>
              <a:rPr lang="nb-NO" sz="3200" b="1" dirty="0" err="1" smtClean="0">
                <a:solidFill>
                  <a:srgbClr val="E01D22"/>
                </a:solidFill>
                <a:ea typeface="+mj-ea"/>
                <a:cs typeface="+mj-cs"/>
              </a:rPr>
              <a:t>issues</a:t>
            </a:r>
            <a:r>
              <a:rPr lang="nb-NO" sz="3200" b="1" dirty="0" smtClean="0">
                <a:solidFill>
                  <a:srgbClr val="E01D22"/>
                </a:solidFill>
                <a:ea typeface="+mj-ea"/>
                <a:cs typeface="+mj-cs"/>
              </a:rPr>
              <a:t> </a:t>
            </a:r>
            <a:endParaRPr lang="nb-NO" sz="12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Complicated administrative procedures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Reporting and documentation can be demanding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Reimbursement </a:t>
            </a:r>
            <a:r>
              <a:rPr lang="en-GB" sz="2000" dirty="0">
                <a:solidFill>
                  <a:schemeClr val="tx1"/>
                </a:solidFill>
              </a:rPr>
              <a:t>takes time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Public procurement necessary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endParaRPr lang="en-GB" sz="2000" dirty="0" smtClean="0">
              <a:solidFill>
                <a:schemeClr val="tx1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-17412" y="6492477"/>
            <a:ext cx="8893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err="1" smtClean="0"/>
              <a:t>Sniper’s</a:t>
            </a:r>
            <a:r>
              <a:rPr lang="nb-NO" sz="1600" dirty="0" smtClean="0"/>
              <a:t> Lake: </a:t>
            </a:r>
            <a:r>
              <a:rPr lang="nb-NO" sz="1600" dirty="0" err="1" smtClean="0"/>
              <a:t>Czech</a:t>
            </a:r>
            <a:r>
              <a:rPr lang="nb-NO" sz="1600" dirty="0" smtClean="0"/>
              <a:t> – Norwegian </a:t>
            </a:r>
            <a:r>
              <a:rPr lang="nb-NO" sz="1600" dirty="0" err="1" smtClean="0"/>
              <a:t>dance</a:t>
            </a:r>
            <a:r>
              <a:rPr lang="nb-NO" sz="1600" dirty="0" smtClean="0"/>
              <a:t> co-</a:t>
            </a:r>
            <a:r>
              <a:rPr lang="nb-NO" sz="1600" dirty="0" err="1" smtClean="0"/>
              <a:t>production</a:t>
            </a:r>
            <a:r>
              <a:rPr lang="nb-NO" sz="1600" dirty="0" smtClean="0"/>
              <a:t>. </a:t>
            </a:r>
            <a:r>
              <a:rPr lang="nb-NO" sz="1600" dirty="0"/>
              <a:t>Photo: </a:t>
            </a:r>
            <a:r>
              <a:rPr lang="nb-NO" sz="1600" dirty="0" err="1"/>
              <a:t>Vojtech</a:t>
            </a:r>
            <a:r>
              <a:rPr lang="nb-NO" sz="1600" dirty="0"/>
              <a:t> </a:t>
            </a:r>
            <a:r>
              <a:rPr lang="nb-NO" sz="1600" dirty="0" err="1"/>
              <a:t>Brtnicky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42386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098" name="Picture 2" descr="M:\Internasjonale og andre tverrgående oppdrag\EØS 2009-2014\Informasjon\Bildebank\Bilder Portugal-prosjekter\WASO\_MG_20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89206" cy="652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107951" y="6487577"/>
            <a:ext cx="8928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Norwegian and </a:t>
            </a:r>
            <a:r>
              <a:rPr lang="nb-NO" sz="1600" dirty="0" err="1" smtClean="0"/>
              <a:t>Portuguese</a:t>
            </a:r>
            <a:r>
              <a:rPr lang="nb-NO" sz="1600" dirty="0" smtClean="0"/>
              <a:t> students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creating</a:t>
            </a:r>
            <a:r>
              <a:rPr lang="nb-NO" sz="1600" dirty="0"/>
              <a:t> </a:t>
            </a:r>
            <a:r>
              <a:rPr lang="nb-NO" sz="1600" dirty="0" smtClean="0"/>
              <a:t>operas in «Write a </a:t>
            </a:r>
            <a:r>
              <a:rPr lang="nb-NO" sz="1600" dirty="0" err="1" smtClean="0"/>
              <a:t>Science</a:t>
            </a:r>
            <a:r>
              <a:rPr lang="nb-NO" sz="1600" dirty="0" smtClean="0"/>
              <a:t> Opera» </a:t>
            </a:r>
            <a:endParaRPr lang="nb-NO" sz="1600" dirty="0"/>
          </a:p>
        </p:txBody>
      </p:sp>
      <p:sp>
        <p:nvSpPr>
          <p:cNvPr id="7" name="Rektangel 6"/>
          <p:cNvSpPr/>
          <p:nvPr/>
        </p:nvSpPr>
        <p:spPr>
          <a:xfrm>
            <a:off x="743919" y="5085978"/>
            <a:ext cx="8424936" cy="10801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800" b="1" dirty="0" err="1" smtClean="0">
                <a:solidFill>
                  <a:srgbClr val="E01D22"/>
                </a:solidFill>
                <a:ea typeface="+mj-ea"/>
                <a:cs typeface="+mj-cs"/>
              </a:rPr>
              <a:t>But</a:t>
            </a:r>
            <a:r>
              <a:rPr lang="nb-NO" sz="2800" b="1" dirty="0" smtClean="0">
                <a:solidFill>
                  <a:srgbClr val="E01D22"/>
                </a:solidFill>
                <a:ea typeface="+mj-ea"/>
                <a:cs typeface="+mj-cs"/>
              </a:rPr>
              <a:t>… </a:t>
            </a:r>
            <a:endParaRPr lang="nb-NO" sz="1100" dirty="0" smtClean="0">
              <a:solidFill>
                <a:schemeClr val="tx1"/>
              </a:solidFill>
            </a:endParaRPr>
          </a:p>
          <a:p>
            <a:r>
              <a:rPr lang="nb-NO" sz="2000" dirty="0">
                <a:solidFill>
                  <a:schemeClr val="tx1"/>
                </a:solidFill>
              </a:rPr>
              <a:t>… most </a:t>
            </a:r>
            <a:r>
              <a:rPr lang="nb-NO" sz="2000" dirty="0" err="1">
                <a:solidFill>
                  <a:schemeClr val="tx1"/>
                </a:solidFill>
              </a:rPr>
              <a:t>issues</a:t>
            </a:r>
            <a:r>
              <a:rPr lang="nb-NO" sz="2000" dirty="0">
                <a:solidFill>
                  <a:schemeClr val="tx1"/>
                </a:solidFill>
              </a:rPr>
              <a:t> </a:t>
            </a:r>
            <a:r>
              <a:rPr lang="nb-NO" sz="2000" dirty="0" err="1">
                <a:solidFill>
                  <a:schemeClr val="tx1"/>
                </a:solidFill>
              </a:rPr>
              <a:t>are</a:t>
            </a:r>
            <a:r>
              <a:rPr lang="nb-NO" sz="2000" dirty="0">
                <a:solidFill>
                  <a:schemeClr val="tx1"/>
                </a:solidFill>
              </a:rPr>
              <a:t> </a:t>
            </a:r>
            <a:r>
              <a:rPr lang="nb-NO" sz="2000" dirty="0" err="1">
                <a:solidFill>
                  <a:schemeClr val="tx1"/>
                </a:solidFill>
              </a:rPr>
              <a:t>soved</a:t>
            </a:r>
            <a:r>
              <a:rPr lang="nb-NO" sz="2000" dirty="0">
                <a:solidFill>
                  <a:schemeClr val="tx1"/>
                </a:solidFill>
              </a:rPr>
              <a:t> </a:t>
            </a:r>
            <a:r>
              <a:rPr lang="nb-NO" sz="2000" dirty="0" err="1">
                <a:solidFill>
                  <a:schemeClr val="tx1"/>
                </a:solidFill>
              </a:rPr>
              <a:t>through</a:t>
            </a:r>
            <a:r>
              <a:rPr lang="nb-NO" sz="2000" dirty="0">
                <a:solidFill>
                  <a:schemeClr val="tx1"/>
                </a:solidFill>
              </a:rPr>
              <a:t> </a:t>
            </a:r>
            <a:r>
              <a:rPr lang="nb-NO" sz="2000" dirty="0" err="1">
                <a:solidFill>
                  <a:schemeClr val="tx1"/>
                </a:solidFill>
              </a:rPr>
              <a:t>good</a:t>
            </a:r>
            <a:r>
              <a:rPr lang="nb-NO" sz="2000" dirty="0">
                <a:solidFill>
                  <a:schemeClr val="tx1"/>
                </a:solidFill>
              </a:rPr>
              <a:t> </a:t>
            </a:r>
            <a:r>
              <a:rPr lang="nb-NO" sz="2000" dirty="0" err="1">
                <a:solidFill>
                  <a:schemeClr val="tx1"/>
                </a:solidFill>
              </a:rPr>
              <a:t>dialogue</a:t>
            </a:r>
            <a:r>
              <a:rPr lang="nb-NO" sz="2000" dirty="0">
                <a:solidFill>
                  <a:schemeClr val="tx1"/>
                </a:solidFill>
              </a:rPr>
              <a:t> and </a:t>
            </a:r>
            <a:r>
              <a:rPr lang="nb-NO" sz="2000" dirty="0" err="1">
                <a:solidFill>
                  <a:schemeClr val="tx1"/>
                </a:solidFill>
              </a:rPr>
              <a:t>good</a:t>
            </a:r>
            <a:r>
              <a:rPr lang="nb-NO" sz="2000" dirty="0">
                <a:solidFill>
                  <a:schemeClr val="tx1"/>
                </a:solidFill>
              </a:rPr>
              <a:t> </a:t>
            </a:r>
            <a:r>
              <a:rPr lang="nb-NO" sz="2000" dirty="0" err="1">
                <a:solidFill>
                  <a:schemeClr val="tx1"/>
                </a:solidFill>
              </a:rPr>
              <a:t>cooperation</a:t>
            </a:r>
            <a:r>
              <a:rPr lang="nb-NO" sz="2000" dirty="0">
                <a:solidFill>
                  <a:schemeClr val="tx1"/>
                </a:solidFill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7543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170" name="Picture 2" descr="M:\Internasjonale og andre tverrgående oppdrag\EØS 2009-2014\Informasjon\Bildebank\Bilder Latvia-prosjektene\Enviroment Manu-factures\IMG_138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962" y="-533400"/>
            <a:ext cx="9153550" cy="704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0" y="6553534"/>
            <a:ext cx="9253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Drøbak (NO) and </a:t>
            </a:r>
            <a:r>
              <a:rPr lang="nb-NO" sz="1400" dirty="0" err="1" smtClean="0"/>
              <a:t>Kuldiga</a:t>
            </a:r>
            <a:r>
              <a:rPr lang="nb-NO" sz="1400" dirty="0" smtClean="0"/>
              <a:t> (LV) </a:t>
            </a:r>
            <a:r>
              <a:rPr lang="nb-NO" sz="1400" dirty="0" err="1" smtClean="0"/>
              <a:t>are</a:t>
            </a:r>
            <a:r>
              <a:rPr lang="nb-NO" sz="1400" dirty="0" smtClean="0"/>
              <a:t> </a:t>
            </a:r>
            <a:r>
              <a:rPr lang="nb-NO" sz="1400" dirty="0" err="1" smtClean="0"/>
              <a:t>friendship</a:t>
            </a:r>
            <a:r>
              <a:rPr lang="nb-NO" sz="1400" dirty="0" smtClean="0"/>
              <a:t> </a:t>
            </a:r>
            <a:r>
              <a:rPr lang="nb-NO" sz="1400" dirty="0" err="1" smtClean="0"/>
              <a:t>cities</a:t>
            </a:r>
            <a:r>
              <a:rPr lang="nb-NO" sz="1400" dirty="0" smtClean="0"/>
              <a:t>. </a:t>
            </a:r>
            <a:r>
              <a:rPr lang="nb-NO" sz="1400" dirty="0" err="1" smtClean="0"/>
              <a:t>Through</a:t>
            </a:r>
            <a:r>
              <a:rPr lang="nb-NO" sz="1400" dirty="0" smtClean="0"/>
              <a:t> EEA </a:t>
            </a:r>
            <a:r>
              <a:rPr lang="nb-NO" sz="1400" dirty="0" err="1" smtClean="0"/>
              <a:t>Grants</a:t>
            </a:r>
            <a:r>
              <a:rPr lang="nb-NO" sz="1400" dirty="0" smtClean="0"/>
              <a:t> </a:t>
            </a:r>
            <a:r>
              <a:rPr lang="nb-NO" sz="1400" dirty="0" err="1" smtClean="0"/>
              <a:t>they</a:t>
            </a:r>
            <a:r>
              <a:rPr lang="nb-NO" sz="1400" dirty="0" smtClean="0"/>
              <a:t> </a:t>
            </a:r>
            <a:r>
              <a:rPr lang="nb-NO" sz="1400" dirty="0" err="1" smtClean="0"/>
              <a:t>could</a:t>
            </a:r>
            <a:r>
              <a:rPr lang="nb-NO" sz="1400" dirty="0" smtClean="0"/>
              <a:t> </a:t>
            </a:r>
            <a:r>
              <a:rPr lang="nb-NO" sz="1400" dirty="0" err="1" smtClean="0"/>
              <a:t>deepen</a:t>
            </a:r>
            <a:r>
              <a:rPr lang="nb-NO" sz="1400" dirty="0" smtClean="0"/>
              <a:t> </a:t>
            </a:r>
            <a:r>
              <a:rPr lang="nb-NO" sz="1400" dirty="0" err="1" smtClean="0"/>
              <a:t>their</a:t>
            </a:r>
            <a:r>
              <a:rPr lang="nb-NO" sz="1400" dirty="0" smtClean="0"/>
              <a:t> </a:t>
            </a:r>
            <a:r>
              <a:rPr lang="nb-NO" sz="1400" dirty="0" err="1" smtClean="0"/>
              <a:t>cooperation</a:t>
            </a:r>
            <a:r>
              <a:rPr lang="nb-NO" sz="1400" dirty="0" smtClean="0"/>
              <a:t>  </a:t>
            </a:r>
            <a:endParaRPr lang="nb-NO" sz="1400" dirty="0"/>
          </a:p>
        </p:txBody>
      </p:sp>
      <p:sp>
        <p:nvSpPr>
          <p:cNvPr id="6" name="Rektangel 5"/>
          <p:cNvSpPr/>
          <p:nvPr/>
        </p:nvSpPr>
        <p:spPr>
          <a:xfrm>
            <a:off x="1764482" y="-96266"/>
            <a:ext cx="3960440" cy="48222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800" b="1" dirty="0" smtClean="0">
                <a:solidFill>
                  <a:srgbClr val="E01D22"/>
                </a:solidFill>
                <a:ea typeface="+mj-ea"/>
                <a:cs typeface="+mj-cs"/>
              </a:rPr>
              <a:t>Key </a:t>
            </a:r>
            <a:r>
              <a:rPr lang="nb-NO" sz="2800" b="1" dirty="0" err="1" smtClean="0">
                <a:solidFill>
                  <a:srgbClr val="E01D22"/>
                </a:solidFill>
                <a:ea typeface="+mj-ea"/>
                <a:cs typeface="+mj-cs"/>
              </a:rPr>
              <a:t>ingredients</a:t>
            </a:r>
            <a:r>
              <a:rPr lang="nb-NO" sz="2800" b="1" dirty="0" smtClean="0">
                <a:solidFill>
                  <a:srgbClr val="E01D22"/>
                </a:solidFill>
                <a:ea typeface="+mj-ea"/>
                <a:cs typeface="+mj-cs"/>
              </a:rPr>
              <a:t> for </a:t>
            </a:r>
            <a:r>
              <a:rPr lang="nb-NO" sz="2800" b="1" dirty="0" err="1" smtClean="0">
                <a:solidFill>
                  <a:srgbClr val="E01D22"/>
                </a:solidFill>
                <a:ea typeface="+mj-ea"/>
                <a:cs typeface="+mj-cs"/>
              </a:rPr>
              <a:t>for</a:t>
            </a:r>
            <a:r>
              <a:rPr lang="nb-NO" sz="2800" b="1" dirty="0" smtClean="0">
                <a:solidFill>
                  <a:srgbClr val="E01D22"/>
                </a:solidFill>
                <a:ea typeface="+mj-ea"/>
                <a:cs typeface="+mj-cs"/>
              </a:rPr>
              <a:t> </a:t>
            </a:r>
            <a:r>
              <a:rPr lang="nb-NO" sz="2800" b="1" dirty="0" err="1" smtClean="0">
                <a:solidFill>
                  <a:srgbClr val="E01D22"/>
                </a:solidFill>
                <a:ea typeface="+mj-ea"/>
                <a:cs typeface="+mj-cs"/>
              </a:rPr>
              <a:t>success</a:t>
            </a:r>
            <a:r>
              <a:rPr lang="nb-NO" sz="2800" b="1" dirty="0" smtClean="0">
                <a:solidFill>
                  <a:srgbClr val="E01D22"/>
                </a:solidFill>
                <a:ea typeface="+mj-ea"/>
                <a:cs typeface="+mj-cs"/>
              </a:rPr>
              <a:t>? </a:t>
            </a:r>
            <a:endParaRPr lang="nb-NO" sz="11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err="1" smtClean="0">
                <a:solidFill>
                  <a:schemeClr val="tx1"/>
                </a:solidFill>
              </a:rPr>
              <a:t>Communication</a:t>
            </a:r>
            <a:endParaRPr lang="nb-NO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Joint </a:t>
            </a:r>
            <a:r>
              <a:rPr lang="en-US" sz="2000" dirty="0">
                <a:solidFill>
                  <a:schemeClr val="tx1"/>
                </a:solidFill>
              </a:rPr>
              <a:t>project development and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Involvement of partners in all stages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Trust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Common understanding of content and </a:t>
            </a:r>
            <a:r>
              <a:rPr lang="en-US" sz="2000" dirty="0" smtClean="0">
                <a:solidFill>
                  <a:schemeClr val="tx1"/>
                </a:solidFill>
              </a:rPr>
              <a:t>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Common goal </a:t>
            </a:r>
            <a:r>
              <a:rPr lang="en-US" sz="2000" dirty="0" smtClean="0">
                <a:solidFill>
                  <a:schemeClr val="tx1"/>
                </a:solidFill>
              </a:rPr>
              <a:t>and vision 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Agreement </a:t>
            </a:r>
            <a:r>
              <a:rPr lang="en-US" sz="2000" dirty="0">
                <a:solidFill>
                  <a:schemeClr val="tx1"/>
                </a:solidFill>
              </a:rPr>
              <a:t>on budget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Long-term </a:t>
            </a:r>
            <a:r>
              <a:rPr lang="en-US" sz="2000" dirty="0">
                <a:solidFill>
                  <a:schemeClr val="tx1"/>
                </a:solidFill>
              </a:rPr>
              <a:t>perspective</a:t>
            </a:r>
            <a:endParaRPr lang="nb-NO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:\Internasjonale og andre tverrgående oppdrag\EØS 2014-2021\Kommunikasjonsarbeid\EØS-logoer\EEA and Norway Grants logo package\EEA_grants\PNG\EEA_grants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577" y="5374010"/>
            <a:ext cx="1430116" cy="100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900386" y="2838629"/>
            <a:ext cx="5400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 smtClean="0">
              <a:solidFill>
                <a:schemeClr val="bg1"/>
              </a:solidFill>
            </a:endParaRPr>
          </a:p>
          <a:p>
            <a:r>
              <a:rPr lang="nb-NO" dirty="0" smtClean="0">
                <a:solidFill>
                  <a:schemeClr val="bg1"/>
                </a:solidFill>
              </a:rPr>
              <a:t>Arts Council Norway: </a:t>
            </a:r>
            <a:r>
              <a:rPr lang="nb-NO" dirty="0" smtClean="0">
                <a:solidFill>
                  <a:schemeClr val="bg1"/>
                </a:solidFill>
                <a:hlinkClick r:id="rId4"/>
              </a:rPr>
              <a:t>www.kulturradet.no</a:t>
            </a:r>
            <a:endParaRPr lang="nb-NO" dirty="0" smtClean="0">
              <a:solidFill>
                <a:schemeClr val="bg1"/>
              </a:solidFill>
            </a:endParaRPr>
          </a:p>
          <a:p>
            <a:r>
              <a:rPr lang="nb-NO" dirty="0" err="1" smtClean="0">
                <a:solidFill>
                  <a:schemeClr val="bg1"/>
                </a:solidFill>
              </a:rPr>
              <a:t>Facebook</a:t>
            </a:r>
            <a:r>
              <a:rPr lang="nb-NO" dirty="0" smtClean="0">
                <a:solidFill>
                  <a:schemeClr val="bg1"/>
                </a:solidFill>
              </a:rPr>
              <a:t>: Kreativt Europa Kultur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 smtClean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EEA </a:t>
            </a:r>
            <a:r>
              <a:rPr lang="nb-NO" dirty="0" err="1">
                <a:solidFill>
                  <a:schemeClr val="bg1"/>
                </a:solidFill>
              </a:rPr>
              <a:t>grants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>
                <a:solidFill>
                  <a:schemeClr val="bg1"/>
                </a:solidFill>
                <a:hlinkClick r:id="rId5"/>
              </a:rPr>
              <a:t>www.eeagrants.org</a:t>
            </a:r>
            <a:endParaRPr lang="nb-NO" dirty="0">
              <a:solidFill>
                <a:schemeClr val="bg1"/>
              </a:solidFill>
            </a:endParaRPr>
          </a:p>
          <a:p>
            <a:r>
              <a:rPr lang="nb-NO" dirty="0" err="1">
                <a:solidFill>
                  <a:schemeClr val="bg1"/>
                </a:solidFill>
              </a:rPr>
              <a:t>Facebook</a:t>
            </a:r>
            <a:r>
              <a:rPr lang="nb-NO" dirty="0">
                <a:solidFill>
                  <a:schemeClr val="bg1"/>
                </a:solidFill>
              </a:rPr>
              <a:t>:  EEA </a:t>
            </a:r>
            <a:r>
              <a:rPr lang="nb-NO" dirty="0" err="1">
                <a:solidFill>
                  <a:schemeClr val="bg1"/>
                </a:solidFill>
              </a:rPr>
              <a:t>Grants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Culture</a:t>
            </a:r>
            <a:endParaRPr lang="nb-NO" dirty="0">
              <a:solidFill>
                <a:schemeClr val="bg1"/>
              </a:solidFill>
            </a:endParaRPr>
          </a:p>
          <a:p>
            <a:endParaRPr lang="nb-NO" dirty="0" smtClean="0">
              <a:solidFill>
                <a:schemeClr val="bg1"/>
              </a:solidFill>
            </a:endParaRPr>
          </a:p>
          <a:p>
            <a:endParaRPr lang="nb-NO" dirty="0" smtClean="0">
              <a:solidFill>
                <a:schemeClr val="bg1"/>
              </a:solidFill>
            </a:endParaRPr>
          </a:p>
          <a:p>
            <a:r>
              <a:rPr lang="nb-NO" dirty="0" smtClean="0">
                <a:solidFill>
                  <a:schemeClr val="bg1"/>
                </a:solidFill>
              </a:rPr>
              <a:t>Email: </a:t>
            </a:r>
            <a:r>
              <a:rPr lang="nb-NO" dirty="0" smtClean="0">
                <a:solidFill>
                  <a:schemeClr val="bg1"/>
                </a:solidFill>
                <a:hlinkClick r:id="rId6"/>
              </a:rPr>
              <a:t>thea.breivik@kulturradet.no</a:t>
            </a:r>
            <a:endParaRPr lang="nb-NO" dirty="0" smtClean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 smtClean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9915" y="4405"/>
            <a:ext cx="2505673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Main </a:t>
            </a:r>
            <a:r>
              <a:rPr lang="nb-NO" dirty="0" err="1" smtClean="0"/>
              <a:t>topics</a:t>
            </a:r>
            <a:r>
              <a:rPr lang="nb-NO" dirty="0" smtClean="0"/>
              <a:t>: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Norwegian </a:t>
            </a:r>
            <a:r>
              <a:rPr lang="nb-NO" dirty="0" err="1" smtClean="0"/>
              <a:t>cultural</a:t>
            </a:r>
            <a:r>
              <a:rPr lang="nb-NO" dirty="0" smtClean="0"/>
              <a:t> policy </a:t>
            </a:r>
          </a:p>
          <a:p>
            <a:r>
              <a:rPr lang="nb-NO" dirty="0" smtClean="0"/>
              <a:t>Creative Europe in Norway </a:t>
            </a:r>
          </a:p>
          <a:p>
            <a:r>
              <a:rPr lang="nb-NO" dirty="0" smtClean="0"/>
              <a:t>EEA </a:t>
            </a:r>
            <a:r>
              <a:rPr lang="nb-NO" dirty="0" err="1" smtClean="0"/>
              <a:t>grants</a:t>
            </a:r>
            <a:r>
              <a:rPr lang="nb-NO" dirty="0" smtClean="0"/>
              <a:t>  - </a:t>
            </a:r>
            <a:r>
              <a:rPr lang="nb-NO" dirty="0" err="1" smtClean="0"/>
              <a:t>new</a:t>
            </a:r>
            <a:r>
              <a:rPr lang="nb-NO" dirty="0" smtClean="0"/>
              <a:t> </a:t>
            </a:r>
            <a:r>
              <a:rPr lang="nb-NO" dirty="0" err="1" smtClean="0"/>
              <a:t>period</a:t>
            </a:r>
            <a:r>
              <a:rPr lang="nb-NO" dirty="0" smtClean="0"/>
              <a:t> </a:t>
            </a:r>
            <a:r>
              <a:rPr lang="nb-NO" dirty="0" err="1" smtClean="0"/>
              <a:t>coming</a:t>
            </a:r>
            <a:r>
              <a:rPr lang="nb-NO" dirty="0" smtClean="0"/>
              <a:t> up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1453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44402" y="2277666"/>
            <a:ext cx="6582393" cy="3816424"/>
          </a:xfrm>
        </p:spPr>
        <p:txBody>
          <a:bodyPr>
            <a:noAutofit/>
          </a:bodyPr>
          <a:lstStyle/>
          <a:p>
            <a:r>
              <a:rPr lang="en-US" sz="2000" dirty="0"/>
              <a:t>The main governmental operator for the implementation </a:t>
            </a:r>
            <a:r>
              <a:rPr lang="en-US" sz="2000" dirty="0" smtClean="0"/>
              <a:t>of Norwegian </a:t>
            </a:r>
            <a:r>
              <a:rPr lang="en-US" sz="2000" dirty="0"/>
              <a:t>cultural policy</a:t>
            </a:r>
          </a:p>
          <a:p>
            <a:r>
              <a:rPr lang="en-US" sz="2000" dirty="0"/>
              <a:t>Advisory body to the central government and public sector </a:t>
            </a:r>
            <a:r>
              <a:rPr lang="en-US" sz="2000" dirty="0" smtClean="0"/>
              <a:t>on </a:t>
            </a:r>
            <a:r>
              <a:rPr lang="en-US" sz="2000" dirty="0"/>
              <a:t>cultural affairs</a:t>
            </a:r>
          </a:p>
          <a:p>
            <a:r>
              <a:rPr lang="en-US" sz="2000" dirty="0" smtClean="0"/>
              <a:t>Arms length principle + peer review </a:t>
            </a:r>
          </a:p>
          <a:p>
            <a:r>
              <a:rPr lang="en-US" sz="2000" dirty="0" smtClean="0"/>
              <a:t>Funding </a:t>
            </a:r>
            <a:r>
              <a:rPr lang="en-US" sz="2000" dirty="0"/>
              <a:t>for a variety of projects and activities within the performing arts, visual arts, music, literature, archives, </a:t>
            </a:r>
            <a:r>
              <a:rPr lang="en-US" sz="2000" dirty="0" smtClean="0"/>
              <a:t>museums</a:t>
            </a:r>
          </a:p>
          <a:p>
            <a:pPr lvl="1"/>
            <a:r>
              <a:rPr lang="en-US" sz="2000" dirty="0" smtClean="0"/>
              <a:t>also artists</a:t>
            </a:r>
            <a:r>
              <a:rPr lang="en-US" sz="2000" dirty="0"/>
              <a:t>’ grants, the Audio and Visual Fund </a:t>
            </a:r>
            <a:r>
              <a:rPr lang="en-US" sz="2000" dirty="0" smtClean="0"/>
              <a:t>and</a:t>
            </a:r>
          </a:p>
          <a:p>
            <a:pPr lvl="1"/>
            <a:r>
              <a:rPr lang="en-US" sz="2000" dirty="0" smtClean="0"/>
              <a:t>manage </a:t>
            </a:r>
            <a:r>
              <a:rPr lang="en-US" sz="2000" dirty="0"/>
              <a:t>government initiatives in the museum </a:t>
            </a:r>
            <a:r>
              <a:rPr lang="en-US" sz="2000" dirty="0" smtClean="0"/>
              <a:t>sector</a:t>
            </a:r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16410" y="753058"/>
            <a:ext cx="6582393" cy="1308584"/>
          </a:xfrm>
        </p:spPr>
        <p:txBody>
          <a:bodyPr/>
          <a:lstStyle/>
          <a:p>
            <a:r>
              <a:rPr lang="nb-NO" dirty="0" smtClean="0"/>
              <a:t>Arts Council Norway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822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76450" y="1557586"/>
            <a:ext cx="7200800" cy="4248472"/>
          </a:xfrm>
        </p:spPr>
        <p:txBody>
          <a:bodyPr>
            <a:noAutofit/>
          </a:bodyPr>
          <a:lstStyle/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10" y="981522"/>
            <a:ext cx="712879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99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Platform </a:t>
            </a:r>
            <a:r>
              <a:rPr lang="nb-NO" dirty="0" err="1" smtClean="0"/>
              <a:t>Shift</a:t>
            </a:r>
            <a:r>
              <a:rPr lang="nb-NO" dirty="0" smtClean="0"/>
              <a:t> +. Photo</a:t>
            </a:r>
            <a:r>
              <a:rPr lang="nb-NO" dirty="0"/>
              <a:t>: </a:t>
            </a:r>
            <a:r>
              <a:rPr lang="nb-NO" dirty="0" smtClean="0"/>
              <a:t>Arild Moen</a:t>
            </a:r>
            <a:endParaRPr lang="nb-NO" dirty="0"/>
          </a:p>
        </p:txBody>
      </p:sp>
      <p:pic>
        <p:nvPicPr>
          <p:cNvPr id="8" name="Plassholder for bilde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" r="3219"/>
          <a:stretch>
            <a:fillRect/>
          </a:stretch>
        </p:blipFill>
        <p:spPr/>
      </p:pic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3636690" y="4941962"/>
            <a:ext cx="52928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1" i="1" dirty="0" smtClean="0">
                <a:solidFill>
                  <a:schemeClr val="bg1"/>
                </a:solidFill>
              </a:rPr>
              <a:t>«Taking part in  </a:t>
            </a:r>
            <a:r>
              <a:rPr lang="nb-NO" b="1" i="1" dirty="0">
                <a:solidFill>
                  <a:schemeClr val="bg1"/>
                </a:solidFill>
              </a:rPr>
              <a:t>Platform </a:t>
            </a:r>
            <a:r>
              <a:rPr lang="nb-NO" b="1" i="1" dirty="0" err="1">
                <a:solidFill>
                  <a:schemeClr val="bg1"/>
                </a:solidFill>
              </a:rPr>
              <a:t>Shift</a:t>
            </a:r>
            <a:r>
              <a:rPr lang="nb-NO" b="1" i="1" dirty="0">
                <a:solidFill>
                  <a:schemeClr val="bg1"/>
                </a:solidFill>
              </a:rPr>
              <a:t> </a:t>
            </a:r>
            <a:r>
              <a:rPr lang="nb-NO" b="1" i="1" dirty="0" smtClean="0">
                <a:solidFill>
                  <a:schemeClr val="bg1"/>
                </a:solidFill>
              </a:rPr>
              <a:t>+ has given </a:t>
            </a:r>
            <a:r>
              <a:rPr lang="nb-NO" b="1" i="1" dirty="0" err="1" smtClean="0">
                <a:solidFill>
                  <a:schemeClr val="bg1"/>
                </a:solidFill>
              </a:rPr>
              <a:t>us</a:t>
            </a:r>
            <a:r>
              <a:rPr lang="nb-NO" b="1" i="1" dirty="0" smtClean="0">
                <a:solidFill>
                  <a:schemeClr val="bg1"/>
                </a:solidFill>
              </a:rPr>
              <a:t> </a:t>
            </a:r>
            <a:r>
              <a:rPr lang="nb-NO" b="1" i="1" dirty="0" err="1" smtClean="0">
                <a:solidFill>
                  <a:schemeClr val="bg1"/>
                </a:solidFill>
              </a:rPr>
              <a:t>new</a:t>
            </a:r>
            <a:r>
              <a:rPr lang="nb-NO" b="1" i="1" dirty="0" smtClean="0">
                <a:solidFill>
                  <a:schemeClr val="bg1"/>
                </a:solidFill>
              </a:rPr>
              <a:t> </a:t>
            </a:r>
            <a:r>
              <a:rPr lang="nb-NO" b="1" i="1" dirty="0" err="1" smtClean="0">
                <a:solidFill>
                  <a:schemeClr val="bg1"/>
                </a:solidFill>
              </a:rPr>
              <a:t>impulses</a:t>
            </a:r>
            <a:r>
              <a:rPr lang="nb-NO" b="1" i="1" dirty="0" smtClean="0">
                <a:solidFill>
                  <a:schemeClr val="bg1"/>
                </a:solidFill>
              </a:rPr>
              <a:t> and the </a:t>
            </a:r>
            <a:r>
              <a:rPr lang="nb-NO" b="1" i="1" dirty="0" err="1" smtClean="0">
                <a:solidFill>
                  <a:schemeClr val="bg1"/>
                </a:solidFill>
              </a:rPr>
              <a:t>possibility</a:t>
            </a:r>
            <a:r>
              <a:rPr lang="nb-NO" b="1" i="1" dirty="0" smtClean="0">
                <a:solidFill>
                  <a:schemeClr val="bg1"/>
                </a:solidFill>
              </a:rPr>
              <a:t> to </a:t>
            </a:r>
            <a:r>
              <a:rPr lang="nb-NO" b="1" i="1" dirty="0" err="1" smtClean="0">
                <a:solidFill>
                  <a:schemeClr val="bg1"/>
                </a:solidFill>
              </a:rPr>
              <a:t>explore</a:t>
            </a:r>
            <a:r>
              <a:rPr lang="nb-NO" b="1" i="1" dirty="0" smtClean="0">
                <a:solidFill>
                  <a:schemeClr val="bg1"/>
                </a:solidFill>
              </a:rPr>
              <a:t> </a:t>
            </a:r>
            <a:r>
              <a:rPr lang="nb-NO" b="1" i="1" dirty="0" err="1" smtClean="0">
                <a:solidFill>
                  <a:schemeClr val="bg1"/>
                </a:solidFill>
              </a:rPr>
              <a:t>what</a:t>
            </a:r>
            <a:r>
              <a:rPr lang="nb-NO" b="1" i="1" dirty="0" smtClean="0">
                <a:solidFill>
                  <a:schemeClr val="bg1"/>
                </a:solidFill>
              </a:rPr>
              <a:t> </a:t>
            </a:r>
            <a:r>
              <a:rPr lang="nb-NO" b="1" i="1" dirty="0" err="1" smtClean="0">
                <a:solidFill>
                  <a:schemeClr val="bg1"/>
                </a:solidFill>
              </a:rPr>
              <a:t>theatre</a:t>
            </a:r>
            <a:r>
              <a:rPr lang="nb-NO" b="1" i="1" dirty="0" smtClean="0">
                <a:solidFill>
                  <a:schemeClr val="bg1"/>
                </a:solidFill>
              </a:rPr>
              <a:t> for </a:t>
            </a:r>
            <a:r>
              <a:rPr lang="nb-NO" b="1" i="1" dirty="0" err="1" smtClean="0">
                <a:solidFill>
                  <a:schemeClr val="bg1"/>
                </a:solidFill>
              </a:rPr>
              <a:t>young</a:t>
            </a:r>
            <a:r>
              <a:rPr lang="nb-NO" b="1" i="1" dirty="0" smtClean="0">
                <a:solidFill>
                  <a:schemeClr val="bg1"/>
                </a:solidFill>
              </a:rPr>
              <a:t> </a:t>
            </a:r>
            <a:r>
              <a:rPr lang="nb-NO" b="1" i="1" dirty="0" err="1" smtClean="0">
                <a:solidFill>
                  <a:schemeClr val="bg1"/>
                </a:solidFill>
              </a:rPr>
              <a:t>people</a:t>
            </a:r>
            <a:r>
              <a:rPr lang="nb-NO" b="1" i="1" dirty="0" smtClean="0">
                <a:solidFill>
                  <a:schemeClr val="bg1"/>
                </a:solidFill>
              </a:rPr>
              <a:t> </a:t>
            </a:r>
            <a:r>
              <a:rPr lang="nb-NO" b="1" i="1" dirty="0" err="1" smtClean="0">
                <a:solidFill>
                  <a:schemeClr val="bg1"/>
                </a:solidFill>
              </a:rPr>
              <a:t>can</a:t>
            </a:r>
            <a:r>
              <a:rPr lang="nb-NO" b="1" i="1" dirty="0" smtClean="0">
                <a:solidFill>
                  <a:schemeClr val="bg1"/>
                </a:solidFill>
              </a:rPr>
              <a:t> be </a:t>
            </a:r>
            <a:r>
              <a:rPr lang="nb-NO" b="1" i="1" dirty="0" err="1" smtClean="0">
                <a:solidFill>
                  <a:schemeClr val="bg1"/>
                </a:solidFill>
              </a:rPr>
              <a:t>today</a:t>
            </a:r>
            <a:r>
              <a:rPr lang="nb-NO" b="1" i="1" dirty="0" smtClean="0">
                <a:solidFill>
                  <a:schemeClr val="bg1"/>
                </a:solidFill>
              </a:rPr>
              <a:t>»</a:t>
            </a:r>
            <a:r>
              <a:rPr lang="nb-NO" dirty="0" smtClean="0">
                <a:solidFill>
                  <a:schemeClr val="bg1"/>
                </a:solidFill>
              </a:rPr>
              <a:t>.</a:t>
            </a:r>
            <a:endParaRPr lang="nb-NO" dirty="0">
              <a:solidFill>
                <a:schemeClr val="bg1"/>
              </a:solidFill>
            </a:endParaRPr>
          </a:p>
          <a:p>
            <a:pPr algn="r"/>
            <a:endParaRPr lang="nn-NO" dirty="0">
              <a:solidFill>
                <a:schemeClr val="bg1"/>
              </a:solidFill>
            </a:endParaRPr>
          </a:p>
          <a:p>
            <a:pPr algn="r"/>
            <a:r>
              <a:rPr lang="nn-NO" dirty="0" smtClean="0">
                <a:solidFill>
                  <a:schemeClr val="bg1"/>
                </a:solidFill>
              </a:rPr>
              <a:t> </a:t>
            </a:r>
            <a:r>
              <a:rPr lang="en-GB" dirty="0" err="1"/>
              <a:t>Cecilie</a:t>
            </a:r>
            <a:r>
              <a:rPr lang="en-GB" dirty="0"/>
              <a:t> </a:t>
            </a:r>
            <a:r>
              <a:rPr lang="en-GB" dirty="0" err="1"/>
              <a:t>Lundsholt</a:t>
            </a:r>
            <a:r>
              <a:rPr lang="en-GB" dirty="0"/>
              <a:t>, </a:t>
            </a:r>
            <a:r>
              <a:rPr lang="en-GB" dirty="0" err="1"/>
              <a:t>Teatret</a:t>
            </a:r>
            <a:r>
              <a:rPr lang="en-GB" dirty="0"/>
              <a:t> </a:t>
            </a:r>
            <a:r>
              <a:rPr lang="en-GB" dirty="0" err="1"/>
              <a:t>Vårt</a:t>
            </a:r>
            <a:endParaRPr lang="en-GB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978" y="-34820"/>
            <a:ext cx="2505673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419" y="93466"/>
            <a:ext cx="7549123" cy="5661843"/>
          </a:xfrm>
          <a:prstGeom prst="rect">
            <a:avLst/>
          </a:prstGeom>
          <a:ln>
            <a:noFill/>
          </a:ln>
        </p:spPr>
      </p:pic>
      <p:cxnSp>
        <p:nvCxnSpPr>
          <p:cNvPr id="7" name="Rett linje 6"/>
          <p:cNvCxnSpPr>
            <a:stCxn id="9" idx="2"/>
            <a:endCxn id="88" idx="3"/>
          </p:cNvCxnSpPr>
          <p:nvPr/>
        </p:nvCxnSpPr>
        <p:spPr>
          <a:xfrm flipH="1" flipV="1">
            <a:off x="4782846" y="1465571"/>
            <a:ext cx="876494" cy="116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5659340" y="1394725"/>
            <a:ext cx="144016" cy="144016"/>
          </a:xfrm>
          <a:prstGeom prst="ellipse">
            <a:avLst/>
          </a:prstGeom>
          <a:solidFill>
            <a:srgbClr val="E01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/>
          <p:cNvSpPr/>
          <p:nvPr/>
        </p:nvSpPr>
        <p:spPr>
          <a:xfrm>
            <a:off x="6012954" y="1059927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3" name="Rett linje 22"/>
          <p:cNvCxnSpPr/>
          <p:nvPr/>
        </p:nvCxnSpPr>
        <p:spPr>
          <a:xfrm>
            <a:off x="4913720" y="4898744"/>
            <a:ext cx="0" cy="102723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/>
          <p:cNvCxnSpPr/>
          <p:nvPr/>
        </p:nvCxnSpPr>
        <p:spPr>
          <a:xfrm flipH="1" flipV="1">
            <a:off x="4296593" y="2805169"/>
            <a:ext cx="1" cy="95472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Sylinder 44"/>
          <p:cNvSpPr txBox="1"/>
          <p:nvPr/>
        </p:nvSpPr>
        <p:spPr>
          <a:xfrm>
            <a:off x="3276746" y="1766581"/>
            <a:ext cx="1512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00" b="1" dirty="0" err="1"/>
              <a:t>Follow</a:t>
            </a:r>
            <a:r>
              <a:rPr lang="nb-NO" sz="1100" b="1" dirty="0"/>
              <a:t> </a:t>
            </a:r>
            <a:r>
              <a:rPr lang="nb-NO" sz="1100" b="1" dirty="0" err="1"/>
              <a:t>the</a:t>
            </a:r>
            <a:r>
              <a:rPr lang="nb-NO" sz="1100" b="1" dirty="0"/>
              <a:t> Vikings</a:t>
            </a:r>
            <a:br>
              <a:rPr lang="nb-NO" sz="1100" b="1" dirty="0"/>
            </a:br>
            <a:r>
              <a:rPr lang="nb-NO" sz="1050" dirty="0"/>
              <a:t>Museum Nord</a:t>
            </a:r>
            <a:endParaRPr lang="nb-NO" sz="1100" dirty="0"/>
          </a:p>
        </p:txBody>
      </p:sp>
      <p:sp>
        <p:nvSpPr>
          <p:cNvPr id="48" name="TekstSylinder 47"/>
          <p:cNvSpPr txBox="1"/>
          <p:nvPr/>
        </p:nvSpPr>
        <p:spPr>
          <a:xfrm>
            <a:off x="2787668" y="2493502"/>
            <a:ext cx="2001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00" b="1" dirty="0"/>
              <a:t>PLATFORM </a:t>
            </a:r>
            <a:r>
              <a:rPr lang="nb-NO" sz="1100" b="1" dirty="0" err="1"/>
              <a:t>Shift</a:t>
            </a:r>
            <a:r>
              <a:rPr lang="nb-NO" sz="1100" b="1" dirty="0"/>
              <a:t> +</a:t>
            </a:r>
            <a:br>
              <a:rPr lang="nb-NO" sz="1100" b="1" dirty="0"/>
            </a:br>
            <a:r>
              <a:rPr lang="nb-NO" sz="1050" dirty="0"/>
              <a:t>Teateret Vårt</a:t>
            </a:r>
            <a:endParaRPr lang="nb-NO" sz="1100" dirty="0"/>
          </a:p>
        </p:txBody>
      </p:sp>
      <p:sp>
        <p:nvSpPr>
          <p:cNvPr id="50" name="TekstSylinder 49"/>
          <p:cNvSpPr txBox="1"/>
          <p:nvPr/>
        </p:nvSpPr>
        <p:spPr>
          <a:xfrm>
            <a:off x="-8108" y="2278059"/>
            <a:ext cx="2634310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/>
              <a:t>Advancing Performing Arts Project - Performing Europe 2020</a:t>
            </a:r>
            <a:br>
              <a:rPr lang="en-US" sz="1100" b="1" dirty="0"/>
            </a:br>
            <a:r>
              <a:rPr lang="en-US" sz="1050" dirty="0"/>
              <a:t>Bergen </a:t>
            </a:r>
            <a:r>
              <a:rPr lang="en-US" sz="1050" dirty="0" err="1" smtClean="0"/>
              <a:t>Internasjonale</a:t>
            </a:r>
            <a:r>
              <a:rPr lang="en-US" sz="1050" dirty="0" smtClean="0"/>
              <a:t> </a:t>
            </a:r>
            <a:r>
              <a:rPr lang="en-US" sz="1050" dirty="0" err="1" smtClean="0"/>
              <a:t>Teater</a:t>
            </a:r>
            <a:r>
              <a:rPr lang="en-US" sz="1050" dirty="0"/>
              <a:t/>
            </a:r>
            <a:br>
              <a:rPr lang="en-US" sz="1050" dirty="0"/>
            </a:br>
            <a:r>
              <a:rPr lang="en-US" sz="1100" b="1" dirty="0"/>
              <a:t>Future </a:t>
            </a:r>
            <a:r>
              <a:rPr lang="en-US" sz="1100" b="1" dirty="0" err="1"/>
              <a:t>DiverCities</a:t>
            </a:r>
            <a:r>
              <a:rPr lang="en-US" sz="1100" b="1" dirty="0"/>
              <a:t>-Creativity in an Urban </a:t>
            </a:r>
            <a:r>
              <a:rPr lang="en-US" sz="1100" b="1" dirty="0" smtClean="0"/>
              <a:t>context, </a:t>
            </a:r>
            <a:br>
              <a:rPr lang="en-US" sz="1100" b="1" dirty="0" smtClean="0"/>
            </a:br>
            <a:r>
              <a:rPr lang="nn-NO" sz="1050" dirty="0" smtClean="0"/>
              <a:t>Bergen </a:t>
            </a:r>
            <a:r>
              <a:rPr lang="nn-NO" sz="1050" dirty="0"/>
              <a:t>senter for elektronisk kunst</a:t>
            </a:r>
            <a:r>
              <a:rPr lang="nn-NO" sz="1100" dirty="0"/>
              <a:t/>
            </a:r>
            <a:br>
              <a:rPr lang="nn-NO" sz="1100" dirty="0"/>
            </a:br>
            <a:r>
              <a:rPr lang="nn-NO" sz="1100" b="1" dirty="0"/>
              <a:t>Turn </a:t>
            </a:r>
            <a:r>
              <a:rPr lang="nn-NO" sz="1100" b="1" dirty="0" err="1"/>
              <a:t>on</a:t>
            </a:r>
            <a:r>
              <a:rPr lang="nn-NO" sz="1100" b="1" dirty="0"/>
              <a:t> </a:t>
            </a:r>
            <a:r>
              <a:rPr lang="nn-NO" sz="1100" b="1" dirty="0" err="1" smtClean="0"/>
              <a:t>Literature</a:t>
            </a:r>
            <a:r>
              <a:rPr lang="nn-NO" sz="1100" dirty="0"/>
              <a:t>, </a:t>
            </a:r>
            <a:r>
              <a:rPr lang="nn-NO" sz="1100" dirty="0" smtClean="0"/>
              <a:t/>
            </a:r>
            <a:br>
              <a:rPr lang="nn-NO" sz="1100" dirty="0" smtClean="0"/>
            </a:br>
            <a:r>
              <a:rPr lang="nn-NO" sz="1050" dirty="0" smtClean="0"/>
              <a:t>Bergen </a:t>
            </a:r>
            <a:r>
              <a:rPr lang="nn-NO" sz="1050" dirty="0"/>
              <a:t>Offentlige </a:t>
            </a:r>
            <a:r>
              <a:rPr lang="nn-NO" sz="1050" dirty="0" smtClean="0"/>
              <a:t>Bibliotek</a:t>
            </a:r>
          </a:p>
          <a:p>
            <a:pPr algn="r"/>
            <a:r>
              <a:rPr lang="nb-NO" sz="1100" b="1" dirty="0"/>
              <a:t>Re-</a:t>
            </a:r>
            <a:r>
              <a:rPr lang="nb-NO" sz="1100" b="1" dirty="0" err="1"/>
              <a:t>imagine</a:t>
            </a:r>
            <a:r>
              <a:rPr lang="nb-NO" sz="1100" b="1" dirty="0"/>
              <a:t> </a:t>
            </a:r>
            <a:r>
              <a:rPr lang="nb-NO" sz="1100" b="1" dirty="0" smtClean="0"/>
              <a:t>Europe</a:t>
            </a:r>
          </a:p>
          <a:p>
            <a:pPr algn="r"/>
            <a:r>
              <a:rPr lang="nb-NO" sz="1050" dirty="0"/>
              <a:t>Bergen Kunstforening</a:t>
            </a:r>
          </a:p>
          <a:p>
            <a:pPr algn="r"/>
            <a:endParaRPr lang="nb-NO" sz="1100" b="1" dirty="0" smtClean="0"/>
          </a:p>
          <a:p>
            <a:pPr algn="r"/>
            <a:r>
              <a:rPr lang="nn-NO" sz="1100" b="1" dirty="0" smtClean="0"/>
              <a:t>  </a:t>
            </a:r>
            <a:endParaRPr lang="nb-NO" sz="1100" b="1" dirty="0"/>
          </a:p>
        </p:txBody>
      </p:sp>
      <p:sp>
        <p:nvSpPr>
          <p:cNvPr id="59" name="TekstSylinder 58"/>
          <p:cNvSpPr txBox="1"/>
          <p:nvPr/>
        </p:nvSpPr>
        <p:spPr>
          <a:xfrm>
            <a:off x="5822919" y="3357786"/>
            <a:ext cx="3058128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The </a:t>
            </a:r>
            <a:r>
              <a:rPr lang="nb-NO" sz="1100" b="1" dirty="0" err="1"/>
              <a:t>people's</a:t>
            </a:r>
            <a:r>
              <a:rPr lang="nb-NO" sz="1100" b="1" dirty="0"/>
              <a:t> smart </a:t>
            </a:r>
            <a:r>
              <a:rPr lang="nb-NO" sz="1100" b="1" dirty="0" err="1" smtClean="0"/>
              <a:t>Sculpture</a:t>
            </a:r>
            <a:r>
              <a:rPr lang="nb-NO" sz="1100" b="1" dirty="0"/>
              <a:t>, </a:t>
            </a:r>
            <a:br>
              <a:rPr lang="nb-NO" sz="1100" b="1" dirty="0"/>
            </a:br>
            <a:r>
              <a:rPr lang="nb-NO" sz="1050" dirty="0"/>
              <a:t>Oslo Barnemuseum og Universitetet i </a:t>
            </a:r>
            <a:r>
              <a:rPr lang="nb-NO" sz="1050" dirty="0" smtClean="0"/>
              <a:t>Oslo</a:t>
            </a:r>
          </a:p>
          <a:p>
            <a:r>
              <a:rPr lang="en-US" sz="1100" b="1" dirty="0" smtClean="0"/>
              <a:t>Moving </a:t>
            </a:r>
            <a:r>
              <a:rPr lang="en-US" sz="1100" b="1" dirty="0"/>
              <a:t>Classics Network For New </a:t>
            </a:r>
            <a:r>
              <a:rPr lang="en-US" sz="1100" b="1" dirty="0" smtClean="0"/>
              <a:t>Music,</a:t>
            </a:r>
            <a:r>
              <a:rPr lang="en-US" sz="1100" b="1" dirty="0"/>
              <a:t/>
            </a:r>
            <a:br>
              <a:rPr lang="en-US" sz="1100" b="1" dirty="0"/>
            </a:br>
            <a:r>
              <a:rPr lang="en-US" sz="1050" dirty="0" err="1" smtClean="0"/>
              <a:t>Pinquins</a:t>
            </a:r>
            <a:r>
              <a:rPr lang="en-US" sz="1050" dirty="0" smtClean="0"/>
              <a:t> </a:t>
            </a:r>
            <a:r>
              <a:rPr lang="en-US" sz="1050" dirty="0" err="1" smtClean="0"/>
              <a:t>Ans</a:t>
            </a:r>
            <a:endParaRPr lang="en-US" sz="1050" dirty="0" smtClean="0"/>
          </a:p>
          <a:p>
            <a:r>
              <a:rPr lang="nb-NO" sz="1100" b="1" dirty="0" err="1" smtClean="0"/>
              <a:t>Blackboard</a:t>
            </a:r>
            <a:r>
              <a:rPr lang="nb-NO" sz="1100" b="1" dirty="0" smtClean="0"/>
              <a:t> </a:t>
            </a:r>
            <a:r>
              <a:rPr lang="nb-NO" sz="1100" b="1" dirty="0"/>
              <a:t>Music </a:t>
            </a:r>
            <a:r>
              <a:rPr lang="nb-NO" sz="1100" b="1" dirty="0" smtClean="0"/>
              <a:t>Project, </a:t>
            </a:r>
            <a:r>
              <a:rPr lang="nb-NO" sz="1050" dirty="0" smtClean="0"/>
              <a:t>Rikskonsertene</a:t>
            </a:r>
            <a:endParaRPr lang="nb-NO" sz="1100" dirty="0" smtClean="0"/>
          </a:p>
          <a:p>
            <a:r>
              <a:rPr lang="nb-NO" sz="1100" b="1" dirty="0" err="1" smtClean="0"/>
              <a:t>Liveurope</a:t>
            </a:r>
            <a:r>
              <a:rPr lang="nb-NO" sz="1100" b="1" dirty="0" smtClean="0"/>
              <a:t>, </a:t>
            </a:r>
            <a:r>
              <a:rPr lang="nb-NO" sz="1050" dirty="0" smtClean="0"/>
              <a:t>Blå</a:t>
            </a:r>
            <a:r>
              <a:rPr lang="nb-NO" sz="1100" dirty="0" smtClean="0"/>
              <a:t/>
            </a:r>
            <a:br>
              <a:rPr lang="nb-NO" sz="1100" dirty="0" smtClean="0"/>
            </a:br>
            <a:r>
              <a:rPr lang="nb-NO" sz="1100" b="1" dirty="0" err="1" smtClean="0"/>
              <a:t>Literary</a:t>
            </a:r>
            <a:r>
              <a:rPr lang="nb-NO" sz="1100" b="1" dirty="0" smtClean="0"/>
              <a:t> </a:t>
            </a:r>
            <a:r>
              <a:rPr lang="nb-NO" sz="1100" b="1" dirty="0"/>
              <a:t>Europe </a:t>
            </a:r>
            <a:r>
              <a:rPr lang="nb-NO" sz="1100" b="1" dirty="0" smtClean="0"/>
              <a:t>Live, </a:t>
            </a:r>
            <a:r>
              <a:rPr lang="nb-NO" sz="1050" dirty="0" smtClean="0"/>
              <a:t>Oslo </a:t>
            </a:r>
            <a:r>
              <a:rPr lang="nb-NO" sz="1050" dirty="0"/>
              <a:t>Internasjonale </a:t>
            </a:r>
            <a:r>
              <a:rPr lang="nb-NO" sz="1050" dirty="0" smtClean="0"/>
              <a:t>Poesifestival</a:t>
            </a:r>
          </a:p>
          <a:p>
            <a:r>
              <a:rPr lang="nb-NO" sz="1100" b="1" dirty="0" err="1" smtClean="0"/>
              <a:t>Renewable</a:t>
            </a:r>
            <a:r>
              <a:rPr lang="nb-NO" sz="1100" b="1" dirty="0" smtClean="0"/>
              <a:t> Futures, </a:t>
            </a:r>
            <a:r>
              <a:rPr lang="nn-NO" sz="1050" dirty="0" err="1"/>
              <a:t>Høgskolen</a:t>
            </a:r>
            <a:r>
              <a:rPr lang="nn-NO" sz="1050" dirty="0"/>
              <a:t> i Oslo og </a:t>
            </a:r>
            <a:r>
              <a:rPr lang="nn-NO" sz="1050" dirty="0" smtClean="0"/>
              <a:t>Akershus</a:t>
            </a:r>
          </a:p>
          <a:p>
            <a:r>
              <a:rPr lang="nb-NO" sz="1100" b="1" dirty="0" err="1" smtClean="0"/>
              <a:t>MusXchange</a:t>
            </a:r>
            <a:r>
              <a:rPr lang="nb-NO" sz="1100" dirty="0" smtClean="0"/>
              <a:t>, </a:t>
            </a:r>
            <a:r>
              <a:rPr lang="nb-NO" sz="1050" dirty="0" smtClean="0"/>
              <a:t>Ungdomssymfonikerne</a:t>
            </a:r>
            <a:endParaRPr lang="nb-NO" sz="1100" dirty="0" smtClean="0"/>
          </a:p>
          <a:p>
            <a:r>
              <a:rPr lang="nb-NO" sz="1100" b="1" dirty="0"/>
              <a:t>European Talent Exchange Program 3.0</a:t>
            </a:r>
            <a:r>
              <a:rPr lang="nb-NO" sz="1100" dirty="0"/>
              <a:t>, </a:t>
            </a:r>
            <a:r>
              <a:rPr lang="nb-NO" sz="1050" dirty="0"/>
              <a:t>Music Norway</a:t>
            </a:r>
            <a:r>
              <a:rPr lang="nb-NO" sz="1100" dirty="0"/>
              <a:t/>
            </a:r>
            <a:br>
              <a:rPr lang="nb-NO" sz="1100" dirty="0"/>
            </a:br>
            <a:r>
              <a:rPr lang="nb-NO" sz="1100" b="1" dirty="0" smtClean="0"/>
              <a:t>ULYSSES</a:t>
            </a:r>
            <a:r>
              <a:rPr lang="nb-NO" sz="1100" dirty="0"/>
              <a:t>, </a:t>
            </a:r>
            <a:r>
              <a:rPr lang="nb-NO" sz="1050" dirty="0"/>
              <a:t>Ultima</a:t>
            </a:r>
            <a:r>
              <a:rPr lang="nb-NO" sz="1100" dirty="0"/>
              <a:t/>
            </a:r>
            <a:br>
              <a:rPr lang="nb-NO" sz="1100" dirty="0"/>
            </a:br>
            <a:r>
              <a:rPr lang="nb-NO" sz="1100" b="1" dirty="0" err="1"/>
              <a:t>Theatre</a:t>
            </a:r>
            <a:r>
              <a:rPr lang="nb-NO" sz="1100" b="1" dirty="0"/>
              <a:t> European </a:t>
            </a:r>
            <a:r>
              <a:rPr lang="nb-NO" sz="1100" b="1" dirty="0" err="1"/>
              <a:t>Engagement</a:t>
            </a:r>
            <a:r>
              <a:rPr lang="nb-NO" sz="1100" b="1" dirty="0"/>
              <a:t> </a:t>
            </a:r>
            <a:r>
              <a:rPr lang="nb-NO" sz="1100" b="1" dirty="0" smtClean="0"/>
              <a:t>Network </a:t>
            </a:r>
            <a:r>
              <a:rPr lang="nb-NO" sz="1050" dirty="0" smtClean="0"/>
              <a:t>og</a:t>
            </a:r>
            <a:r>
              <a:rPr lang="nb-NO" sz="1050" b="1" dirty="0" smtClean="0"/>
              <a:t> </a:t>
            </a:r>
            <a:r>
              <a:rPr lang="nb-NO" sz="1100" b="1" dirty="0"/>
              <a:t>PUSH</a:t>
            </a:r>
            <a:r>
              <a:rPr lang="nb-NO" sz="1100" dirty="0" smtClean="0"/>
              <a:t>, </a:t>
            </a:r>
            <a:r>
              <a:rPr lang="nb-NO" sz="1050" dirty="0"/>
              <a:t>Norsk Scenekunstbruk </a:t>
            </a:r>
            <a:r>
              <a:rPr lang="nb-NO" sz="1100" dirty="0"/>
              <a:t/>
            </a:r>
            <a:br>
              <a:rPr lang="nb-NO" sz="1100" dirty="0"/>
            </a:br>
            <a:r>
              <a:rPr lang="nb-NO" sz="1100" b="1" dirty="0"/>
              <a:t>Platform </a:t>
            </a:r>
            <a:r>
              <a:rPr lang="nb-NO" sz="1100" b="1" dirty="0" err="1"/>
              <a:t>of</a:t>
            </a:r>
            <a:r>
              <a:rPr lang="nb-NO" sz="1100" b="1" dirty="0"/>
              <a:t> European </a:t>
            </a:r>
            <a:r>
              <a:rPr lang="nb-NO" sz="1100" b="1" dirty="0" err="1" smtClean="0"/>
              <a:t>Acadmies</a:t>
            </a:r>
            <a:r>
              <a:rPr lang="nb-NO" sz="1100" dirty="0"/>
              <a:t>, </a:t>
            </a:r>
            <a:r>
              <a:rPr lang="nb-NO" sz="1050" dirty="0"/>
              <a:t>Westerdals </a:t>
            </a:r>
            <a:r>
              <a:rPr lang="nb-NO" sz="1050" dirty="0" smtClean="0"/>
              <a:t>ACT</a:t>
            </a:r>
          </a:p>
          <a:p>
            <a:r>
              <a:rPr lang="nb-NO" sz="1100" b="1" dirty="0"/>
              <a:t>Opera </a:t>
            </a:r>
            <a:r>
              <a:rPr lang="nb-NO" sz="1100" b="1" dirty="0" err="1" smtClean="0"/>
              <a:t>vision</a:t>
            </a:r>
            <a:r>
              <a:rPr lang="nb-NO" sz="1100" b="1" dirty="0" smtClean="0"/>
              <a:t>, </a:t>
            </a:r>
            <a:r>
              <a:rPr lang="nb-NO" sz="1050" dirty="0" smtClean="0"/>
              <a:t>Den norske opera og ballett</a:t>
            </a:r>
            <a:endParaRPr lang="nb-NO" sz="1050" b="1" dirty="0"/>
          </a:p>
        </p:txBody>
      </p:sp>
      <p:cxnSp>
        <p:nvCxnSpPr>
          <p:cNvPr id="86" name="Rett linje 85"/>
          <p:cNvCxnSpPr/>
          <p:nvPr/>
        </p:nvCxnSpPr>
        <p:spPr>
          <a:xfrm flipV="1">
            <a:off x="4859147" y="4704687"/>
            <a:ext cx="979645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Ellipse 96"/>
          <p:cNvSpPr/>
          <p:nvPr/>
        </p:nvSpPr>
        <p:spPr>
          <a:xfrm>
            <a:off x="4224685" y="3615313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Plassholder for tekst 3"/>
          <p:cNvSpPr txBox="1">
            <a:spLocks/>
          </p:cNvSpPr>
          <p:nvPr/>
        </p:nvSpPr>
        <p:spPr>
          <a:xfrm>
            <a:off x="250368" y="870899"/>
            <a:ext cx="3068523" cy="815736"/>
          </a:xfrm>
          <a:prstGeom prst="rect">
            <a:avLst/>
          </a:prstGeom>
        </p:spPr>
        <p:txBody>
          <a:bodyPr>
            <a:noAutofit/>
          </a:bodyPr>
          <a:lstStyle>
            <a:lvl1pPr marL="0" indent="266700" algn="l" defTabSz="914483" rtl="0" eaLnBrk="1" latinLnBrk="0" hangingPunct="1">
              <a:spcBef>
                <a:spcPts val="2391"/>
              </a:spcBef>
              <a:buClr>
                <a:srgbClr val="56A6D4"/>
              </a:buClr>
              <a:buFont typeface="Arial" pitchFamily="34" charset="0"/>
              <a:buChar char="│"/>
              <a:tabLst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150" indent="263525" algn="l" defTabSz="914483" rtl="0" eaLnBrk="1" latinLnBrk="0" hangingPunct="1">
              <a:spcBef>
                <a:spcPts val="703"/>
              </a:spcBef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269875" algn="l" defTabSz="914483" rtl="0" eaLnBrk="1" latinLnBrk="0" hangingPunct="1">
              <a:spcBef>
                <a:spcPts val="703"/>
              </a:spcBef>
              <a:buClr>
                <a:srgbClr val="56A6D4"/>
              </a:buClr>
              <a:buFont typeface="Arial" pitchFamily="34" charset="0"/>
              <a:buChar char="│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266700" algn="l" defTabSz="914483" rtl="0" eaLnBrk="1" latinLnBrk="0" hangingPunct="1">
              <a:spcBef>
                <a:spcPts val="703"/>
              </a:spcBef>
              <a:buClr>
                <a:srgbClr val="56A6D4"/>
              </a:buClr>
              <a:buFont typeface="Arial" pitchFamily="34" charset="0"/>
              <a:buChar char="│"/>
              <a:tabLst>
                <a:tab pos="542925" algn="l"/>
              </a:tabLst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276225" algn="l" defTabSz="914483" rtl="0" eaLnBrk="1" latinLnBrk="0" hangingPunct="1">
              <a:spcBef>
                <a:spcPts val="703"/>
              </a:spcBef>
              <a:buClr>
                <a:srgbClr val="56A6D4"/>
              </a:buClr>
              <a:buFont typeface="Arial" pitchFamily="34" charset="0"/>
              <a:buChar char="│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29" indent="-228621" algn="l" defTabSz="9144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71" indent="-228621" algn="l" defTabSz="9144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12" indent="-228621" algn="l" defTabSz="9144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54" indent="-228621" algn="l" defTabSz="9144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hlinkClick r:id="rId4"/>
              </a:rPr>
              <a:t>http://</a:t>
            </a:r>
            <a:r>
              <a:rPr lang="nb-NO" sz="2000" dirty="0" smtClean="0">
                <a:hlinkClick r:id="rId4"/>
              </a:rPr>
              <a:t>www.kulturradet.no/internasjonalt/prosjektbank?categoryIds=1202657,1297034</a:t>
            </a:r>
            <a:endParaRPr lang="nb-NO" sz="2000" dirty="0" smtClean="0"/>
          </a:p>
          <a:p>
            <a:endParaRPr lang="nb-NO" sz="2000" dirty="0"/>
          </a:p>
        </p:txBody>
      </p:sp>
      <p:cxnSp>
        <p:nvCxnSpPr>
          <p:cNvPr id="4" name="Rett linje 3"/>
          <p:cNvCxnSpPr/>
          <p:nvPr/>
        </p:nvCxnSpPr>
        <p:spPr>
          <a:xfrm>
            <a:off x="324322" y="870899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tt linje 74"/>
          <p:cNvCxnSpPr>
            <a:stCxn id="50" idx="3"/>
            <a:endCxn id="112" idx="5"/>
          </p:cNvCxnSpPr>
          <p:nvPr/>
        </p:nvCxnSpPr>
        <p:spPr>
          <a:xfrm>
            <a:off x="2626202" y="3328347"/>
            <a:ext cx="1221196" cy="126714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ett linje 88"/>
          <p:cNvCxnSpPr>
            <a:stCxn id="10" idx="2"/>
            <a:endCxn id="87" idx="3"/>
          </p:cNvCxnSpPr>
          <p:nvPr/>
        </p:nvCxnSpPr>
        <p:spPr>
          <a:xfrm flipH="1" flipV="1">
            <a:off x="4788818" y="913942"/>
            <a:ext cx="1224136" cy="21799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ett linje 89"/>
          <p:cNvCxnSpPr>
            <a:stCxn id="78" idx="6"/>
            <a:endCxn id="45" idx="3"/>
          </p:cNvCxnSpPr>
          <p:nvPr/>
        </p:nvCxnSpPr>
        <p:spPr>
          <a:xfrm flipH="1">
            <a:off x="4788818" y="1681014"/>
            <a:ext cx="1086546" cy="301011"/>
          </a:xfrm>
          <a:prstGeom prst="line">
            <a:avLst/>
          </a:prstGeom>
          <a:ln>
            <a:solidFill>
              <a:srgbClr val="E01D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Ellipse 111"/>
          <p:cNvSpPr/>
          <p:nvPr/>
        </p:nvSpPr>
        <p:spPr>
          <a:xfrm>
            <a:off x="3724473" y="4472562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4" name="Ellipse 113"/>
          <p:cNvSpPr/>
          <p:nvPr/>
        </p:nvSpPr>
        <p:spPr>
          <a:xfrm>
            <a:off x="4831257" y="4886219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5" name="Ellipse 114"/>
          <p:cNvSpPr/>
          <p:nvPr/>
        </p:nvSpPr>
        <p:spPr>
          <a:xfrm>
            <a:off x="4759249" y="4632680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Ellipse 46"/>
          <p:cNvSpPr/>
          <p:nvPr/>
        </p:nvSpPr>
        <p:spPr>
          <a:xfrm>
            <a:off x="7364210" y="693490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2" name="Rett linje 51"/>
          <p:cNvCxnSpPr/>
          <p:nvPr/>
        </p:nvCxnSpPr>
        <p:spPr>
          <a:xfrm flipH="1" flipV="1">
            <a:off x="7419276" y="761250"/>
            <a:ext cx="609902" cy="68379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Sylinder 53"/>
          <p:cNvSpPr txBox="1"/>
          <p:nvPr/>
        </p:nvSpPr>
        <p:spPr>
          <a:xfrm>
            <a:off x="7276297" y="1445047"/>
            <a:ext cx="186929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00" b="1" dirty="0"/>
              <a:t>Changing </a:t>
            </a:r>
            <a:r>
              <a:rPr lang="vi-VN" sz="1100" b="1" dirty="0" smtClean="0"/>
              <a:t>Weathers</a:t>
            </a:r>
            <a:r>
              <a:rPr lang="nb-NO" sz="1100" b="1" dirty="0"/>
              <a:t>, </a:t>
            </a:r>
            <a:r>
              <a:rPr lang="nb-NO" sz="1050" dirty="0"/>
              <a:t>Hilde </a:t>
            </a:r>
            <a:r>
              <a:rPr lang="nb-NO" sz="1050" dirty="0" err="1" smtClean="0"/>
              <a:t>Methi</a:t>
            </a:r>
            <a:endParaRPr lang="nb-NO" sz="1050" dirty="0" smtClean="0"/>
          </a:p>
          <a:p>
            <a:r>
              <a:rPr lang="nb-NO" sz="1100" b="1" dirty="0" smtClean="0"/>
              <a:t>Power </a:t>
            </a:r>
            <a:r>
              <a:rPr lang="nb-NO" sz="1100" b="1" dirty="0" err="1"/>
              <a:t>of</a:t>
            </a:r>
            <a:r>
              <a:rPr lang="nb-NO" sz="1100" b="1" dirty="0"/>
              <a:t> </a:t>
            </a:r>
            <a:r>
              <a:rPr lang="nb-NO" sz="1100" b="1" dirty="0" err="1" smtClean="0"/>
              <a:t>Diversity</a:t>
            </a:r>
            <a:r>
              <a:rPr lang="nb-NO" sz="1200" dirty="0"/>
              <a:t/>
            </a:r>
            <a:br>
              <a:rPr lang="nb-NO" sz="1200" dirty="0"/>
            </a:br>
            <a:r>
              <a:rPr lang="nb-NO" sz="1050" dirty="0"/>
              <a:t>Pikene På Broen AS</a:t>
            </a:r>
          </a:p>
        </p:txBody>
      </p:sp>
      <p:sp>
        <p:nvSpPr>
          <p:cNvPr id="55" name="Ellipse 54"/>
          <p:cNvSpPr/>
          <p:nvPr/>
        </p:nvSpPr>
        <p:spPr>
          <a:xfrm>
            <a:off x="3768556" y="4994852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7" name="Rett linje 56"/>
          <p:cNvCxnSpPr/>
          <p:nvPr/>
        </p:nvCxnSpPr>
        <p:spPr>
          <a:xfrm flipV="1">
            <a:off x="3014213" y="5072767"/>
            <a:ext cx="809166" cy="917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kstSylinder 64"/>
          <p:cNvSpPr txBox="1"/>
          <p:nvPr/>
        </p:nvSpPr>
        <p:spPr>
          <a:xfrm>
            <a:off x="310458" y="4859563"/>
            <a:ext cx="270375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/>
              <a:t>Big Bang - an Adventurous Music Project for Children, 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050" dirty="0" smtClean="0"/>
              <a:t>Stavanger </a:t>
            </a:r>
            <a:r>
              <a:rPr lang="en-US" sz="1050" dirty="0" err="1" smtClean="0"/>
              <a:t>konserthus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b="1" dirty="0"/>
              <a:t>European Light Expression network</a:t>
            </a:r>
            <a:r>
              <a:rPr lang="en-US" sz="1100" dirty="0"/>
              <a:t>, </a:t>
            </a:r>
            <a:r>
              <a:rPr lang="en-US" sz="1050" dirty="0"/>
              <a:t>I/O/LAB Rogaland </a:t>
            </a:r>
            <a:r>
              <a:rPr lang="en-US" sz="1050" dirty="0" err="1"/>
              <a:t>senter</a:t>
            </a:r>
            <a:r>
              <a:rPr lang="en-US" sz="1050" dirty="0"/>
              <a:t> for </a:t>
            </a:r>
            <a:r>
              <a:rPr lang="en-US" sz="1050" dirty="0" err="1"/>
              <a:t>framtidskunst</a:t>
            </a:r>
            <a:r>
              <a:rPr lang="en-US" sz="1050" dirty="0"/>
              <a:t> </a:t>
            </a:r>
            <a:endParaRPr lang="nb-NO" sz="1050" dirty="0"/>
          </a:p>
        </p:txBody>
      </p:sp>
      <p:sp>
        <p:nvSpPr>
          <p:cNvPr id="66" name="Ellipse 65"/>
          <p:cNvSpPr/>
          <p:nvPr/>
        </p:nvSpPr>
        <p:spPr>
          <a:xfrm>
            <a:off x="4007750" y="5256915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9" name="Rett linje 68"/>
          <p:cNvCxnSpPr>
            <a:endCxn id="66" idx="3"/>
          </p:cNvCxnSpPr>
          <p:nvPr/>
        </p:nvCxnSpPr>
        <p:spPr>
          <a:xfrm flipV="1">
            <a:off x="3571196" y="5379840"/>
            <a:ext cx="457645" cy="57941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kstSylinder 72"/>
          <p:cNvSpPr txBox="1"/>
          <p:nvPr/>
        </p:nvSpPr>
        <p:spPr>
          <a:xfrm>
            <a:off x="1824340" y="5798282"/>
            <a:ext cx="2088232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00" b="1" dirty="0"/>
              <a:t>PLATFORM </a:t>
            </a:r>
            <a:r>
              <a:rPr lang="nb-NO" sz="1100" b="1" dirty="0" err="1"/>
              <a:t>Shift</a:t>
            </a:r>
            <a:r>
              <a:rPr lang="nb-NO" sz="1100" b="1" dirty="0"/>
              <a:t> +</a:t>
            </a:r>
            <a:br>
              <a:rPr lang="nb-NO" sz="1100" b="1" dirty="0"/>
            </a:br>
            <a:r>
              <a:rPr lang="nb-NO" sz="1050" dirty="0"/>
              <a:t>Universitetet i </a:t>
            </a:r>
            <a:r>
              <a:rPr lang="nb-NO" sz="1050" dirty="0" smtClean="0"/>
              <a:t>Agder</a:t>
            </a:r>
          </a:p>
          <a:p>
            <a:pPr algn="r"/>
            <a:r>
              <a:rPr lang="en-GB" sz="1100" b="1" dirty="0" smtClean="0"/>
              <a:t>Exchange </a:t>
            </a:r>
            <a:r>
              <a:rPr lang="en-GB" sz="1100" b="1" dirty="0"/>
              <a:t>of international talent in </a:t>
            </a:r>
            <a:r>
              <a:rPr lang="en-GB" sz="1100" b="1" dirty="0" smtClean="0"/>
              <a:t>Europe</a:t>
            </a:r>
          </a:p>
          <a:p>
            <a:pPr algn="r"/>
            <a:r>
              <a:rPr lang="nb-NO" sz="1050" dirty="0" smtClean="0"/>
              <a:t>Sørnorsk </a:t>
            </a:r>
            <a:r>
              <a:rPr lang="nb-NO" sz="1050" dirty="0"/>
              <a:t>kompetansesenter for musikk</a:t>
            </a:r>
            <a:endParaRPr lang="en-GB" sz="1050" dirty="0" smtClean="0"/>
          </a:p>
          <a:p>
            <a:pPr algn="r"/>
            <a:endParaRPr lang="nb-NO" sz="1100" b="1" dirty="0"/>
          </a:p>
        </p:txBody>
      </p:sp>
      <p:sp>
        <p:nvSpPr>
          <p:cNvPr id="74" name="Ellipse 73"/>
          <p:cNvSpPr/>
          <p:nvPr/>
        </p:nvSpPr>
        <p:spPr>
          <a:xfrm>
            <a:off x="3715824" y="4826736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76" name="Rett linje 75"/>
          <p:cNvCxnSpPr>
            <a:endCxn id="74" idx="1"/>
          </p:cNvCxnSpPr>
          <p:nvPr/>
        </p:nvCxnSpPr>
        <p:spPr>
          <a:xfrm>
            <a:off x="2888059" y="4530148"/>
            <a:ext cx="848856" cy="31767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kstSylinder 76"/>
          <p:cNvSpPr txBox="1"/>
          <p:nvPr/>
        </p:nvSpPr>
        <p:spPr>
          <a:xfrm>
            <a:off x="1358205" y="4024304"/>
            <a:ext cx="1646977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00" b="1" dirty="0" err="1"/>
              <a:t>Follow</a:t>
            </a:r>
            <a:r>
              <a:rPr lang="nb-NO" sz="1100" b="1" dirty="0"/>
              <a:t> </a:t>
            </a:r>
            <a:r>
              <a:rPr lang="nb-NO" sz="1100" b="1" dirty="0" err="1"/>
              <a:t>the</a:t>
            </a:r>
            <a:r>
              <a:rPr lang="nb-NO" sz="1100" b="1" dirty="0"/>
              <a:t> Vikings</a:t>
            </a:r>
            <a:br>
              <a:rPr lang="nb-NO" sz="1100" b="1" dirty="0"/>
            </a:br>
            <a:r>
              <a:rPr lang="nb-NO" sz="1050" dirty="0"/>
              <a:t>Karmøy </a:t>
            </a:r>
            <a:r>
              <a:rPr lang="nb-NO" sz="1050" dirty="0" smtClean="0"/>
              <a:t>Kommune</a:t>
            </a:r>
          </a:p>
          <a:p>
            <a:pPr algn="r"/>
            <a:r>
              <a:rPr lang="nb-NO" sz="1100" b="1" dirty="0" smtClean="0"/>
              <a:t>READ ON</a:t>
            </a:r>
          </a:p>
          <a:p>
            <a:pPr algn="r"/>
            <a:r>
              <a:rPr lang="nb-NO" sz="1050" dirty="0" smtClean="0"/>
              <a:t>Haugaland </a:t>
            </a:r>
            <a:r>
              <a:rPr lang="nb-NO" sz="1050" dirty="0" err="1" smtClean="0"/>
              <a:t>vgs</a:t>
            </a:r>
            <a:endParaRPr lang="nb-NO" sz="1050" dirty="0"/>
          </a:p>
        </p:txBody>
      </p:sp>
      <p:sp>
        <p:nvSpPr>
          <p:cNvPr id="78" name="Ellipse 77"/>
          <p:cNvSpPr/>
          <p:nvPr/>
        </p:nvSpPr>
        <p:spPr>
          <a:xfrm>
            <a:off x="5731348" y="1609006"/>
            <a:ext cx="144016" cy="144016"/>
          </a:xfrm>
          <a:prstGeom prst="ellipse">
            <a:avLst/>
          </a:prstGeom>
          <a:solidFill>
            <a:srgbClr val="E01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TekstSylinder 79"/>
          <p:cNvSpPr txBox="1"/>
          <p:nvPr/>
        </p:nvSpPr>
        <p:spPr>
          <a:xfrm>
            <a:off x="3527912" y="5591195"/>
            <a:ext cx="2275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00" b="1" dirty="0"/>
              <a:t>IN SITU ACT </a:t>
            </a:r>
            <a:br>
              <a:rPr lang="nb-NO" sz="1100" b="1" dirty="0"/>
            </a:br>
            <a:r>
              <a:rPr lang="nb-NO" sz="1050" dirty="0"/>
              <a:t>Østfold Kulturutvikling </a:t>
            </a:r>
            <a:endParaRPr lang="nb-NO" sz="1100" dirty="0"/>
          </a:p>
        </p:txBody>
      </p:sp>
      <p:sp>
        <p:nvSpPr>
          <p:cNvPr id="87" name="TekstSylinder 86"/>
          <p:cNvSpPr txBox="1"/>
          <p:nvPr/>
        </p:nvSpPr>
        <p:spPr>
          <a:xfrm>
            <a:off x="2919527" y="702345"/>
            <a:ext cx="1869291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1100" b="1" dirty="0"/>
              <a:t>We Are </a:t>
            </a:r>
            <a:r>
              <a:rPr lang="vi-VN" sz="1100" b="1" dirty="0" smtClean="0"/>
              <a:t>Europe</a:t>
            </a:r>
            <a:r>
              <a:rPr lang="nb-NO" sz="1100" b="1" dirty="0"/>
              <a:t/>
            </a:r>
            <a:br>
              <a:rPr lang="nb-NO" sz="1100" b="1" dirty="0"/>
            </a:br>
            <a:r>
              <a:rPr lang="nb-NO" sz="1050" dirty="0" err="1"/>
              <a:t>Insomnia</a:t>
            </a:r>
            <a:r>
              <a:rPr lang="nb-NO" sz="1050" dirty="0"/>
              <a:t> Festival</a:t>
            </a:r>
            <a:endParaRPr lang="nb-NO" sz="1200" dirty="0"/>
          </a:p>
        </p:txBody>
      </p:sp>
      <p:sp>
        <p:nvSpPr>
          <p:cNvPr id="88" name="TekstSylinder 87"/>
          <p:cNvSpPr txBox="1"/>
          <p:nvPr/>
        </p:nvSpPr>
        <p:spPr>
          <a:xfrm>
            <a:off x="2936833" y="1250127"/>
            <a:ext cx="18460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00" b="1" dirty="0" err="1"/>
              <a:t>Follow</a:t>
            </a:r>
            <a:r>
              <a:rPr lang="nb-NO" sz="1100" b="1" dirty="0"/>
              <a:t> </a:t>
            </a:r>
            <a:r>
              <a:rPr lang="nb-NO" sz="1100" b="1" dirty="0" err="1"/>
              <a:t>the</a:t>
            </a:r>
            <a:r>
              <a:rPr lang="nb-NO" sz="1100" b="1" dirty="0"/>
              <a:t> Vikings</a:t>
            </a:r>
            <a:br>
              <a:rPr lang="nb-NO" sz="1100" b="1" dirty="0"/>
            </a:br>
            <a:r>
              <a:rPr lang="nb-NO" sz="1050" dirty="0"/>
              <a:t>Sør-Troms </a:t>
            </a:r>
            <a:r>
              <a:rPr lang="nb-NO" sz="1050" dirty="0" smtClean="0"/>
              <a:t>Museum</a:t>
            </a:r>
            <a:endParaRPr lang="nb-NO" sz="1100" dirty="0"/>
          </a:p>
        </p:txBody>
      </p:sp>
      <p:sp>
        <p:nvSpPr>
          <p:cNvPr id="53" name="Ellipse 52"/>
          <p:cNvSpPr/>
          <p:nvPr/>
        </p:nvSpPr>
        <p:spPr>
          <a:xfrm>
            <a:off x="5253844" y="2527896"/>
            <a:ext cx="144016" cy="144016"/>
          </a:xfrm>
          <a:prstGeom prst="ellipse">
            <a:avLst/>
          </a:prstGeom>
          <a:solidFill>
            <a:srgbClr val="E01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6" name="Rett linje 55"/>
          <p:cNvCxnSpPr/>
          <p:nvPr/>
        </p:nvCxnSpPr>
        <p:spPr>
          <a:xfrm flipH="1" flipV="1">
            <a:off x="5389952" y="2641510"/>
            <a:ext cx="996225" cy="31032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Sylinder 2"/>
          <p:cNvSpPr txBox="1"/>
          <p:nvPr/>
        </p:nvSpPr>
        <p:spPr>
          <a:xfrm>
            <a:off x="6335246" y="2788729"/>
            <a:ext cx="16939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 smtClean="0"/>
              <a:t>I </a:t>
            </a:r>
            <a:r>
              <a:rPr lang="nb-NO" sz="1100" b="1" dirty="0" err="1" smtClean="0"/>
              <a:t>will</a:t>
            </a:r>
            <a:r>
              <a:rPr lang="nb-NO" sz="1100" b="1" dirty="0" smtClean="0"/>
              <a:t> be </a:t>
            </a:r>
            <a:r>
              <a:rPr lang="nb-NO" sz="1100" b="1" dirty="0" err="1" smtClean="0"/>
              <a:t>everything</a:t>
            </a:r>
            <a:endParaRPr lang="nb-NO" sz="1100" b="1" dirty="0" smtClean="0"/>
          </a:p>
          <a:p>
            <a:r>
              <a:rPr lang="nb-NO" sz="1050" dirty="0" smtClean="0"/>
              <a:t>Nordland teater </a:t>
            </a:r>
            <a:endParaRPr lang="nb-NO" sz="1050" dirty="0"/>
          </a:p>
        </p:txBody>
      </p:sp>
      <p:cxnSp>
        <p:nvCxnSpPr>
          <p:cNvPr id="49" name="Rett linje 48"/>
          <p:cNvCxnSpPr/>
          <p:nvPr/>
        </p:nvCxnSpPr>
        <p:spPr>
          <a:xfrm flipH="1" flipV="1">
            <a:off x="4403550" y="5316128"/>
            <a:ext cx="450832" cy="87836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lipse 57"/>
          <p:cNvSpPr/>
          <p:nvPr/>
        </p:nvSpPr>
        <p:spPr>
          <a:xfrm>
            <a:off x="4341041" y="5184907"/>
            <a:ext cx="144016" cy="144016"/>
          </a:xfrm>
          <a:prstGeom prst="ellipse">
            <a:avLst/>
          </a:prstGeom>
          <a:solidFill>
            <a:srgbClr val="E01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/>
          <p:cNvSpPr txBox="1"/>
          <p:nvPr/>
        </p:nvSpPr>
        <p:spPr>
          <a:xfrm>
            <a:off x="4207570" y="6178207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b="1" dirty="0" smtClean="0"/>
              <a:t>Bokbyen forlag  </a:t>
            </a:r>
            <a:endParaRPr lang="nb-NO" sz="1100" b="1" dirty="0"/>
          </a:p>
        </p:txBody>
      </p:sp>
    </p:spTree>
    <p:extLst>
      <p:ext uri="{BB962C8B-B14F-4D97-AF65-F5344CB8AC3E}">
        <p14:creationId xmlns:p14="http://schemas.microsoft.com/office/powerpoint/2010/main" val="12365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" r="3169"/>
          <a:stretch>
            <a:fillRect/>
          </a:stretch>
        </p:blipFill>
        <p:spPr/>
      </p:pic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nn-NO" dirty="0" smtClean="0"/>
              <a:t>Platform </a:t>
            </a:r>
            <a:r>
              <a:rPr lang="nn-NO" dirty="0" err="1" smtClean="0"/>
              <a:t>Liveurope</a:t>
            </a:r>
            <a:r>
              <a:rPr lang="nn-NO" dirty="0" smtClean="0"/>
              <a:t>. From the </a:t>
            </a:r>
            <a:r>
              <a:rPr lang="nn-NO" dirty="0" err="1" smtClean="0"/>
              <a:t>venue</a:t>
            </a:r>
            <a:r>
              <a:rPr lang="nn-NO" dirty="0" smtClean="0"/>
              <a:t> BLÅ 			Photo: Stian </a:t>
            </a:r>
            <a:r>
              <a:rPr lang="nn-NO" dirty="0" err="1" smtClean="0"/>
              <a:t>Frøysang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790" y="-53129"/>
            <a:ext cx="2505673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0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smtClean="0"/>
              <a:t>2014 – 2021 (2023) </a:t>
            </a:r>
            <a:endParaRPr lang="nb-NO" dirty="0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New </a:t>
            </a:r>
            <a:r>
              <a:rPr lang="nb-NO" dirty="0" err="1" smtClean="0"/>
              <a:t>Period</a:t>
            </a:r>
            <a:r>
              <a:rPr lang="nb-NO" dirty="0" smtClean="0"/>
              <a:t> - EEA GRANTS </a:t>
            </a:r>
            <a:endParaRPr lang="nb-NO" dirty="0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3889" y="2877592"/>
            <a:ext cx="4041998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49485"/>
      </p:ext>
    </p:extLst>
  </p:cSld>
  <p:clrMapOvr>
    <a:masterClrMapping/>
  </p:clrMapOvr>
</p:sld>
</file>

<file path=ppt/theme/theme1.xml><?xml version="1.0" encoding="utf-8"?>
<a:theme xmlns:a="http://schemas.openxmlformats.org/drawingml/2006/main" name="pp_mal_kulturradet">
  <a:themeElements>
    <a:clrScheme name="Kulturrådets temafarger">
      <a:dk1>
        <a:srgbClr val="1D1B10"/>
      </a:dk1>
      <a:lt1>
        <a:sysClr val="window" lastClr="FFFFFF"/>
      </a:lt1>
      <a:dk2>
        <a:srgbClr val="3D3D3D"/>
      </a:dk2>
      <a:lt2>
        <a:srgbClr val="F2F2F2"/>
      </a:lt2>
      <a:accent1>
        <a:srgbClr val="EE3827"/>
      </a:accent1>
      <a:accent2>
        <a:srgbClr val="3FA25E"/>
      </a:accent2>
      <a:accent3>
        <a:srgbClr val="DE8C3E"/>
      </a:accent3>
      <a:accent4>
        <a:srgbClr val="56A7D4"/>
      </a:accent4>
      <a:accent5>
        <a:srgbClr val="FCF16D"/>
      </a:accent5>
      <a:accent6>
        <a:srgbClr val="67345B"/>
      </a:accent6>
      <a:hlink>
        <a:srgbClr val="56A7D4"/>
      </a:hlink>
      <a:folHlink>
        <a:srgbClr val="1E57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pp_mal_kulturradet</Template>
  <TotalTime>8798</TotalTime>
  <Words>1532</Words>
  <Application>Microsoft Macintosh PowerPoint</Application>
  <PresentationFormat>Custom</PresentationFormat>
  <Paragraphs>256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Theinhardt</vt:lpstr>
      <vt:lpstr>Arial</vt:lpstr>
      <vt:lpstr>pp_mal_kulturradet</vt:lpstr>
      <vt:lpstr>PowerPoint Presentation</vt:lpstr>
      <vt:lpstr>PowerPoint Presentation</vt:lpstr>
      <vt:lpstr>Main topics:</vt:lpstr>
      <vt:lpstr>Arts Council Norway</vt:lpstr>
      <vt:lpstr>PowerPoint Presentation</vt:lpstr>
      <vt:lpstr>PowerPoint Presentation</vt:lpstr>
      <vt:lpstr>PowerPoint Presentation</vt:lpstr>
      <vt:lpstr>PowerPoint Presentation</vt:lpstr>
      <vt:lpstr>New Period - EEA GRANTS </vt:lpstr>
      <vt:lpstr>What are EEA grants? </vt:lpstr>
      <vt:lpstr>PowerPoint Presentation</vt:lpstr>
      <vt:lpstr>5 priority sectors </vt:lpstr>
      <vt:lpstr>Culture programmes in 8 countries</vt:lpstr>
      <vt:lpstr>The cultural programme </vt:lpstr>
      <vt:lpstr>Bilateral funds </vt:lpstr>
      <vt:lpstr>Arts Council Norways role</vt:lpstr>
      <vt:lpstr>Special concerns </vt:lpstr>
      <vt:lpstr>Cultural cooperation</vt:lpstr>
      <vt:lpstr>PowerPoint Presentation</vt:lpstr>
      <vt:lpstr>PowerPoint Presentation</vt:lpstr>
      <vt:lpstr>How is this relevant to me?</vt:lpstr>
      <vt:lpstr>Prepare for calls 2019!</vt:lpstr>
      <vt:lpstr>PowerPoint Presentation</vt:lpstr>
      <vt:lpstr>PowerPoint Presentation</vt:lpstr>
      <vt:lpstr>PowerPoint Presentation</vt:lpstr>
      <vt:lpstr>PowerPoint Presentation</vt:lpstr>
    </vt:vector>
  </TitlesOfParts>
  <Company>Norsk kulturråd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Unn Bjørge</dc:creator>
  <dc:description>Template by addpoint.no</dc:description>
  <cp:lastModifiedBy>Juste Litinskaite</cp:lastModifiedBy>
  <cp:revision>217</cp:revision>
  <cp:lastPrinted>2018-05-15T12:09:41Z</cp:lastPrinted>
  <dcterms:created xsi:type="dcterms:W3CDTF">2014-09-19T10:24:37Z</dcterms:created>
  <dcterms:modified xsi:type="dcterms:W3CDTF">2018-05-18T10:55:24Z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