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283" r:id="rId3"/>
    <p:sldId id="467" r:id="rId4"/>
    <p:sldId id="493" r:id="rId5"/>
    <p:sldId id="480" r:id="rId6"/>
    <p:sldId id="485" r:id="rId7"/>
    <p:sldId id="481" r:id="rId8"/>
    <p:sldId id="465" r:id="rId9"/>
    <p:sldId id="482" r:id="rId10"/>
    <p:sldId id="500" r:id="rId11"/>
    <p:sldId id="501" r:id="rId12"/>
    <p:sldId id="502" r:id="rId13"/>
    <p:sldId id="505" r:id="rId14"/>
    <p:sldId id="487" r:id="rId15"/>
    <p:sldId id="503" r:id="rId16"/>
    <p:sldId id="504" r:id="rId17"/>
    <p:sldId id="506" r:id="rId18"/>
    <p:sldId id="508" r:id="rId19"/>
    <p:sldId id="509" r:id="rId20"/>
    <p:sldId id="511" r:id="rId21"/>
    <p:sldId id="507" r:id="rId22"/>
    <p:sldId id="428" r:id="rId23"/>
    <p:sldId id="510" r:id="rId24"/>
    <p:sldId id="498" r:id="rId2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4D7FF"/>
    <a:srgbClr val="3FEBC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06" autoAdjust="0"/>
    <p:restoredTop sz="92771" autoAdjust="0"/>
  </p:normalViewPr>
  <p:slideViewPr>
    <p:cSldViewPr snapToGrid="0" snapToObjects="1">
      <p:cViewPr varScale="1">
        <p:scale>
          <a:sx n="102" d="100"/>
          <a:sy n="102" d="100"/>
        </p:scale>
        <p:origin x="3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3BC0E3-D658-7A43-B118-AD1D551A8309}" type="datetime1">
              <a:rPr lang="fr-FR"/>
              <a:pPr>
                <a:defRPr/>
              </a:pPr>
              <a:t>19/05/2018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Projet Euro-topia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4071C3-2258-4942-9F11-746DD5CB90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012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8EEFAF-37DC-214C-B244-6173B3ED5EC4}" type="datetime1">
              <a:rPr lang="fr-FR"/>
              <a:pPr>
                <a:defRPr/>
              </a:pPr>
              <a:t>19/05/2018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Projet Euro-topia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927DA-D937-1040-928D-696E40569B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5932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Projet Euro-topia</a:t>
            </a:r>
          </a:p>
        </p:txBody>
      </p:sp>
    </p:spTree>
    <p:extLst>
      <p:ext uri="{BB962C8B-B14F-4D97-AF65-F5344CB8AC3E}">
        <p14:creationId xmlns:p14="http://schemas.microsoft.com/office/powerpoint/2010/main" val="61955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Projet Euro-topia</a:t>
            </a:r>
          </a:p>
        </p:txBody>
      </p:sp>
    </p:spTree>
    <p:extLst>
      <p:ext uri="{BB962C8B-B14F-4D97-AF65-F5344CB8AC3E}">
        <p14:creationId xmlns:p14="http://schemas.microsoft.com/office/powerpoint/2010/main" val="263964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Projet Euro-topia</a:t>
            </a:r>
          </a:p>
        </p:txBody>
      </p:sp>
    </p:spTree>
    <p:extLst>
      <p:ext uri="{BB962C8B-B14F-4D97-AF65-F5344CB8AC3E}">
        <p14:creationId xmlns:p14="http://schemas.microsoft.com/office/powerpoint/2010/main" val="352913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Projet Euro-topia</a:t>
            </a:r>
          </a:p>
        </p:txBody>
      </p:sp>
    </p:spTree>
    <p:extLst>
      <p:ext uri="{BB962C8B-B14F-4D97-AF65-F5344CB8AC3E}">
        <p14:creationId xmlns:p14="http://schemas.microsoft.com/office/powerpoint/2010/main" val="289419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de la partie">
    <p:bg>
      <p:bgPr>
        <a:solidFill>
          <a:srgbClr val="14D7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0000" y="5760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7515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6025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0654" cy="1143000"/>
          </a:xfrm>
        </p:spPr>
        <p:txBody>
          <a:bodyPr/>
          <a:lstStyle>
            <a:lvl1pPr algn="ctr">
              <a:lnSpc>
                <a:spcPts val="7400"/>
              </a:lnSpc>
              <a:defRPr sz="7200" baseline="0">
                <a:latin typeface="Suisse Int'l Medium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53001"/>
            <a:ext cx="5840654" cy="3873162"/>
          </a:xfrm>
        </p:spPr>
        <p:txBody>
          <a:bodyPr/>
          <a:lstStyle>
            <a:lvl1pPr marL="72000" algn="ctr">
              <a:defRPr/>
            </a:lvl1pPr>
            <a:lvl2pPr marL="72000" algn="ctr">
              <a:defRPr/>
            </a:lvl2pPr>
          </a:lstStyle>
          <a:p>
            <a:pPr lvl="0"/>
            <a:r>
              <a:rPr lang="fr-FR" dirty="0"/>
              <a:t>Cliquez pour modifier les styles du texte </a:t>
            </a:r>
            <a:r>
              <a:rPr lang="fr-FR"/>
              <a:t>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4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la partie + sous partie">
    <p:bg>
      <p:bgPr>
        <a:solidFill>
          <a:srgbClr val="14D7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0000" y="5760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20725" y="1450712"/>
            <a:ext cx="6550025" cy="1798637"/>
          </a:xfrm>
        </p:spPr>
        <p:txBody>
          <a:bodyPr/>
          <a:lstStyle/>
          <a:p>
            <a:pPr lvl="0"/>
            <a:r>
              <a:rPr lang="fr-FR" dirty="0"/>
              <a:t>1. Sous-titre</a:t>
            </a:r>
          </a:p>
        </p:txBody>
      </p:sp>
    </p:spTree>
    <p:extLst>
      <p:ext uri="{BB962C8B-B14F-4D97-AF65-F5344CB8AC3E}">
        <p14:creationId xmlns:p14="http://schemas.microsoft.com/office/powerpoint/2010/main" val="267282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(grand)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idx="4294967295" hasCustomPrompt="1"/>
          </p:nvPr>
        </p:nvSpPr>
        <p:spPr>
          <a:xfrm>
            <a:off x="576000" y="5762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5600"/>
              </a:lnSpc>
              <a:defRPr sz="5400" baseline="0">
                <a:latin typeface="Suisse Int'l Medium"/>
              </a:defRPr>
            </a:lvl1pPr>
          </a:lstStyle>
          <a:p>
            <a:pPr lvl="0"/>
            <a:r>
              <a:rPr lang="fr-FR" dirty="0"/>
              <a:t>Cliquer pour modifier le grand texte </a:t>
            </a:r>
          </a:p>
        </p:txBody>
      </p:sp>
    </p:spTree>
    <p:extLst>
      <p:ext uri="{BB962C8B-B14F-4D97-AF65-F5344CB8AC3E}">
        <p14:creationId xmlns:p14="http://schemas.microsoft.com/office/powerpoint/2010/main" val="423672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(pet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76000" y="575999"/>
            <a:ext cx="7992000" cy="54716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600" baseline="0">
                <a:latin typeface="Suisse Int'l Medium"/>
              </a:defRPr>
            </a:lvl1pPr>
          </a:lstStyle>
          <a:p>
            <a:pPr lvl="0"/>
            <a:r>
              <a:rPr lang="fr-FR" dirty="0"/>
              <a:t>Cliquez pour modifier texte courant</a:t>
            </a:r>
          </a:p>
        </p:txBody>
      </p:sp>
    </p:spTree>
    <p:extLst>
      <p:ext uri="{BB962C8B-B14F-4D97-AF65-F5344CB8AC3E}">
        <p14:creationId xmlns:p14="http://schemas.microsoft.com/office/powerpoint/2010/main" val="144620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76000" y="576000"/>
            <a:ext cx="7992000" cy="49054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Arial"/>
              <a:buNone/>
              <a:tabLst/>
              <a:defRPr sz="3600" baseline="0">
                <a:latin typeface="Suisse Int'l Medium"/>
              </a:defRPr>
            </a:lvl1pPr>
          </a:lstStyle>
          <a:p>
            <a:pPr lvl="0"/>
            <a:r>
              <a:rPr lang="fr-FR" dirty="0"/>
              <a:t>Cliquez pour modifier la liste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idx="10" hasCustomPrompt="1"/>
          </p:nvPr>
        </p:nvSpPr>
        <p:spPr>
          <a:xfrm>
            <a:off x="576000" y="1055590"/>
            <a:ext cx="7992000" cy="5736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432000">
              <a:lnSpc>
                <a:spcPts val="3800"/>
              </a:lnSpc>
              <a:spcBef>
                <a:spcPts val="0"/>
              </a:spcBef>
              <a:buClr>
                <a:schemeClr val="tx1"/>
              </a:buClr>
              <a:buSzPct val="85000"/>
              <a:buFont typeface="Arial"/>
              <a:buChar char="•"/>
              <a:defRPr sz="3600" kern="0" spc="0" baseline="0">
                <a:latin typeface="Suisse Int'l Medium"/>
              </a:defRPr>
            </a:lvl1pPr>
          </a:lstStyle>
          <a:p>
            <a:pPr lvl="0"/>
            <a:r>
              <a:rPr lang="fr-FR" dirty="0"/>
              <a:t>Liste</a:t>
            </a:r>
          </a:p>
        </p:txBody>
      </p:sp>
    </p:spTree>
    <p:extLst>
      <p:ext uri="{BB962C8B-B14F-4D97-AF65-F5344CB8AC3E}">
        <p14:creationId xmlns:p14="http://schemas.microsoft.com/office/powerpoint/2010/main" val="121463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576000" y="575999"/>
            <a:ext cx="7992000" cy="477009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600" baseline="0">
                <a:latin typeface="Suisse Int'l Medium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idx="10" hasCustomPrompt="1"/>
          </p:nvPr>
        </p:nvSpPr>
        <p:spPr>
          <a:xfrm>
            <a:off x="576000" y="5454000"/>
            <a:ext cx="7992000" cy="89504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aseline="0">
                <a:latin typeface="Suisse Int'l Medium"/>
              </a:defRPr>
            </a:lvl1pPr>
          </a:lstStyle>
          <a:p>
            <a:pPr lvl="0"/>
            <a:r>
              <a:rPr lang="fr-FR" dirty="0"/>
              <a:t>Cliquez pour modifier le nom </a:t>
            </a:r>
            <a:r>
              <a:rPr lang="fr-FR"/>
              <a:t>des auteur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77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76000" y="1478076"/>
            <a:ext cx="3600000" cy="49169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du texte 2"/>
          <p:cNvSpPr>
            <a:spLocks noGrp="1"/>
          </p:cNvSpPr>
          <p:nvPr>
            <p:ph idx="10"/>
          </p:nvPr>
        </p:nvSpPr>
        <p:spPr>
          <a:xfrm>
            <a:off x="576000" y="575999"/>
            <a:ext cx="7992000" cy="11536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600" baseline="0">
                <a:latin typeface="Suisse Int'l Medium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6800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e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76000" y="1478076"/>
            <a:ext cx="7992000" cy="49169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du texte 2"/>
          <p:cNvSpPr>
            <a:spLocks noGrp="1"/>
          </p:cNvSpPr>
          <p:nvPr>
            <p:ph idx="10"/>
          </p:nvPr>
        </p:nvSpPr>
        <p:spPr>
          <a:xfrm>
            <a:off x="576000" y="575999"/>
            <a:ext cx="7992000" cy="11536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600" baseline="0">
                <a:latin typeface="Suisse Int'l Medium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781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erte">
    <p:bg>
      <p:bgPr>
        <a:solidFill>
          <a:srgbClr val="3FEBC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576000" y="575999"/>
            <a:ext cx="7992000" cy="477009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600" baseline="0">
                <a:latin typeface="Suisse Int'l Medium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02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20725" y="576263"/>
            <a:ext cx="79914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Titre de partie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0725" y="2160588"/>
            <a:ext cx="8229600" cy="38719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Grand texte</a:t>
            </a:r>
          </a:p>
          <a:p>
            <a:pPr lvl="1"/>
            <a:r>
              <a:rPr lang="fr-FR" dirty="0"/>
              <a:t>Texte courant</a:t>
            </a:r>
          </a:p>
          <a:p>
            <a:pPr lvl="3"/>
            <a:r>
              <a:rPr lang="fr-FR" dirty="0"/>
              <a:t>Nom des auteurs des citations</a:t>
            </a:r>
          </a:p>
        </p:txBody>
      </p:sp>
      <p:sp>
        <p:nvSpPr>
          <p:cNvPr id="5" name="Espace réservé du pied de page 5"/>
          <p:cNvSpPr txBox="1">
            <a:spLocks/>
          </p:cNvSpPr>
          <p:nvPr/>
        </p:nvSpPr>
        <p:spPr>
          <a:xfrm>
            <a:off x="5524500" y="6483350"/>
            <a:ext cx="3187700" cy="2127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FF0000"/>
                </a:solidFill>
                <a:latin typeface=""/>
              </a:rPr>
              <a:t>Relais Culture Europe </a:t>
            </a:r>
            <a:r>
              <a:rPr lang="fr-FR" sz="1000" baseline="0" dirty="0">
                <a:solidFill>
                  <a:srgbClr val="FF0000"/>
                </a:solidFill>
                <a:latin typeface=""/>
              </a:rPr>
              <a:t> - </a:t>
            </a:r>
            <a:r>
              <a:rPr lang="fr-FR" sz="1000" baseline="0" dirty="0" err="1">
                <a:solidFill>
                  <a:srgbClr val="FF0000"/>
                </a:solidFill>
                <a:latin typeface=""/>
              </a:rPr>
              <a:t>Creative</a:t>
            </a:r>
            <a:r>
              <a:rPr lang="fr-FR" sz="1000" baseline="0" dirty="0">
                <a:solidFill>
                  <a:srgbClr val="FF0000"/>
                </a:solidFill>
                <a:latin typeface=""/>
              </a:rPr>
              <a:t> Europe - Kaunas 2022</a:t>
            </a:r>
            <a:endParaRPr lang="fr-FR" sz="1000" dirty="0">
              <a:solidFill>
                <a:srgbClr val="FF0000"/>
              </a:solidFill>
              <a:latin typeface="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3" r:id="rId3"/>
    <p:sldLayoutId id="2147483694" r:id="rId4"/>
    <p:sldLayoutId id="2147483695" r:id="rId5"/>
    <p:sldLayoutId id="2147483700" r:id="rId6"/>
    <p:sldLayoutId id="2147483696" r:id="rId7"/>
    <p:sldLayoutId id="2147483703" r:id="rId8"/>
    <p:sldLayoutId id="2147483701" r:id="rId9"/>
    <p:sldLayoutId id="2147483705" r:id="rId10"/>
  </p:sldLayoutIdLst>
  <p:hf sldNum="0" hdr="0" ftr="0" dt="0"/>
  <p:txStyles>
    <p:titleStyle>
      <a:lvl1pPr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 kern="100">
          <a:solidFill>
            <a:schemeClr val="tx1"/>
          </a:solidFill>
          <a:latin typeface="Suisse Int'l Medium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56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Suisse Int'l Medium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ts val="3800"/>
        </a:lnSpc>
        <a:spcBef>
          <a:spcPct val="0"/>
        </a:spcBef>
        <a:spcAft>
          <a:spcPct val="0"/>
        </a:spcAft>
        <a:buFont typeface="Arial" charset="0"/>
        <a:defRPr sz="3800" kern="1200">
          <a:solidFill>
            <a:schemeClr val="tx1"/>
          </a:solidFill>
          <a:latin typeface="Suisse Int'l Medium"/>
          <a:ea typeface="ＭＳ Ｐゴシック" charset="0"/>
          <a:cs typeface="+mn-cs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Suisse Int'l Medium"/>
          <a:ea typeface="ＭＳ Ｐゴシック" charset="0"/>
          <a:cs typeface="+mn-cs"/>
        </a:defRPr>
      </a:lvl3pPr>
      <a:lvl4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Suisse Int'l Medium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uisse Int'l Medium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5"/>
          <p:cNvSpPr txBox="1">
            <a:spLocks noChangeArrowheads="1"/>
          </p:cNvSpPr>
          <p:nvPr/>
        </p:nvSpPr>
        <p:spPr bwMode="auto">
          <a:xfrm>
            <a:off x="287338" y="0"/>
            <a:ext cx="6121400" cy="687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951538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</a:t>
            </a:r>
            <a:br>
              <a:rPr lang="fr-FR"/>
            </a:br>
            <a:endParaRPr lang="fr-FR"/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30338"/>
            <a:ext cx="5951538" cy="3873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dates</a:t>
            </a:r>
          </a:p>
        </p:txBody>
      </p:sp>
      <p:pic>
        <p:nvPicPr>
          <p:cNvPr id="2053" name="Image 4" descr="logo seu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9" y="5497327"/>
            <a:ext cx="1827212" cy="11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dt="0"/>
  <p:txStyles>
    <p:titleStyle>
      <a:lvl1pPr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 kern="100">
          <a:solidFill>
            <a:schemeClr val="tx1"/>
          </a:solidFill>
          <a:latin typeface="Suisse Int'l Medium"/>
          <a:ea typeface="ＭＳ Ｐゴシック" charset="0"/>
          <a:cs typeface="ＭＳ Ｐゴシック" charset="0"/>
        </a:defRPr>
      </a:lvl1pPr>
      <a:lvl2pPr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2pPr>
      <a:lvl3pPr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3pPr>
      <a:lvl4pPr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4pPr>
      <a:lvl5pPr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5pPr>
      <a:lvl6pPr marL="457200"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6pPr>
      <a:lvl7pPr marL="914400"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lnSpc>
          <a:spcPts val="74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Suisse Int'l Medium" charset="0"/>
          <a:ea typeface="ＭＳ Ｐゴシック" charset="0"/>
          <a:cs typeface="ＭＳ Ｐゴシック" charset="0"/>
        </a:defRPr>
      </a:lvl9pPr>
    </p:titleStyle>
    <p:bodyStyle>
      <a:lvl1pPr algn="ctr" defTabSz="457200" rtl="0" fontAlgn="base">
        <a:lnSpc>
          <a:spcPts val="38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Suisse Int'l Medium"/>
          <a:ea typeface="ＭＳ Ｐゴシック" charset="0"/>
          <a:cs typeface="ＭＳ Ｐゴシック" charset="0"/>
        </a:defRPr>
      </a:lvl1pPr>
      <a:lvl2pPr algn="ctr" defTabSz="457200" rtl="0" fontAlgn="base">
        <a:lnSpc>
          <a:spcPts val="3400"/>
        </a:lnSpc>
        <a:spcBef>
          <a:spcPct val="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Suisse Int'l Medium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93451"/>
            <a:ext cx="5840654" cy="12482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European Capital </a:t>
            </a:r>
            <a:br>
              <a:rPr lang="en-US" sz="2800" b="1" dirty="0"/>
            </a:br>
            <a:r>
              <a:rPr lang="en-US" sz="2800" b="1" dirty="0"/>
              <a:t>of Culture Forum </a:t>
            </a:r>
            <a:br>
              <a:rPr lang="en-US" sz="2800" b="1" dirty="0"/>
            </a:br>
            <a:r>
              <a:rPr lang="en-US" sz="2800" b="1" dirty="0"/>
              <a:t>Kaunas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8849"/>
            <a:ext cx="5840654" cy="508001"/>
          </a:xfrm>
        </p:spPr>
        <p:txBody>
          <a:bodyPr/>
          <a:lstStyle/>
          <a:p>
            <a:r>
              <a:rPr lang="fr-FR" sz="2000" dirty="0"/>
              <a:t>19th May,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98" y="5503970"/>
            <a:ext cx="3433856" cy="12397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0E30D7-2EC1-FE46-BC46-F3AF138467EB}"/>
              </a:ext>
            </a:extLst>
          </p:cNvPr>
          <p:cNvSpPr txBox="1"/>
          <p:nvPr/>
        </p:nvSpPr>
        <p:spPr>
          <a:xfrm>
            <a:off x="685127" y="704746"/>
            <a:ext cx="538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Suisse Int'l" panose="020B0504000000000000" pitchFamily="34" charset="77"/>
              </a:rPr>
              <a:t>Opportunities </a:t>
            </a:r>
          </a:p>
          <a:p>
            <a:pPr algn="ctr"/>
            <a:r>
              <a:rPr lang="en-US" sz="3800" b="1" dirty="0">
                <a:solidFill>
                  <a:srgbClr val="FF0000"/>
                </a:solidFill>
                <a:latin typeface="Suisse Int'l" panose="020B0504000000000000" pitchFamily="34" charset="77"/>
              </a:rPr>
              <a:t>for international collaboration and mobility</a:t>
            </a:r>
            <a:endParaRPr lang="fr-FR" sz="3800" dirty="0">
              <a:solidFill>
                <a:srgbClr val="FF0000"/>
              </a:solidFill>
              <a:latin typeface="Suisse Int'l" panose="020B0504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035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84501" y="1180428"/>
            <a:ext cx="615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#Conversations</a:t>
            </a:r>
            <a:endParaRPr lang="fr-FR" sz="4800" dirty="0"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FB711-7EEA-7743-8051-0B11156066F5}"/>
              </a:ext>
            </a:extLst>
          </p:cNvPr>
          <p:cNvSpPr/>
          <p:nvPr/>
        </p:nvSpPr>
        <p:spPr>
          <a:xfrm>
            <a:off x="897979" y="2538991"/>
            <a:ext cx="7840494" cy="34808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To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debate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and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share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European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experiences</a:t>
            </a:r>
            <a:endParaRPr lang="fr-FR" sz="40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endParaRPr lang="fr-FR" sz="40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Annual</a:t>
            </a: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event</a:t>
            </a: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in Paris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Online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Networking </a:t>
            </a:r>
            <a:r>
              <a:rPr lang="fr-FR" sz="36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activities</a:t>
            </a:r>
            <a:endParaRPr lang="fr-FR" sz="36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745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8401" y="824828"/>
            <a:ext cx="6159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latin typeface="Suisse Int'l Medium" charset="0"/>
                <a:ea typeface="Suisse Int'l Medium" charset="0"/>
                <a:cs typeface="Suisse Int'l Medium" charset="0"/>
              </a:rPr>
              <a:t>Next</a:t>
            </a:r>
            <a:r>
              <a:rPr lang="fr-FR" sz="4000" dirty="0"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60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#Conversations</a:t>
            </a:r>
          </a:p>
          <a:p>
            <a:endParaRPr lang="fr-FR" sz="6000" dirty="0">
              <a:solidFill>
                <a:srgbClr val="FF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r>
              <a:rPr lang="fr-FR" sz="4000" dirty="0">
                <a:latin typeface="Suisse Int'l Medium" charset="0"/>
                <a:ea typeface="Suisse Int'l Medium" charset="0"/>
                <a:cs typeface="Suisse Int'l Medium" charset="0"/>
              </a:rPr>
              <a:t>5th &amp; 6th </a:t>
            </a:r>
            <a:r>
              <a:rPr lang="fr-FR" sz="4000" dirty="0" err="1">
                <a:latin typeface="Suisse Int'l Medium" charset="0"/>
                <a:ea typeface="Suisse Int'l Medium" charset="0"/>
                <a:cs typeface="Suisse Int'l Medium" charset="0"/>
              </a:rPr>
              <a:t>September</a:t>
            </a:r>
            <a:r>
              <a:rPr lang="fr-FR" sz="4000" dirty="0">
                <a:latin typeface="Suisse Int'l Medium" charset="0"/>
                <a:ea typeface="Suisse Int'l Medium" charset="0"/>
                <a:cs typeface="Suisse Int'l Medium" charset="0"/>
              </a:rPr>
              <a:t> Paris – Anis Gras</a:t>
            </a:r>
          </a:p>
          <a:p>
            <a:endParaRPr lang="fr-FR" sz="4800" dirty="0">
              <a:latin typeface="Suisse Int'l Medium" charset="0"/>
              <a:ea typeface="Suisse Int'l Medium" charset="0"/>
              <a:cs typeface="Suisse Int'l Medium" charset="0"/>
            </a:endParaRPr>
          </a:p>
          <a:p>
            <a:r>
              <a:rPr lang="fr-FR" sz="4000" dirty="0">
                <a:latin typeface="Suisse Int'l Medium" charset="0"/>
                <a:ea typeface="Suisse Int'l Medium" charset="0"/>
                <a:cs typeface="Suisse Int'l Medium" charset="0"/>
              </a:rPr>
              <a:t>Day off:  7th </a:t>
            </a:r>
            <a:r>
              <a:rPr lang="fr-FR" sz="4000" dirty="0" err="1">
                <a:latin typeface="Suisse Int'l Medium" charset="0"/>
                <a:ea typeface="Suisse Int'l Medium" charset="0"/>
                <a:cs typeface="Suisse Int'l Medium" charset="0"/>
              </a:rPr>
              <a:t>September</a:t>
            </a:r>
            <a:endParaRPr lang="fr-FR" sz="4000" dirty="0"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7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9" y="213730"/>
            <a:ext cx="7840494" cy="6147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Creative</a:t>
            </a:r>
            <a:r>
              <a:rPr lang="fr-FR" sz="54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Europe</a:t>
            </a:r>
          </a:p>
          <a:p>
            <a:pPr algn="ctr"/>
            <a:r>
              <a:rPr lang="fr-FR" sz="5400" dirty="0" err="1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Projects</a:t>
            </a:r>
            <a:endParaRPr lang="fr-FR" sz="5400" dirty="0">
              <a:solidFill>
                <a:srgbClr val="FF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99CE85-7BA7-1A42-868B-426404728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79" y="5618270"/>
            <a:ext cx="3433856" cy="12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8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779" y="213731"/>
            <a:ext cx="7840494" cy="2789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4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2BC3C3A-451B-904F-B8DE-41B10028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2" y="3933694"/>
            <a:ext cx="6138337" cy="23400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1FF3D76-A7DD-D74C-ABB2-A80D488C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93" y="1002382"/>
            <a:ext cx="2263318" cy="226331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AE09645-5DE7-AB4E-B283-05CAE774D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246" y="213731"/>
            <a:ext cx="3174213" cy="362167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A6EDBE9-A776-7B41-AB23-5E9BA803AB1C}"/>
              </a:ext>
            </a:extLst>
          </p:cNvPr>
          <p:cNvSpPr txBox="1"/>
          <p:nvPr/>
        </p:nvSpPr>
        <p:spPr>
          <a:xfrm>
            <a:off x="559489" y="6410030"/>
            <a:ext cx="430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uisse Int'l" panose="020B0504000000000000" pitchFamily="34" charset="77"/>
              </a:rPr>
              <a:t>More information: </a:t>
            </a:r>
            <a:r>
              <a:rPr lang="fr-FR" sz="1200" dirty="0" err="1">
                <a:latin typeface="Suisse Int'l" panose="020B0504000000000000" pitchFamily="34" charset="77"/>
              </a:rPr>
              <a:t>www.live-dma.eu</a:t>
            </a:r>
            <a:endParaRPr lang="fr-FR" sz="1200" dirty="0">
              <a:latin typeface="Suisse Int'l" panose="020B0504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157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779" y="213731"/>
            <a:ext cx="7840494" cy="2789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4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A6EDBE9-A776-7B41-AB23-5E9BA803AB1C}"/>
              </a:ext>
            </a:extLst>
          </p:cNvPr>
          <p:cNvSpPr txBox="1"/>
          <p:nvPr/>
        </p:nvSpPr>
        <p:spPr>
          <a:xfrm>
            <a:off x="638280" y="6410030"/>
            <a:ext cx="430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uisse Int'l" panose="020B0504000000000000" pitchFamily="34" charset="77"/>
              </a:rPr>
              <a:t>More information: http://</a:t>
            </a:r>
            <a:r>
              <a:rPr lang="fr-FR" sz="1200" dirty="0" err="1">
                <a:latin typeface="Suisse Int'l" panose="020B0504000000000000" pitchFamily="34" charset="77"/>
              </a:rPr>
              <a:t>capitainefutur.voyage</a:t>
            </a:r>
            <a:r>
              <a:rPr lang="fr-FR" sz="1200" dirty="0">
                <a:latin typeface="Suisse Int'l" panose="020B0504000000000000" pitchFamily="34" charset="77"/>
              </a:rPr>
              <a:t>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DCB195-4819-CD4B-8AA1-06A003D8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6" y="213731"/>
            <a:ext cx="6553200" cy="3340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6AFE17-4EBB-324D-A35F-D01CB8631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96" y="3765687"/>
            <a:ext cx="4270921" cy="24324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95C18D-7A75-1B48-84EC-40F2D93C5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135" y="5155201"/>
            <a:ext cx="3645138" cy="10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0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779" y="213731"/>
            <a:ext cx="7840494" cy="2789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4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A6EDBE9-A776-7B41-AB23-5E9BA803AB1C}"/>
              </a:ext>
            </a:extLst>
          </p:cNvPr>
          <p:cNvSpPr txBox="1"/>
          <p:nvPr/>
        </p:nvSpPr>
        <p:spPr>
          <a:xfrm>
            <a:off x="546789" y="6446885"/>
            <a:ext cx="430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uisse Int'l" panose="020B0504000000000000" pitchFamily="34" charset="77"/>
              </a:rPr>
              <a:t>More information: http://</a:t>
            </a:r>
            <a:r>
              <a:rPr lang="fr-FR" sz="1200" dirty="0" err="1">
                <a:latin typeface="Suisse Int'l" panose="020B0504000000000000" pitchFamily="34" charset="77"/>
              </a:rPr>
              <a:t>transbook.org</a:t>
            </a:r>
            <a:r>
              <a:rPr lang="fr-FR" sz="1200" dirty="0">
                <a:latin typeface="Suisse Int'l" panose="020B0504000000000000" pitchFamily="34" charset="77"/>
              </a:rPr>
              <a:t>/en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11986-DDAE-FE4F-834E-8BD90560E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89" y="310256"/>
            <a:ext cx="3865038" cy="17967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BD836D-C335-D74D-B9D7-338B81D26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89" y="2241699"/>
            <a:ext cx="3865038" cy="41339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CA17ED-DAC7-A34B-A59F-40C978AB6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182" y="1538929"/>
            <a:ext cx="3873435" cy="27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4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9" y="213730"/>
            <a:ext cx="7840494" cy="6147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Supports / </a:t>
            </a:r>
            <a:r>
              <a:rPr lang="fr-FR" sz="5400" dirty="0" err="1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opportunities</a:t>
            </a:r>
            <a:endParaRPr lang="fr-FR" sz="5400" dirty="0">
              <a:solidFill>
                <a:srgbClr val="FF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1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45B4E5-FFAB-D448-B4CE-6BDC9E9F1EC3}"/>
              </a:ext>
            </a:extLst>
          </p:cNvPr>
          <p:cNvSpPr txBox="1"/>
          <p:nvPr/>
        </p:nvSpPr>
        <p:spPr>
          <a:xfrm>
            <a:off x="863953" y="6071970"/>
            <a:ext cx="784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uisse Int'l" panose="020B0504000000000000" pitchFamily="34" charset="77"/>
              </a:rPr>
              <a:t>For more information: </a:t>
            </a:r>
            <a:r>
              <a:rPr lang="fr-FR" sz="1200" dirty="0" err="1">
                <a:latin typeface="Suisse Int'l" panose="020B0504000000000000" pitchFamily="34" charset="77"/>
              </a:rPr>
              <a:t>www.institutfrancais.com</a:t>
            </a:r>
            <a:r>
              <a:rPr lang="fr-FR" sz="1200" dirty="0">
                <a:latin typeface="Suisse Int'l" panose="020B0504000000000000" pitchFamily="34" charset="77"/>
              </a:rPr>
              <a:t>/en/</a:t>
            </a:r>
            <a:r>
              <a:rPr lang="fr-FR" sz="1200" dirty="0" err="1">
                <a:latin typeface="Suisse Int'l" panose="020B0504000000000000" pitchFamily="34" charset="77"/>
              </a:rPr>
              <a:t>artists-residence</a:t>
            </a:r>
            <a:endParaRPr lang="fr-FR" sz="1200" dirty="0">
              <a:latin typeface="Suisse Int'l" panose="020B0504000000000000" pitchFamily="34" charset="77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C8C27A-5A1E-7A46-8B1D-A2C01478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53" y="621959"/>
            <a:ext cx="2973732" cy="13084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759EF8-E041-C64F-9B48-377598FB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53" y="3708065"/>
            <a:ext cx="7219950" cy="20086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909D0A-B4F1-1B4B-BD6A-2DE8BA4B9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159" y="621959"/>
            <a:ext cx="4485288" cy="32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2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45B4E5-FFAB-D448-B4CE-6BDC9E9F1EC3}"/>
              </a:ext>
            </a:extLst>
          </p:cNvPr>
          <p:cNvSpPr txBox="1"/>
          <p:nvPr/>
        </p:nvSpPr>
        <p:spPr>
          <a:xfrm>
            <a:off x="863953" y="5949455"/>
            <a:ext cx="784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uisse Int'l" panose="020B0504000000000000" pitchFamily="34" charset="77"/>
              </a:rPr>
              <a:t>For more information: </a:t>
            </a:r>
          </a:p>
          <a:p>
            <a:r>
              <a:rPr lang="fr-FR" sz="1200" dirty="0" err="1">
                <a:latin typeface="Suisse Int'l" panose="020B0504000000000000" pitchFamily="34" charset="77"/>
              </a:rPr>
              <a:t>www.culture.gouv.fr</a:t>
            </a:r>
            <a:r>
              <a:rPr lang="fr-FR" sz="1200" dirty="0">
                <a:latin typeface="Suisse Int'l" panose="020B0504000000000000" pitchFamily="34" charset="77"/>
              </a:rPr>
              <a:t>/Aides-</a:t>
            </a:r>
            <a:r>
              <a:rPr lang="fr-FR" sz="1200" dirty="0" err="1">
                <a:latin typeface="Suisse Int'l" panose="020B0504000000000000" pitchFamily="34" charset="77"/>
              </a:rPr>
              <a:t>demarches</a:t>
            </a:r>
            <a:r>
              <a:rPr lang="fr-FR" sz="1200" dirty="0">
                <a:latin typeface="Suisse Int'l" panose="020B0504000000000000" pitchFamily="34" charset="77"/>
              </a:rPr>
              <a:t>/Appels-a-projets/Appel-a-candidatures-francophones-et-anglophones-Sejour-Culture-date-limite-22-septembre-2017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4C5EB6-E7DF-4E41-ABB5-266A14EB7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53" y="501483"/>
            <a:ext cx="1511300" cy="1943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56A023-8E40-1B4C-8561-43C1376F6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800" y="501483"/>
            <a:ext cx="3263900" cy="622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1E1080-8506-EB4E-8023-6A0A163DE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799" y="1298407"/>
            <a:ext cx="6028049" cy="46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7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45B4E5-FFAB-D448-B4CE-6BDC9E9F1EC3}"/>
              </a:ext>
            </a:extLst>
          </p:cNvPr>
          <p:cNvSpPr txBox="1"/>
          <p:nvPr/>
        </p:nvSpPr>
        <p:spPr>
          <a:xfrm>
            <a:off x="863953" y="5949455"/>
            <a:ext cx="784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uisse Int'l" panose="020B0504000000000000" pitchFamily="34" charset="77"/>
              </a:rPr>
              <a:t>For more information: </a:t>
            </a:r>
          </a:p>
          <a:p>
            <a:r>
              <a:rPr lang="fr-FR" sz="1200" dirty="0" err="1">
                <a:latin typeface="Suisse Int'l" panose="020B0504000000000000" pitchFamily="34" charset="77"/>
              </a:rPr>
              <a:t>www.onda.fr</a:t>
            </a:r>
            <a:r>
              <a:rPr lang="fr-FR" sz="1200" dirty="0">
                <a:latin typeface="Suisse Int'l" panose="020B0504000000000000" pitchFamily="34" charset="77"/>
              </a:rPr>
              <a:t>/en/soutiens-financiers/</a:t>
            </a:r>
            <a:r>
              <a:rPr lang="fr-FR" sz="1200" dirty="0" err="1">
                <a:latin typeface="Suisse Int'l" panose="020B0504000000000000" pitchFamily="34" charset="77"/>
              </a:rPr>
              <a:t>promoting-cooperation-between-operators</a:t>
            </a:r>
            <a:r>
              <a:rPr lang="fr-FR" sz="1200" dirty="0">
                <a:latin typeface="Suisse Int'l" panose="020B0504000000000000" pitchFamily="34" charset="77"/>
              </a:rPr>
              <a:t>/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5E759F5-124F-324F-BBBA-D587C9EA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3" y="2770064"/>
            <a:ext cx="5610848" cy="10624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BA23712-DA41-F247-8EE7-7C387A6B9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53" y="3989264"/>
            <a:ext cx="8204200" cy="1803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E4F5593-C3C2-334A-A24C-35C941391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53" y="587623"/>
            <a:ext cx="5704731" cy="19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9" y="213730"/>
            <a:ext cx="7840494" cy="6147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Relais Culture Europe</a:t>
            </a:r>
          </a:p>
        </p:txBody>
      </p:sp>
    </p:spTree>
    <p:extLst>
      <p:ext uri="{BB962C8B-B14F-4D97-AF65-F5344CB8AC3E}">
        <p14:creationId xmlns:p14="http://schemas.microsoft.com/office/powerpoint/2010/main" val="34007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C05CD6-816D-2748-9C5C-1B8E8C795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751798"/>
            <a:ext cx="3531307" cy="17374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45B4E5-FFAB-D448-B4CE-6BDC9E9F1EC3}"/>
              </a:ext>
            </a:extLst>
          </p:cNvPr>
          <p:cNvSpPr txBox="1"/>
          <p:nvPr/>
        </p:nvSpPr>
        <p:spPr>
          <a:xfrm>
            <a:off x="863953" y="5856070"/>
            <a:ext cx="7840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uisse Int'l" panose="020B0504000000000000" pitchFamily="34" charset="77"/>
              </a:rPr>
              <a:t>For more information: </a:t>
            </a:r>
            <a:r>
              <a:rPr lang="fr-FR" sz="1000" dirty="0" err="1">
                <a:latin typeface="Suisse Int'l" panose="020B0504000000000000" pitchFamily="34" charset="77"/>
              </a:rPr>
              <a:t>www.centrenationaldulivre.fr</a:t>
            </a:r>
            <a:r>
              <a:rPr lang="fr-FR" sz="1000" dirty="0">
                <a:latin typeface="Suisse Int'l" panose="020B0504000000000000" pitchFamily="34" charset="77"/>
              </a:rPr>
              <a:t>/en/</a:t>
            </a:r>
            <a:r>
              <a:rPr lang="fr-FR" sz="1000" dirty="0" err="1">
                <a:latin typeface="Suisse Int'l" panose="020B0504000000000000" pitchFamily="34" charset="77"/>
              </a:rPr>
              <a:t>editeur</a:t>
            </a:r>
            <a:r>
              <a:rPr lang="fr-FR" sz="1000" dirty="0">
                <a:latin typeface="Suisse Int'l" panose="020B0504000000000000" pitchFamily="34" charset="77"/>
              </a:rPr>
              <a:t>/</a:t>
            </a:r>
            <a:r>
              <a:rPr lang="fr-FR" sz="1000" dirty="0" err="1">
                <a:latin typeface="Suisse Int'l" panose="020B0504000000000000" pitchFamily="34" charset="77"/>
              </a:rPr>
              <a:t>aide_a_la_traduction</a:t>
            </a:r>
            <a:r>
              <a:rPr lang="fr-FR" sz="1000" dirty="0">
                <a:latin typeface="Suisse Int'l" panose="020B0504000000000000" pitchFamily="34" charset="77"/>
              </a:rPr>
              <a:t>/</a:t>
            </a:r>
            <a:r>
              <a:rPr lang="fr-FR" sz="1000" dirty="0" err="1">
                <a:latin typeface="Suisse Int'l" panose="020B0504000000000000" pitchFamily="34" charset="77"/>
              </a:rPr>
              <a:t>aide_pour_la_traduction_en_francais_d_ouvrages_etrangers</a:t>
            </a:r>
            <a:r>
              <a:rPr lang="fr-FR" sz="1000" dirty="0">
                <a:latin typeface="Suisse Int'l" panose="020B0504000000000000" pitchFamily="34" charset="77"/>
              </a:rPr>
              <a:t>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3B02F3-3A0A-8E4C-A759-D73077AF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502585"/>
            <a:ext cx="6083300" cy="673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9A2B6E-B558-6C42-A441-6A536FE3F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3175685"/>
            <a:ext cx="631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63300" y="398199"/>
            <a:ext cx="7992000" cy="63074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800" dirty="0" err="1"/>
              <a:t>Some</a:t>
            </a:r>
            <a:r>
              <a:rPr lang="fr-FR" sz="4800" dirty="0"/>
              <a:t> ressources</a:t>
            </a:r>
          </a:p>
          <a:p>
            <a:pPr>
              <a:lnSpc>
                <a:spcPct val="100000"/>
              </a:lnSpc>
            </a:pP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dirty="0"/>
              <a:t>French Ministry of Culture</a:t>
            </a:r>
          </a:p>
          <a:p>
            <a:pPr>
              <a:lnSpc>
                <a:spcPct val="100000"/>
              </a:lnSpc>
            </a:pPr>
            <a:r>
              <a:rPr lang="fr-FR" sz="2800" dirty="0" err="1"/>
              <a:t>www.culture.gouv.fr</a:t>
            </a:r>
            <a:r>
              <a:rPr lang="fr-FR" sz="2800" dirty="0"/>
              <a:t>/</a:t>
            </a:r>
          </a:p>
          <a:p>
            <a:pPr>
              <a:lnSpc>
                <a:spcPct val="100000"/>
              </a:lnSpc>
            </a:pPr>
            <a:endParaRPr lang="fr-FR" sz="1800" dirty="0"/>
          </a:p>
          <a:p>
            <a:r>
              <a:rPr lang="fr-FR" sz="2800" dirty="0"/>
              <a:t>Institut Français</a:t>
            </a:r>
          </a:p>
          <a:p>
            <a:r>
              <a:rPr lang="fr-FR" sz="2800" dirty="0" err="1"/>
              <a:t>www.institutfrancais.com</a:t>
            </a:r>
            <a:r>
              <a:rPr lang="fr-FR" sz="2800" dirty="0"/>
              <a:t>/</a:t>
            </a:r>
            <a:r>
              <a:rPr lang="fr-FR" sz="2800" dirty="0" err="1"/>
              <a:t>fr</a:t>
            </a:r>
            <a:endParaRPr lang="fr-FR" sz="2800" dirty="0"/>
          </a:p>
          <a:p>
            <a:endParaRPr lang="fr-FR" sz="1800" dirty="0"/>
          </a:p>
          <a:p>
            <a:r>
              <a:rPr lang="fr-FR" sz="2800" dirty="0"/>
              <a:t>CNC (</a:t>
            </a:r>
            <a:r>
              <a:rPr lang="fr-FR" sz="2800" dirty="0" err="1"/>
              <a:t>Cinema</a:t>
            </a:r>
            <a:r>
              <a:rPr lang="fr-FR" sz="2800" dirty="0"/>
              <a:t> - </a:t>
            </a:r>
            <a:r>
              <a:rPr lang="fr-FR" sz="2800" dirty="0" err="1"/>
              <a:t>audiovisual</a:t>
            </a:r>
            <a:r>
              <a:rPr lang="fr-FR" sz="2800" dirty="0"/>
              <a:t>)</a:t>
            </a:r>
          </a:p>
          <a:p>
            <a:r>
              <a:rPr lang="fr-FR" sz="2800" dirty="0" err="1"/>
              <a:t>www.cnc.fr</a:t>
            </a:r>
            <a:r>
              <a:rPr lang="fr-FR" sz="2800" dirty="0"/>
              <a:t>/web/</a:t>
            </a:r>
            <a:r>
              <a:rPr lang="fr-FR" sz="2800" dirty="0" err="1"/>
              <a:t>fr</a:t>
            </a:r>
            <a:endParaRPr lang="fr-FR" sz="2800" dirty="0"/>
          </a:p>
          <a:p>
            <a:endParaRPr lang="fr-FR" sz="1800" dirty="0"/>
          </a:p>
          <a:p>
            <a:r>
              <a:rPr lang="fr-FR" sz="2800" dirty="0"/>
              <a:t>CNL (</a:t>
            </a:r>
            <a:r>
              <a:rPr lang="fr-FR" sz="2800" dirty="0" err="1"/>
              <a:t>Literature</a:t>
            </a:r>
            <a:r>
              <a:rPr lang="fr-FR" sz="2800" dirty="0"/>
              <a:t> - books)</a:t>
            </a:r>
          </a:p>
          <a:p>
            <a:r>
              <a:rPr lang="fr-FR" sz="2800" dirty="0" err="1"/>
              <a:t>www.centrenationaldulivre.fr</a:t>
            </a:r>
            <a:r>
              <a:rPr lang="fr-FR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8275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575999"/>
            <a:ext cx="7992000" cy="49993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800" dirty="0"/>
              <a:t>Contact</a:t>
            </a:r>
          </a:p>
          <a:p>
            <a:pPr>
              <a:lnSpc>
                <a:spcPct val="100000"/>
              </a:lnSpc>
            </a:pPr>
            <a:endParaRPr lang="fr-FR" sz="4800" dirty="0"/>
          </a:p>
          <a:p>
            <a:pPr>
              <a:lnSpc>
                <a:spcPct val="100000"/>
              </a:lnSpc>
            </a:pPr>
            <a:endParaRPr lang="fr-FR" sz="4800" dirty="0"/>
          </a:p>
          <a:p>
            <a:pPr>
              <a:lnSpc>
                <a:spcPct val="100000"/>
              </a:lnSpc>
            </a:pPr>
            <a:r>
              <a:rPr lang="fr-FR" sz="3200" dirty="0"/>
              <a:t>Mathilde Vasseur</a:t>
            </a:r>
          </a:p>
          <a:p>
            <a:pPr>
              <a:lnSpc>
                <a:spcPct val="100000"/>
              </a:lnSpc>
            </a:pPr>
            <a:endParaRPr lang="fr-FR" sz="3000" dirty="0"/>
          </a:p>
          <a:p>
            <a:pPr>
              <a:lnSpc>
                <a:spcPct val="100000"/>
              </a:lnSpc>
            </a:pPr>
            <a:r>
              <a:rPr lang="fr-FR" sz="3000" dirty="0" err="1"/>
              <a:t>mathilde.vasseur@relais-culture-europe.eu</a:t>
            </a:r>
            <a:endParaRPr lang="fr-FR" sz="3000" dirty="0"/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82482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6000" y="575999"/>
            <a:ext cx="7992000" cy="57105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800" dirty="0"/>
              <a:t>More information about Relais Culture Europe</a:t>
            </a:r>
          </a:p>
          <a:p>
            <a:pPr>
              <a:lnSpc>
                <a:spcPct val="100000"/>
              </a:lnSpc>
            </a:pPr>
            <a:endParaRPr lang="fr-FR" sz="4800" dirty="0"/>
          </a:p>
          <a:p>
            <a:pPr>
              <a:lnSpc>
                <a:spcPct val="100000"/>
              </a:lnSpc>
            </a:pPr>
            <a:endParaRPr lang="fr-FR" sz="4800" dirty="0"/>
          </a:p>
          <a:p>
            <a:pPr>
              <a:lnSpc>
                <a:spcPct val="100000"/>
              </a:lnSpc>
            </a:pPr>
            <a:r>
              <a:rPr lang="fr-FR" sz="3200" dirty="0" err="1"/>
              <a:t>www.relais</a:t>
            </a:r>
            <a:r>
              <a:rPr lang="fr-FR" sz="3200" dirty="0"/>
              <a:t>-culture-</a:t>
            </a:r>
            <a:r>
              <a:rPr lang="fr-FR" sz="3200" dirty="0" err="1"/>
              <a:t>europe.eu</a:t>
            </a:r>
            <a:endParaRPr lang="fr-FR" sz="3200" dirty="0"/>
          </a:p>
          <a:p>
            <a:pPr>
              <a:lnSpc>
                <a:spcPct val="100000"/>
              </a:lnSpc>
            </a:pPr>
            <a:endParaRPr lang="fr-FR" sz="3200" dirty="0"/>
          </a:p>
          <a:p>
            <a:pPr>
              <a:lnSpc>
                <a:spcPct val="100000"/>
              </a:lnSpc>
            </a:pPr>
            <a:r>
              <a:rPr lang="fr-FR" sz="3200" dirty="0" err="1"/>
              <a:t>www.facebook.com</a:t>
            </a:r>
            <a:r>
              <a:rPr lang="fr-FR" sz="3200" dirty="0"/>
              <a:t>/</a:t>
            </a:r>
            <a:r>
              <a:rPr lang="fr-FR" sz="3200" dirty="0" err="1"/>
              <a:t>RelaisCultureEurope</a:t>
            </a:r>
            <a:r>
              <a:rPr lang="fr-FR" sz="3200" dirty="0"/>
              <a:t>/</a:t>
            </a:r>
          </a:p>
          <a:p>
            <a:endParaRPr lang="fr-FR" sz="3200" dirty="0"/>
          </a:p>
          <a:p>
            <a:r>
              <a:rPr lang="fr-FR" sz="3200" dirty="0" err="1"/>
              <a:t>twitter.com</a:t>
            </a:r>
            <a:r>
              <a:rPr lang="fr-FR" sz="3200" dirty="0"/>
              <a:t>/</a:t>
            </a:r>
            <a:r>
              <a:rPr lang="fr-FR" sz="3200" dirty="0" err="1"/>
              <a:t>RCE_infos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2697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9" y="213730"/>
            <a:ext cx="7840494" cy="6147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A French public service </a:t>
            </a:r>
          </a:p>
          <a:p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for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European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common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interest</a:t>
            </a:r>
            <a:endParaRPr lang="fr-FR" sz="4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2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9" y="213730"/>
            <a:ext cx="7840494" cy="6147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A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plateform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for innovation and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European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cooperation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in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creative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and cultural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sectors</a:t>
            </a:r>
            <a:endParaRPr lang="fr-FR" sz="4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0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9" y="213730"/>
            <a:ext cx="7840494" cy="6147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A new mission : </a:t>
            </a:r>
          </a:p>
          <a:p>
            <a:r>
              <a:rPr lang="fr-FR" sz="48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Horizon 2020 </a:t>
            </a:r>
          </a:p>
          <a:p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Research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and innovation</a:t>
            </a:r>
          </a:p>
          <a:p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for cultural and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creative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sectors</a:t>
            </a:r>
            <a:endParaRPr lang="fr-FR" sz="4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4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9" y="213730"/>
            <a:ext cx="7840494" cy="6147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Relais Culture Europe</a:t>
            </a:r>
          </a:p>
          <a:p>
            <a:r>
              <a:rPr lang="fr-FR" sz="54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is</a:t>
            </a:r>
            <a:r>
              <a:rPr lang="fr-FR" sz="54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5400" dirty="0" err="1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Creative</a:t>
            </a:r>
            <a:r>
              <a:rPr lang="fr-FR" sz="54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Europe Desk </a:t>
            </a:r>
            <a:r>
              <a:rPr lang="fr-FR" sz="54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for France</a:t>
            </a:r>
          </a:p>
          <a:p>
            <a:endParaRPr lang="fr-FR" sz="54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r>
              <a:rPr lang="fr-FR" sz="48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Culture</a:t>
            </a:r>
            <a:r>
              <a:rPr lang="fr-FR" sz="48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&amp; </a:t>
            </a:r>
            <a:r>
              <a:rPr lang="fr-FR" sz="48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10618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98479" y="1180428"/>
            <a:ext cx="454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#Pépinière</a:t>
            </a:r>
            <a:endParaRPr lang="fr-FR" sz="4800" dirty="0"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3716" y="5019474"/>
            <a:ext cx="6017909" cy="102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#Conversations</a:t>
            </a:r>
            <a:endParaRPr lang="fr-FR" sz="4800" dirty="0"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2317" y="2859957"/>
            <a:ext cx="6017909" cy="102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#</a:t>
            </a:r>
            <a:r>
              <a:rPr lang="fr-FR" sz="6000" dirty="0" err="1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Lab</a:t>
            </a:r>
            <a:r>
              <a:rPr lang="fr-FR" sz="6000" dirty="0" err="1">
                <a:latin typeface="Suisse Int'l Medium" charset="0"/>
                <a:ea typeface="Suisse Int'l Medium" charset="0"/>
                <a:cs typeface="Suisse Int'l Medium" charset="0"/>
              </a:rPr>
              <a:t>Europe</a:t>
            </a:r>
            <a:endParaRPr lang="fr-FR" sz="4800" dirty="0"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98479" y="1180428"/>
            <a:ext cx="454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#Pépinière</a:t>
            </a:r>
            <a:endParaRPr lang="fr-FR" sz="4800" dirty="0"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FB711-7EEA-7743-8051-0B11156066F5}"/>
              </a:ext>
            </a:extLst>
          </p:cNvPr>
          <p:cNvSpPr/>
          <p:nvPr/>
        </p:nvSpPr>
        <p:spPr>
          <a:xfrm>
            <a:off x="897979" y="2538991"/>
            <a:ext cx="7840494" cy="34808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To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understand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Creative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Europe’s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funding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opportunities</a:t>
            </a:r>
            <a:endParaRPr lang="fr-FR" sz="40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endParaRPr lang="fr-FR" sz="2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Workshops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Online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Networking </a:t>
            </a:r>
            <a:r>
              <a:rPr lang="fr-FR" sz="36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activities</a:t>
            </a:r>
            <a:endParaRPr lang="fr-FR" sz="36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6005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03699" y="1091528"/>
            <a:ext cx="4940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#</a:t>
            </a:r>
            <a:r>
              <a:rPr lang="fr-FR" sz="6000" dirty="0" err="1">
                <a:solidFill>
                  <a:srgbClr val="FF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Lab</a:t>
            </a:r>
            <a:r>
              <a:rPr lang="fr-FR" sz="6000" dirty="0" err="1">
                <a:latin typeface="Suisse Int'l Medium" charset="0"/>
                <a:ea typeface="Suisse Int'l Medium" charset="0"/>
                <a:cs typeface="Suisse Int'l Medium" charset="0"/>
              </a:rPr>
              <a:t>Europe</a:t>
            </a:r>
            <a:endParaRPr lang="fr-FR" sz="4800" dirty="0">
              <a:latin typeface="Suisse Int'l Medium" charset="0"/>
              <a:ea typeface="Suisse Int'l Medium" charset="0"/>
              <a:cs typeface="Suisse Int'l Medium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FB711-7EEA-7743-8051-0B11156066F5}"/>
              </a:ext>
            </a:extLst>
          </p:cNvPr>
          <p:cNvSpPr/>
          <p:nvPr/>
        </p:nvSpPr>
        <p:spPr>
          <a:xfrm>
            <a:off x="897979" y="2691391"/>
            <a:ext cx="7840494" cy="34808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To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create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new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dynamics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in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regions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and encourage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European</a:t>
            </a:r>
            <a:r>
              <a:rPr lang="fr-FR" sz="40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cooperation</a:t>
            </a:r>
            <a:endParaRPr lang="fr-FR" sz="40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endParaRPr lang="fr-FR" sz="2800" dirty="0">
              <a:solidFill>
                <a:srgbClr val="000000"/>
              </a:solidFill>
              <a:latin typeface="Suisse Int'l Medium" charset="0"/>
              <a:ea typeface="Suisse Int'l Medium" charset="0"/>
              <a:cs typeface="Suisse Int'l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Workshops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Information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Online ressources</a:t>
            </a:r>
          </a:p>
          <a:p>
            <a:r>
              <a:rPr lang="fr-FR" sz="3600" dirty="0">
                <a:solidFill>
                  <a:srgbClr val="000000"/>
                </a:solidFill>
                <a:latin typeface="Suisse Int'l Medium" charset="0"/>
                <a:ea typeface="Suisse Int'l Medium" charset="0"/>
                <a:cs typeface="Suisse Int'l Medium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7701864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powerpoint - Modèle def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'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powerpoint - Modèle def</Template>
  <TotalTime>3681</TotalTime>
  <Words>345</Words>
  <Application>Microsoft Macintosh PowerPoint</Application>
  <PresentationFormat>Affichage à l'écran (4:3)</PresentationFormat>
  <Paragraphs>88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Suisse Int'l</vt:lpstr>
      <vt:lpstr>Suisse Int'l Medium</vt:lpstr>
      <vt:lpstr>Présentation powerpoint - Modèle def</vt:lpstr>
      <vt:lpstr>Page d'ouverture</vt:lpstr>
      <vt:lpstr>European Capital  of Culture Forum  Kaunas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Pépinière Europe créative</dc:title>
  <dc:subject/>
  <dc:creator>BRUNET Pascal</dc:creator>
  <cp:keywords/>
  <dc:description/>
  <cp:lastModifiedBy>VASSEUR Mathilde</cp:lastModifiedBy>
  <cp:revision>192</cp:revision>
  <cp:lastPrinted>2017-05-31T09:40:41Z</cp:lastPrinted>
  <dcterms:created xsi:type="dcterms:W3CDTF">2017-03-14T16:37:28Z</dcterms:created>
  <dcterms:modified xsi:type="dcterms:W3CDTF">2018-05-19T08:51:25Z</dcterms:modified>
  <cp:category/>
</cp:coreProperties>
</file>