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9" r:id="rId1"/>
    <p:sldMasterId id="2147483650" r:id="rId2"/>
  </p:sldMasterIdLst>
  <p:notesMasterIdLst>
    <p:notesMasterId r:id="rId13"/>
  </p:notesMasterIdLst>
  <p:sldIdLst>
    <p:sldId id="256" r:id="rId3"/>
    <p:sldId id="270" r:id="rId4"/>
    <p:sldId id="304" r:id="rId5"/>
    <p:sldId id="305" r:id="rId6"/>
    <p:sldId id="306" r:id="rId7"/>
    <p:sldId id="307" r:id="rId8"/>
    <p:sldId id="309" r:id="rId9"/>
    <p:sldId id="308" r:id="rId10"/>
    <p:sldId id="310" r:id="rId11"/>
    <p:sldId id="274" r:id="rId12"/>
  </p:sldIdLst>
  <p:sldSz cx="9144000" cy="6858000" type="screen4x3"/>
  <p:notesSz cx="6858000" cy="9144000"/>
  <p:defaultTextStyle>
    <a:defPPr>
      <a:defRPr lang="cs-CZ"/>
    </a:defPPr>
    <a:lvl1pPr algn="l" rtl="0" fontAlgn="base" hangingPunct="0">
      <a:spcBef>
        <a:spcPct val="0"/>
      </a:spcBef>
      <a:spcAft>
        <a:spcPct val="0"/>
      </a:spcAft>
      <a:defRPr kern="1200">
        <a:solidFill>
          <a:srgbClr val="333333"/>
        </a:solidFill>
        <a:latin typeface="Verdana" pitchFamily="34" charset="0"/>
        <a:ea typeface="Verdana" pitchFamily="34" charset="0"/>
        <a:cs typeface="Verdana" pitchFamily="34" charset="0"/>
        <a:sym typeface="Verdana" pitchFamily="34" charset="0"/>
      </a:defRPr>
    </a:lvl1pPr>
    <a:lvl2pPr marL="457200" algn="l" rtl="0" fontAlgn="base" hangingPunct="0">
      <a:spcBef>
        <a:spcPct val="0"/>
      </a:spcBef>
      <a:spcAft>
        <a:spcPct val="0"/>
      </a:spcAft>
      <a:defRPr kern="1200">
        <a:solidFill>
          <a:srgbClr val="333333"/>
        </a:solidFill>
        <a:latin typeface="Verdana" pitchFamily="34" charset="0"/>
        <a:ea typeface="Verdana" pitchFamily="34" charset="0"/>
        <a:cs typeface="Verdana" pitchFamily="34" charset="0"/>
        <a:sym typeface="Verdana" pitchFamily="34" charset="0"/>
      </a:defRPr>
    </a:lvl2pPr>
    <a:lvl3pPr marL="914400" algn="l" rtl="0" fontAlgn="base" hangingPunct="0">
      <a:spcBef>
        <a:spcPct val="0"/>
      </a:spcBef>
      <a:spcAft>
        <a:spcPct val="0"/>
      </a:spcAft>
      <a:defRPr kern="1200">
        <a:solidFill>
          <a:srgbClr val="333333"/>
        </a:solidFill>
        <a:latin typeface="Verdana" pitchFamily="34" charset="0"/>
        <a:ea typeface="Verdana" pitchFamily="34" charset="0"/>
        <a:cs typeface="Verdana" pitchFamily="34" charset="0"/>
        <a:sym typeface="Verdana" pitchFamily="34" charset="0"/>
      </a:defRPr>
    </a:lvl3pPr>
    <a:lvl4pPr marL="1371600" algn="l" rtl="0" fontAlgn="base" hangingPunct="0">
      <a:spcBef>
        <a:spcPct val="0"/>
      </a:spcBef>
      <a:spcAft>
        <a:spcPct val="0"/>
      </a:spcAft>
      <a:defRPr kern="1200">
        <a:solidFill>
          <a:srgbClr val="333333"/>
        </a:solidFill>
        <a:latin typeface="Verdana" pitchFamily="34" charset="0"/>
        <a:ea typeface="Verdana" pitchFamily="34" charset="0"/>
        <a:cs typeface="Verdana" pitchFamily="34" charset="0"/>
        <a:sym typeface="Verdana" pitchFamily="34" charset="0"/>
      </a:defRPr>
    </a:lvl4pPr>
    <a:lvl5pPr marL="1828800" algn="l" rtl="0" fontAlgn="base" hangingPunct="0">
      <a:spcBef>
        <a:spcPct val="0"/>
      </a:spcBef>
      <a:spcAft>
        <a:spcPct val="0"/>
      </a:spcAft>
      <a:defRPr kern="1200">
        <a:solidFill>
          <a:srgbClr val="333333"/>
        </a:solidFill>
        <a:latin typeface="Verdana" pitchFamily="34" charset="0"/>
        <a:ea typeface="Verdana" pitchFamily="34" charset="0"/>
        <a:cs typeface="Verdana" pitchFamily="34" charset="0"/>
        <a:sym typeface="Verdana" pitchFamily="34" charset="0"/>
      </a:defRPr>
    </a:lvl5pPr>
    <a:lvl6pPr marL="2286000" algn="l" defTabSz="914400" rtl="0" eaLnBrk="1" latinLnBrk="0" hangingPunct="1">
      <a:defRPr kern="1200">
        <a:solidFill>
          <a:srgbClr val="333333"/>
        </a:solidFill>
        <a:latin typeface="Verdana" pitchFamily="34" charset="0"/>
        <a:ea typeface="Verdana" pitchFamily="34" charset="0"/>
        <a:cs typeface="Verdana" pitchFamily="34" charset="0"/>
        <a:sym typeface="Verdana" pitchFamily="34" charset="0"/>
      </a:defRPr>
    </a:lvl6pPr>
    <a:lvl7pPr marL="2743200" algn="l" defTabSz="914400" rtl="0" eaLnBrk="1" latinLnBrk="0" hangingPunct="1">
      <a:defRPr kern="1200">
        <a:solidFill>
          <a:srgbClr val="333333"/>
        </a:solidFill>
        <a:latin typeface="Verdana" pitchFamily="34" charset="0"/>
        <a:ea typeface="Verdana" pitchFamily="34" charset="0"/>
        <a:cs typeface="Verdana" pitchFamily="34" charset="0"/>
        <a:sym typeface="Verdana" pitchFamily="34" charset="0"/>
      </a:defRPr>
    </a:lvl7pPr>
    <a:lvl8pPr marL="3200400" algn="l" defTabSz="914400" rtl="0" eaLnBrk="1" latinLnBrk="0" hangingPunct="1">
      <a:defRPr kern="1200">
        <a:solidFill>
          <a:srgbClr val="333333"/>
        </a:solidFill>
        <a:latin typeface="Verdana" pitchFamily="34" charset="0"/>
        <a:ea typeface="Verdana" pitchFamily="34" charset="0"/>
        <a:cs typeface="Verdana" pitchFamily="34" charset="0"/>
        <a:sym typeface="Verdana" pitchFamily="34" charset="0"/>
      </a:defRPr>
    </a:lvl8pPr>
    <a:lvl9pPr marL="3657600" algn="l" defTabSz="914400" rtl="0" eaLnBrk="1" latinLnBrk="0" hangingPunct="1">
      <a:defRPr kern="1200">
        <a:solidFill>
          <a:srgbClr val="333333"/>
        </a:solidFill>
        <a:latin typeface="Verdana" pitchFamily="34" charset="0"/>
        <a:ea typeface="Verdana" pitchFamily="34" charset="0"/>
        <a:cs typeface="Verdana" pitchFamily="34" charset="0"/>
        <a:sym typeface="Verdana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8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3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6146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>
                <a:sym typeface="Avenir" charset="0"/>
              </a:rPr>
              <a:t>Click to edit Master text styles</a:t>
            </a:r>
          </a:p>
          <a:p>
            <a:pPr lvl="1"/>
            <a:r>
              <a:rPr lang="cs-CZ" smtClean="0">
                <a:sym typeface="Avenir" charset="0"/>
              </a:rPr>
              <a:t>Second level</a:t>
            </a:r>
          </a:p>
          <a:p>
            <a:pPr lvl="2"/>
            <a:r>
              <a:rPr lang="cs-CZ" smtClean="0">
                <a:sym typeface="Avenir" charset="0"/>
              </a:rPr>
              <a:t>Third level</a:t>
            </a:r>
          </a:p>
          <a:p>
            <a:pPr lvl="3"/>
            <a:r>
              <a:rPr lang="cs-CZ" smtClean="0">
                <a:sym typeface="Avenir" charset="0"/>
              </a:rPr>
              <a:t>Fourth level</a:t>
            </a:r>
          </a:p>
          <a:p>
            <a:pPr lvl="4"/>
            <a:r>
              <a:rPr lang="cs-CZ" smtClean="0">
                <a:sym typeface="Avenir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1pPr>
    <a:lvl2pPr marL="2286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2pPr>
    <a:lvl3pPr marL="4572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3pPr>
    <a:lvl4pPr marL="6858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4pPr>
    <a:lvl5pPr marL="9144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baseline="0" dirty="0" smtClean="0"/>
              <a:t>Sídlíme v IDU</a:t>
            </a:r>
          </a:p>
          <a:p>
            <a:pPr>
              <a:buFontTx/>
              <a:buChar char="-"/>
            </a:pPr>
            <a:r>
              <a:rPr lang="cs-CZ" baseline="0" dirty="0" smtClean="0"/>
              <a:t>IDU se věnuje exportu umění a kultury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image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779588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2050" name="Picture 2" descr="image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32650" y="6094413"/>
            <a:ext cx="1606550" cy="484187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j-lt"/>
          <a:ea typeface="+mj-ea"/>
          <a:cs typeface="+mj-cs"/>
          <a:sym typeface="Helvetica" charset="0"/>
        </a:defRPr>
      </a:lvl1pPr>
      <a:lvl2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2pPr>
      <a:lvl3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3pPr>
      <a:lvl4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4pPr>
      <a:lvl5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9pPr>
    </p:titleStyle>
    <p:bodyStyle>
      <a:lvl1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1pPr>
      <a:lvl2pPr marL="228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2pPr>
      <a:lvl3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3pPr>
      <a:lvl4pPr marL="685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4pPr>
      <a:lvl5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5pPr>
      <a:lvl6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6pPr>
      <a:lvl7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7pPr>
      <a:lvl8pPr marL="22860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8pPr>
      <a:lvl9pPr marL="2743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756E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image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3074" name="Picture 2" descr="image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62738" y="254000"/>
            <a:ext cx="2087562" cy="630238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j-lt"/>
          <a:ea typeface="+mj-ea"/>
          <a:cs typeface="+mj-cs"/>
          <a:sym typeface="Helvetica" charset="0"/>
        </a:defRPr>
      </a:lvl1pPr>
      <a:lvl2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2pPr>
      <a:lvl3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3pPr>
      <a:lvl4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4pPr>
      <a:lvl5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9pPr>
    </p:titleStyle>
    <p:bodyStyle>
      <a:lvl1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1pPr>
      <a:lvl2pPr marL="228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2pPr>
      <a:lvl3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3pPr>
      <a:lvl4pPr marL="685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4pPr>
      <a:lvl5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5pPr>
      <a:lvl6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6pPr>
      <a:lvl7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7pPr>
      <a:lvl8pPr marL="22860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8pPr>
      <a:lvl9pPr marL="2743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agdalena.mullerova@kreativnievropa.cz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va.zakova@kreativnievropa.c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soundczech.cz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performczech.cz/e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czechlit.cz/en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culturenet.cz/en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www.czechmobility.info/cs" TargetMode="External"/><Relationship Id="rId7" Type="http://schemas.openxmlformats.org/officeDocument/2006/relationships/hyperlink" Target="http://on-the-move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://on-the-move.org/files/Mobility%20Funding%20Guide%20CZ%202018.pdf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/>
          </p:cNvSpPr>
          <p:nvPr>
            <p:ph type="title"/>
          </p:nvPr>
        </p:nvSpPr>
        <p:spPr bwMode="auto">
          <a:xfrm>
            <a:off x="395536" y="620688"/>
            <a:ext cx="6134100" cy="1656184"/>
          </a:xfrm>
          <a:noFill/>
          <a:ln w="12700" cap="flat">
            <a:miter lim="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defTabSz="685800">
              <a:lnSpc>
                <a:spcPct val="90000"/>
              </a:lnSpc>
              <a:spcBef>
                <a:spcPts val="700"/>
              </a:spcBef>
            </a:pPr>
            <a:r>
              <a:rPr lang="en-US" sz="48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Czec</a:t>
            </a:r>
            <a:r>
              <a:rPr lang="en-US" sz="48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h Republic</a:t>
            </a:r>
            <a:br>
              <a:rPr lang="en-US" sz="48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</a:br>
            <a:r>
              <a:rPr lang="cs-CZ" sz="2000" b="1" dirty="0" smtClean="0">
                <a:solidFill>
                  <a:srgbClr val="554F99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/>
            </a:r>
            <a:br>
              <a:rPr lang="cs-CZ" sz="2000" b="1" dirty="0" smtClean="0">
                <a:solidFill>
                  <a:srgbClr val="554F99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</a:br>
            <a:r>
              <a:rPr lang="en-US" sz="2000" b="1" dirty="0" smtClean="0">
                <a:solidFill>
                  <a:srgbClr val="554F99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Creative Europe Desk - Culture</a:t>
            </a:r>
            <a:br>
              <a:rPr lang="en-US" sz="2000" b="1" dirty="0" smtClean="0">
                <a:solidFill>
                  <a:srgbClr val="554F99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</a:br>
            <a:r>
              <a:rPr lang="cs-CZ" sz="2000" b="1" dirty="0" smtClean="0">
                <a:solidFill>
                  <a:srgbClr val="554F99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Eva Zakova </a:t>
            </a:r>
            <a:r>
              <a:rPr lang="en-US" sz="2000" b="1" dirty="0" smtClean="0">
                <a:solidFill>
                  <a:srgbClr val="554F99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&amp; </a:t>
            </a:r>
            <a:r>
              <a:rPr lang="cs-CZ" sz="2000" b="1" dirty="0" smtClean="0">
                <a:solidFill>
                  <a:srgbClr val="554F99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Magdalena Müllerová</a:t>
            </a:r>
            <a:endParaRPr lang="cs-CZ" sz="1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/>
          </p:cNvSpPr>
          <p:nvPr>
            <p:ph type="title"/>
          </p:nvPr>
        </p:nvSpPr>
        <p:spPr bwMode="auto">
          <a:xfrm>
            <a:off x="239713" y="260648"/>
            <a:ext cx="4975225" cy="1087140"/>
          </a:xfrm>
          <a:noFill/>
          <a:ln w="12700" cap="flat">
            <a:miter lim="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520700">
              <a:lnSpc>
                <a:spcPct val="90000"/>
              </a:lnSpc>
            </a:pPr>
            <a:r>
              <a:rPr lang="en-US" sz="28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THANK YOU</a:t>
            </a:r>
            <a:r>
              <a:rPr lang="cs-CZ" sz="28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!</a:t>
            </a:r>
            <a:endParaRPr lang="cs-CZ" sz="1600" dirty="0"/>
          </a:p>
        </p:txBody>
      </p:sp>
      <p:sp>
        <p:nvSpPr>
          <p:cNvPr id="25604" name="AutoShape 4"/>
          <p:cNvSpPr>
            <a:spLocks/>
          </p:cNvSpPr>
          <p:nvPr/>
        </p:nvSpPr>
        <p:spPr bwMode="auto">
          <a:xfrm>
            <a:off x="0" y="4670376"/>
            <a:ext cx="5508104" cy="21876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BAB7D6">
              <a:alpha val="79999"/>
            </a:srgbClr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107999" tIns="107999" rIns="107999" bIns="107999"/>
          <a:lstStyle/>
          <a:p>
            <a:r>
              <a:rPr lang="cs-CZ" b="1" dirty="0" smtClean="0">
                <a:solidFill>
                  <a:srgbClr val="554F99"/>
                </a:solidFill>
              </a:rPr>
              <a:t>Magdalena Müllerová</a:t>
            </a:r>
            <a:r>
              <a:rPr lang="cs-CZ" dirty="0" smtClean="0">
                <a:solidFill>
                  <a:srgbClr val="554F99"/>
                </a:solidFill>
              </a:rPr>
              <a:t/>
            </a:r>
            <a:br>
              <a:rPr lang="cs-CZ" dirty="0" smtClean="0">
                <a:solidFill>
                  <a:srgbClr val="554F99"/>
                </a:solidFill>
              </a:rPr>
            </a:br>
            <a:r>
              <a:rPr lang="cs-CZ" dirty="0" smtClean="0">
                <a:solidFill>
                  <a:srgbClr val="554F99"/>
                </a:solidFill>
              </a:rPr>
              <a:t>E </a:t>
            </a:r>
            <a:r>
              <a:rPr lang="cs-CZ" dirty="0" smtClean="0">
                <a:solidFill>
                  <a:srgbClr val="554F99"/>
                </a:solidFill>
                <a:hlinkClick r:id="rId3"/>
              </a:rPr>
              <a:t>magdalena.mullerova@kreativnievropa.cz</a:t>
            </a:r>
            <a:endParaRPr lang="cs-CZ" dirty="0" smtClean="0">
              <a:solidFill>
                <a:srgbClr val="554F99"/>
              </a:solidFill>
            </a:endParaRPr>
          </a:p>
          <a:p>
            <a:r>
              <a:rPr lang="cs-CZ" b="1" dirty="0" smtClean="0">
                <a:solidFill>
                  <a:srgbClr val="554F99"/>
                </a:solidFill>
              </a:rPr>
              <a:t>Eva Žáková</a:t>
            </a:r>
            <a:r>
              <a:rPr lang="cs-CZ" dirty="0" smtClean="0">
                <a:solidFill>
                  <a:srgbClr val="554F99"/>
                </a:solidFill>
              </a:rPr>
              <a:t/>
            </a:r>
            <a:br>
              <a:rPr lang="cs-CZ" dirty="0" smtClean="0">
                <a:solidFill>
                  <a:srgbClr val="554F99"/>
                </a:solidFill>
              </a:rPr>
            </a:br>
            <a:r>
              <a:rPr lang="cs-CZ" dirty="0" smtClean="0">
                <a:solidFill>
                  <a:srgbClr val="554F99"/>
                </a:solidFill>
              </a:rPr>
              <a:t>E </a:t>
            </a:r>
            <a:r>
              <a:rPr lang="cs-CZ" dirty="0" smtClean="0">
                <a:solidFill>
                  <a:srgbClr val="554F99"/>
                </a:solidFill>
                <a:hlinkClick r:id="rId4"/>
              </a:rPr>
              <a:t>eva.zakova@kreativnievropa.cz</a:t>
            </a:r>
            <a:r>
              <a:rPr lang="cs-CZ" dirty="0" smtClean="0">
                <a:solidFill>
                  <a:srgbClr val="554F99"/>
                </a:solidFill>
              </a:rPr>
              <a:t> </a:t>
            </a:r>
          </a:p>
          <a:p>
            <a:pPr algn="ctr"/>
            <a:endParaRPr lang="cs-CZ" b="1" dirty="0" smtClean="0">
              <a:solidFill>
                <a:srgbClr val="554F99"/>
              </a:solidFill>
            </a:endParaRPr>
          </a:p>
          <a:p>
            <a:pPr algn="ctr"/>
            <a:r>
              <a:rPr lang="cs-CZ" sz="2400" b="1" dirty="0" smtClean="0">
                <a:solidFill>
                  <a:srgbClr val="554F99"/>
                </a:solidFill>
              </a:rPr>
              <a:t>www.kreativnievropa.cz </a:t>
            </a:r>
          </a:p>
          <a:p>
            <a:pPr algn="ctr"/>
            <a:r>
              <a:rPr lang="cs-CZ" sz="1600" b="1" dirty="0" smtClean="0">
                <a:solidFill>
                  <a:srgbClr val="FFFFFF"/>
                </a:solidFill>
              </a:rPr>
              <a:t>facebook.com/kreativnievropa </a:t>
            </a:r>
            <a:endParaRPr lang="cs-CZ" sz="16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/>
          </p:cNvSpPr>
          <p:nvPr>
            <p:ph type="title"/>
          </p:nvPr>
        </p:nvSpPr>
        <p:spPr bwMode="auto">
          <a:xfrm>
            <a:off x="239713" y="155575"/>
            <a:ext cx="4975225" cy="1192213"/>
          </a:xfrm>
          <a:noFill/>
          <a:ln w="12700" cap="flat">
            <a:miter lim="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685800">
              <a:lnSpc>
                <a:spcPct val="90000"/>
              </a:lnSpc>
            </a:pPr>
            <a:r>
              <a:rPr lang="en-US" sz="30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Art and Theatre </a:t>
            </a:r>
            <a:br>
              <a:rPr lang="en-US" sz="30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</a:br>
            <a:r>
              <a:rPr lang="en-US" sz="30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Institute, Prague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0788" t="13923" r="13945" b="14009"/>
          <a:stretch>
            <a:fillRect/>
          </a:stretch>
        </p:blipFill>
        <p:spPr bwMode="auto">
          <a:xfrm>
            <a:off x="0" y="1844824"/>
            <a:ext cx="775816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/>
          </p:cNvSpPr>
          <p:nvPr/>
        </p:nvSpPr>
        <p:spPr bwMode="auto">
          <a:xfrm>
            <a:off x="239713" y="155575"/>
            <a:ext cx="4975225" cy="1192213"/>
          </a:xfrm>
          <a:prstGeom prst="rect">
            <a:avLst/>
          </a:prstGeom>
          <a:noFill/>
          <a:ln w="12700" cap="flat">
            <a:miter lim="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SoundCzech.cz</a:t>
            </a: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  <a:sym typeface="Helvetica" charset="0"/>
            </a:endParaRPr>
          </a:p>
        </p:txBody>
      </p:sp>
      <p:pic>
        <p:nvPicPr>
          <p:cNvPr id="7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553" t="10828" r="1489" b="8454"/>
          <a:stretch>
            <a:fillRect/>
          </a:stretch>
        </p:blipFill>
        <p:spPr bwMode="auto">
          <a:xfrm>
            <a:off x="0" y="1772816"/>
            <a:ext cx="9111373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/>
          </p:cNvSpPr>
          <p:nvPr/>
        </p:nvSpPr>
        <p:spPr bwMode="auto">
          <a:xfrm>
            <a:off x="239713" y="155575"/>
            <a:ext cx="4975225" cy="1192213"/>
          </a:xfrm>
          <a:prstGeom prst="rect">
            <a:avLst/>
          </a:prstGeom>
          <a:noFill/>
          <a:ln w="12700" cap="flat">
            <a:miter lim="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PerformCzech.cz</a:t>
            </a: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  <a:sym typeface="Helvetica" charset="0"/>
            </a:endParaRPr>
          </a:p>
        </p:txBody>
      </p:sp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10454" r="1216" b="8829"/>
          <a:stretch>
            <a:fillRect/>
          </a:stretch>
        </p:blipFill>
        <p:spPr bwMode="auto">
          <a:xfrm>
            <a:off x="0" y="1748510"/>
            <a:ext cx="9144000" cy="4200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/>
          </p:cNvSpPr>
          <p:nvPr/>
        </p:nvSpPr>
        <p:spPr bwMode="auto">
          <a:xfrm>
            <a:off x="239713" y="155575"/>
            <a:ext cx="4975225" cy="1192213"/>
          </a:xfrm>
          <a:prstGeom prst="rect">
            <a:avLst/>
          </a:prstGeom>
          <a:noFill/>
          <a:ln w="12700" cap="flat">
            <a:miter lim="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Czechlit.cz</a:t>
            </a: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  <a:sym typeface="Helvetica" charset="0"/>
            </a:endParaRPr>
          </a:p>
        </p:txBody>
      </p:sp>
      <p:pic>
        <p:nvPicPr>
          <p:cNvPr id="4099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5649" t="11610" r="4065" b="9641"/>
          <a:stretch>
            <a:fillRect/>
          </a:stretch>
        </p:blipFill>
        <p:spPr bwMode="auto">
          <a:xfrm>
            <a:off x="0" y="1844824"/>
            <a:ext cx="7056784" cy="4445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/>
          </p:cNvSpPr>
          <p:nvPr/>
        </p:nvSpPr>
        <p:spPr bwMode="auto">
          <a:xfrm>
            <a:off x="239713" y="155575"/>
            <a:ext cx="4975225" cy="1192213"/>
          </a:xfrm>
          <a:prstGeom prst="rect">
            <a:avLst/>
          </a:prstGeom>
          <a:noFill/>
          <a:ln w="12700" cap="flat">
            <a:miter lim="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Culturenet.cz</a:t>
            </a: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  <a:sym typeface="Helvetica" charset="0"/>
            </a:endParaRPr>
          </a:p>
        </p:txBody>
      </p:sp>
      <p:pic>
        <p:nvPicPr>
          <p:cNvPr id="5123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6756" t="10626" r="6832" b="10625"/>
          <a:stretch>
            <a:fillRect/>
          </a:stretch>
        </p:blipFill>
        <p:spPr bwMode="auto">
          <a:xfrm>
            <a:off x="0" y="1772816"/>
            <a:ext cx="7092280" cy="472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/>
          </p:cNvSpPr>
          <p:nvPr/>
        </p:nvSpPr>
        <p:spPr bwMode="auto">
          <a:xfrm>
            <a:off x="239713" y="155575"/>
            <a:ext cx="4975225" cy="1192213"/>
          </a:xfrm>
          <a:prstGeom prst="rect">
            <a:avLst/>
          </a:prstGeom>
          <a:noFill/>
          <a:ln w="12700" cap="flat">
            <a:miter lim="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Czech</a:t>
            </a:r>
            <a:r>
              <a:rPr lang="en-US" sz="3000" b="1" kern="0" dirty="0" smtClean="0">
                <a:solidFill>
                  <a:srgbClr val="FFFFFF"/>
                </a:solidFill>
              </a:rPr>
              <a:t>mobility.info</a:t>
            </a: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  <a:sym typeface="Helvetica" charset="0"/>
            </a:endParaRPr>
          </a:p>
        </p:txBody>
      </p:sp>
      <p:pic>
        <p:nvPicPr>
          <p:cNvPr id="7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4878" t="47860" r="69626" b="26547"/>
          <a:stretch>
            <a:fillRect/>
          </a:stretch>
        </p:blipFill>
        <p:spPr bwMode="auto">
          <a:xfrm>
            <a:off x="5364088" y="2204864"/>
            <a:ext cx="201622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33479" t="10454" r="34976" b="9813"/>
          <a:stretch>
            <a:fillRect/>
          </a:stretch>
        </p:blipFill>
        <p:spPr bwMode="auto">
          <a:xfrm>
            <a:off x="971600" y="1916832"/>
            <a:ext cx="2869050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Image result for &quot;on the move&quot; logo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4088" y="4365104"/>
            <a:ext cx="2276475" cy="704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/>
          </p:cNvSpPr>
          <p:nvPr/>
        </p:nvSpPr>
        <p:spPr bwMode="auto">
          <a:xfrm>
            <a:off x="239713" y="155575"/>
            <a:ext cx="5556423" cy="1192213"/>
          </a:xfrm>
          <a:prstGeom prst="rect">
            <a:avLst/>
          </a:prstGeom>
          <a:noFill/>
          <a:ln w="12700" cap="flat">
            <a:miter lim="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000" b="1" kern="0" dirty="0" smtClean="0">
                <a:solidFill>
                  <a:srgbClr val="FFFFFF"/>
                </a:solidFill>
              </a:rPr>
              <a:t>FIRST STEP</a:t>
            </a:r>
          </a:p>
          <a:p>
            <a:pPr marL="0" marR="0" lvl="0" indent="0" algn="l" defTabSz="685800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000" b="1" kern="0" dirty="0" smtClean="0">
                <a:solidFill>
                  <a:srgbClr val="FFFFFF"/>
                </a:solidFill>
              </a:rPr>
              <a:t>Go European </a:t>
            </a:r>
            <a:r>
              <a:rPr lang="en-US" sz="3000" b="1" kern="0" dirty="0" smtClean="0">
                <a:solidFill>
                  <a:srgbClr val="FFFFFF"/>
                </a:solidFill>
              </a:rPr>
              <a:t>&amp; network</a:t>
            </a: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  <a:sym typeface="Helvetica" charset="0"/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sz="half" idx="1"/>
          </p:nvPr>
        </p:nvSpPr>
        <p:spPr>
          <a:xfrm>
            <a:off x="0" y="1772816"/>
            <a:ext cx="4572000" cy="4752528"/>
          </a:xfrm>
        </p:spPr>
        <p:txBody>
          <a:bodyPr/>
          <a:lstStyle/>
          <a:p>
            <a:pPr marL="171450" lvl="1" indent="-171450" defTabSz="685800">
              <a:spcBef>
                <a:spcPts val="300"/>
              </a:spcBef>
              <a:buClr>
                <a:srgbClr val="BAB7D6"/>
              </a:buClr>
              <a:buSzPct val="140000"/>
              <a:buFont typeface="Wingdings" pitchFamily="2" charset="2"/>
              <a:buChar char="§"/>
            </a:pPr>
            <a:r>
              <a:rPr lang="cs-CZ" sz="1400" dirty="0" err="1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Arts</a:t>
            </a:r>
            <a:r>
              <a:rPr lang="cs-CZ" sz="1400" dirty="0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 </a:t>
            </a:r>
            <a:r>
              <a:rPr lang="cs-CZ" sz="1400" dirty="0" err="1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Take</a:t>
            </a:r>
            <a:r>
              <a:rPr lang="cs-CZ" sz="1400" dirty="0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 Part - </a:t>
            </a:r>
            <a:r>
              <a:rPr lang="cs-CZ" sz="1400" dirty="0" err="1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Active</a:t>
            </a:r>
            <a:r>
              <a:rPr lang="cs-CZ" sz="1400" dirty="0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 </a:t>
            </a:r>
            <a:r>
              <a:rPr lang="cs-CZ" sz="1400" dirty="0" err="1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Participation</a:t>
            </a:r>
            <a:r>
              <a:rPr lang="cs-CZ" sz="1400" dirty="0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 </a:t>
            </a:r>
            <a:r>
              <a:rPr lang="cs-CZ" sz="1400" dirty="0" err="1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for</a:t>
            </a:r>
            <a:r>
              <a:rPr lang="cs-CZ" sz="1400" dirty="0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 </a:t>
            </a:r>
            <a:r>
              <a:rPr lang="cs-CZ" sz="1400" dirty="0" err="1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Creative</a:t>
            </a:r>
            <a:r>
              <a:rPr lang="cs-CZ" sz="1400" dirty="0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 </a:t>
            </a:r>
            <a:r>
              <a:rPr lang="cs-CZ" sz="1400" dirty="0" err="1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Europe</a:t>
            </a:r>
            <a:endParaRPr lang="cs-CZ" sz="1400" dirty="0">
              <a:solidFill>
                <a:srgbClr val="4D4D4D"/>
              </a:solidFill>
              <a:latin typeface="Verdana" pitchFamily="34" charset="0"/>
              <a:ea typeface="Verdana" pitchFamily="34" charset="0"/>
              <a:cs typeface="Verdana" pitchFamily="34" charset="0"/>
              <a:sym typeface="Verdana" pitchFamily="34" charset="0"/>
            </a:endParaRPr>
          </a:p>
          <a:p>
            <a:pPr marL="171450" lvl="1" indent="-171450" defTabSz="685800">
              <a:spcBef>
                <a:spcPts val="300"/>
              </a:spcBef>
              <a:buClr>
                <a:srgbClr val="BAB7D6"/>
              </a:buClr>
              <a:buSzPct val="140000"/>
              <a:buFont typeface="Wingdings" pitchFamily="2" charset="2"/>
              <a:buChar char="§"/>
            </a:pPr>
            <a:r>
              <a:rPr lang="cs-CZ" sz="1400" dirty="0" err="1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CIRCOSTRADA</a:t>
            </a:r>
            <a:r>
              <a:rPr lang="cs-CZ" sz="1400" dirty="0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 </a:t>
            </a:r>
          </a:p>
          <a:p>
            <a:pPr marL="171450" lvl="1" indent="-171450" defTabSz="685800">
              <a:spcBef>
                <a:spcPts val="300"/>
              </a:spcBef>
              <a:buClr>
                <a:srgbClr val="BAB7D6"/>
              </a:buClr>
              <a:buSzPct val="140000"/>
              <a:buFont typeface="Wingdings" pitchFamily="2" charset="2"/>
              <a:buChar char="§"/>
            </a:pPr>
            <a:r>
              <a:rPr lang="cs-CZ" sz="1400" dirty="0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The Network of </a:t>
            </a:r>
            <a:r>
              <a:rPr lang="cs-CZ" sz="1400" dirty="0" err="1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European</a:t>
            </a:r>
            <a:r>
              <a:rPr lang="cs-CZ" sz="1400" dirty="0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 Museum </a:t>
            </a:r>
            <a:r>
              <a:rPr lang="cs-CZ" sz="1400" dirty="0" err="1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Organisations</a:t>
            </a:r>
            <a:endParaRPr lang="cs-CZ" sz="1400" dirty="0">
              <a:solidFill>
                <a:srgbClr val="4D4D4D"/>
              </a:solidFill>
              <a:latin typeface="Verdana" pitchFamily="34" charset="0"/>
              <a:ea typeface="Verdana" pitchFamily="34" charset="0"/>
              <a:cs typeface="Verdana" pitchFamily="34" charset="0"/>
              <a:sym typeface="Verdana" pitchFamily="34" charset="0"/>
            </a:endParaRPr>
          </a:p>
          <a:p>
            <a:pPr marL="171450" lvl="1" indent="-171450" defTabSz="685800">
              <a:spcBef>
                <a:spcPts val="300"/>
              </a:spcBef>
              <a:buClr>
                <a:srgbClr val="BAB7D6"/>
              </a:buClr>
              <a:buSzPct val="140000"/>
              <a:buFont typeface="Wingdings" pitchFamily="2" charset="2"/>
              <a:buChar char="§"/>
            </a:pPr>
            <a:r>
              <a:rPr lang="cs-CZ" sz="1400" dirty="0" err="1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AEC</a:t>
            </a:r>
            <a:r>
              <a:rPr lang="cs-CZ" sz="1400" dirty="0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 - </a:t>
            </a:r>
            <a:r>
              <a:rPr lang="cs-CZ" sz="1400" dirty="0" err="1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Strenghtening</a:t>
            </a:r>
            <a:r>
              <a:rPr lang="cs-CZ" sz="1400" dirty="0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 Music in Society</a:t>
            </a:r>
          </a:p>
          <a:p>
            <a:pPr marL="171450" lvl="1" indent="-171450" defTabSz="685800">
              <a:spcBef>
                <a:spcPts val="300"/>
              </a:spcBef>
              <a:buClr>
                <a:srgbClr val="BAB7D6"/>
              </a:buClr>
              <a:buSzPct val="140000"/>
              <a:buFont typeface="Wingdings" pitchFamily="2" charset="2"/>
              <a:buChar char="§"/>
            </a:pPr>
            <a:r>
              <a:rPr lang="cs-CZ" sz="1400" dirty="0" err="1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Factories</a:t>
            </a:r>
            <a:r>
              <a:rPr lang="cs-CZ" sz="1400" dirty="0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 of the </a:t>
            </a:r>
            <a:r>
              <a:rPr lang="cs-CZ" sz="1400" dirty="0" err="1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Imagination</a:t>
            </a:r>
            <a:r>
              <a:rPr lang="cs-CZ" sz="1400" dirty="0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: </a:t>
            </a:r>
            <a:r>
              <a:rPr lang="cs-CZ" sz="1400" dirty="0" err="1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Investing</a:t>
            </a:r>
            <a:r>
              <a:rPr lang="cs-CZ" sz="1400" dirty="0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 in Cultural </a:t>
            </a:r>
            <a:r>
              <a:rPr lang="cs-CZ" sz="1400" dirty="0" err="1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Changemakers</a:t>
            </a:r>
            <a:endParaRPr lang="cs-CZ" sz="1400" dirty="0">
              <a:solidFill>
                <a:srgbClr val="4D4D4D"/>
              </a:solidFill>
              <a:latin typeface="Verdana" pitchFamily="34" charset="0"/>
              <a:ea typeface="Verdana" pitchFamily="34" charset="0"/>
              <a:cs typeface="Verdana" pitchFamily="34" charset="0"/>
              <a:sym typeface="Verdana" pitchFamily="34" charset="0"/>
            </a:endParaRPr>
          </a:p>
          <a:p>
            <a:pPr marL="171450" lvl="1" indent="-171450" defTabSz="685800">
              <a:spcBef>
                <a:spcPts val="300"/>
              </a:spcBef>
              <a:buClr>
                <a:srgbClr val="BAB7D6"/>
              </a:buClr>
              <a:buSzPct val="140000"/>
              <a:buFont typeface="Wingdings" pitchFamily="2" charset="2"/>
              <a:buChar char="§"/>
            </a:pPr>
            <a:r>
              <a:rPr lang="cs-CZ" sz="1400" dirty="0" err="1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ADCE</a:t>
            </a:r>
            <a:r>
              <a:rPr lang="cs-CZ" sz="1400" dirty="0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 Network - </a:t>
            </a:r>
            <a:r>
              <a:rPr lang="cs-CZ" sz="1400" dirty="0" err="1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Empowering</a:t>
            </a:r>
            <a:r>
              <a:rPr lang="cs-CZ" sz="1400" dirty="0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 the </a:t>
            </a:r>
            <a:r>
              <a:rPr lang="cs-CZ" sz="1400" dirty="0" err="1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European</a:t>
            </a:r>
            <a:r>
              <a:rPr lang="cs-CZ" sz="1400" dirty="0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 design </a:t>
            </a:r>
            <a:r>
              <a:rPr lang="cs-CZ" sz="1400" dirty="0" err="1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and</a:t>
            </a:r>
            <a:r>
              <a:rPr lang="cs-CZ" sz="1400" dirty="0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 </a:t>
            </a:r>
            <a:r>
              <a:rPr lang="cs-CZ" sz="1400" dirty="0" err="1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creative</a:t>
            </a:r>
            <a:r>
              <a:rPr lang="cs-CZ" sz="1400" dirty="0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 </a:t>
            </a:r>
            <a:r>
              <a:rPr lang="cs-CZ" sz="1400" dirty="0" err="1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communication</a:t>
            </a:r>
            <a:r>
              <a:rPr lang="cs-CZ" sz="1400" dirty="0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 </a:t>
            </a:r>
            <a:r>
              <a:rPr lang="cs-CZ" sz="1400" dirty="0" err="1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industry</a:t>
            </a:r>
            <a:endParaRPr lang="cs-CZ" sz="1400" dirty="0">
              <a:solidFill>
                <a:srgbClr val="4D4D4D"/>
              </a:solidFill>
              <a:latin typeface="Verdana" pitchFamily="34" charset="0"/>
              <a:ea typeface="Verdana" pitchFamily="34" charset="0"/>
              <a:cs typeface="Verdana" pitchFamily="34" charset="0"/>
              <a:sym typeface="Verdana" pitchFamily="34" charset="0"/>
            </a:endParaRPr>
          </a:p>
          <a:p>
            <a:pPr marL="171450" lvl="1" indent="-171450" defTabSz="685800">
              <a:spcBef>
                <a:spcPts val="300"/>
              </a:spcBef>
              <a:buClr>
                <a:srgbClr val="BAB7D6"/>
              </a:buClr>
              <a:buSzPct val="140000"/>
              <a:buFont typeface="Wingdings" pitchFamily="2" charset="2"/>
              <a:buChar char="§"/>
            </a:pPr>
            <a:r>
              <a:rPr lang="cs-CZ" sz="1400" dirty="0" err="1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ENGAGE</a:t>
            </a:r>
            <a:r>
              <a:rPr lang="cs-CZ" sz="1400" dirty="0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 - </a:t>
            </a:r>
            <a:r>
              <a:rPr lang="cs-CZ" sz="1400" dirty="0" err="1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Empowering</a:t>
            </a:r>
            <a:r>
              <a:rPr lang="cs-CZ" sz="1400" dirty="0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 </a:t>
            </a:r>
            <a:r>
              <a:rPr lang="cs-CZ" sz="1400" dirty="0" err="1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today</a:t>
            </a:r>
            <a:r>
              <a:rPr lang="cs-CZ" sz="1400" dirty="0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's </a:t>
            </a:r>
            <a:r>
              <a:rPr lang="cs-CZ" sz="1400" dirty="0" err="1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audiences</a:t>
            </a:r>
            <a:r>
              <a:rPr lang="cs-CZ" sz="1400" dirty="0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 </a:t>
            </a:r>
            <a:r>
              <a:rPr lang="cs-CZ" sz="1400" dirty="0" err="1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through</a:t>
            </a:r>
            <a:r>
              <a:rPr lang="cs-CZ" sz="1400" dirty="0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 </a:t>
            </a:r>
            <a:r>
              <a:rPr lang="cs-CZ" sz="1400" dirty="0" err="1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challenging</a:t>
            </a:r>
            <a:r>
              <a:rPr lang="cs-CZ" sz="1400" dirty="0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 </a:t>
            </a:r>
            <a:r>
              <a:rPr lang="cs-CZ" sz="1400" dirty="0" err="1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theatre</a:t>
            </a:r>
            <a:endParaRPr lang="cs-CZ" sz="1400" dirty="0">
              <a:solidFill>
                <a:srgbClr val="4D4D4D"/>
              </a:solidFill>
              <a:latin typeface="Verdana" pitchFamily="34" charset="0"/>
              <a:ea typeface="Verdana" pitchFamily="34" charset="0"/>
              <a:cs typeface="Verdana" pitchFamily="34" charset="0"/>
              <a:sym typeface="Verdana" pitchFamily="34" charset="0"/>
            </a:endParaRPr>
          </a:p>
          <a:p>
            <a:pPr marL="171450" lvl="1" indent="-171450" defTabSz="685800">
              <a:spcBef>
                <a:spcPts val="300"/>
              </a:spcBef>
              <a:buClr>
                <a:srgbClr val="BAB7D6"/>
              </a:buClr>
              <a:buSzPct val="140000"/>
              <a:buFont typeface="Wingdings" pitchFamily="2" charset="2"/>
              <a:buChar char="§"/>
            </a:pPr>
            <a:r>
              <a:rPr lang="cs-CZ" sz="1400" dirty="0" err="1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EJN</a:t>
            </a:r>
            <a:r>
              <a:rPr lang="cs-CZ" sz="1400" dirty="0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 </a:t>
            </a:r>
            <a:r>
              <a:rPr lang="cs-CZ" sz="1400" dirty="0" err="1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EUROPE</a:t>
            </a:r>
            <a:r>
              <a:rPr lang="cs-CZ" sz="1400" dirty="0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 JAZZ NETWORK</a:t>
            </a:r>
          </a:p>
          <a:p>
            <a:pPr marL="171450" lvl="1" indent="-171450" defTabSz="685800">
              <a:spcBef>
                <a:spcPts val="300"/>
              </a:spcBef>
              <a:buClr>
                <a:srgbClr val="BAB7D6"/>
              </a:buClr>
              <a:buSzPct val="140000"/>
              <a:buFont typeface="Wingdings" pitchFamily="2" charset="2"/>
              <a:buChar char="§"/>
            </a:pPr>
            <a:r>
              <a:rPr lang="cs-CZ" sz="1400" dirty="0" err="1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ENCATC</a:t>
            </a:r>
            <a:endParaRPr lang="cs-CZ" sz="1400" dirty="0">
              <a:solidFill>
                <a:srgbClr val="4D4D4D"/>
              </a:solidFill>
              <a:latin typeface="Verdana" pitchFamily="34" charset="0"/>
              <a:ea typeface="Verdana" pitchFamily="34" charset="0"/>
              <a:cs typeface="Verdana" pitchFamily="34" charset="0"/>
              <a:sym typeface="Verdana" pitchFamily="34" charset="0"/>
            </a:endParaRPr>
          </a:p>
          <a:p>
            <a:pPr marL="171450" lvl="1" indent="-171450" defTabSz="685800">
              <a:spcBef>
                <a:spcPts val="300"/>
              </a:spcBef>
              <a:buClr>
                <a:srgbClr val="BAB7D6"/>
              </a:buClr>
              <a:buSzPct val="140000"/>
              <a:buFont typeface="Wingdings" pitchFamily="2" charset="2"/>
              <a:buChar char="§"/>
            </a:pPr>
            <a:r>
              <a:rPr lang="cs-CZ" sz="1400" dirty="0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Upgrade – </a:t>
            </a:r>
            <a:r>
              <a:rPr lang="cs-CZ" sz="1400" dirty="0" err="1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Connect</a:t>
            </a:r>
            <a:r>
              <a:rPr lang="cs-CZ" sz="1400" dirty="0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 – </a:t>
            </a:r>
            <a:r>
              <a:rPr lang="cs-CZ" sz="1400" dirty="0" err="1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Reach</a:t>
            </a:r>
            <a:r>
              <a:rPr lang="cs-CZ" sz="1400" dirty="0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 </a:t>
            </a:r>
            <a:r>
              <a:rPr lang="cs-CZ" sz="1400" dirty="0" err="1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out</a:t>
            </a:r>
            <a:r>
              <a:rPr lang="cs-CZ" sz="1400" dirty="0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, </a:t>
            </a:r>
            <a:r>
              <a:rPr lang="cs-CZ" sz="1400" dirty="0" err="1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Raising</a:t>
            </a:r>
            <a:r>
              <a:rPr lang="cs-CZ" sz="1400" dirty="0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 </a:t>
            </a:r>
            <a:r>
              <a:rPr lang="cs-CZ" sz="1400" dirty="0" err="1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Awareness</a:t>
            </a:r>
            <a:r>
              <a:rPr lang="cs-CZ" sz="1400" dirty="0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 </a:t>
            </a:r>
            <a:r>
              <a:rPr lang="cs-CZ" sz="1400" dirty="0" err="1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for</a:t>
            </a:r>
            <a:r>
              <a:rPr lang="cs-CZ" sz="1400" dirty="0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 </a:t>
            </a:r>
            <a:r>
              <a:rPr lang="cs-CZ" sz="1400" dirty="0" err="1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Collective</a:t>
            </a:r>
            <a:r>
              <a:rPr lang="cs-CZ" sz="1400" dirty="0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 </a:t>
            </a:r>
            <a:r>
              <a:rPr lang="cs-CZ" sz="1400" dirty="0" err="1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Singing</a:t>
            </a:r>
            <a:r>
              <a:rPr lang="cs-CZ" sz="1400" dirty="0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 in </a:t>
            </a:r>
            <a:r>
              <a:rPr lang="cs-CZ" sz="1400" dirty="0" err="1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Europe</a:t>
            </a:r>
            <a:endParaRPr lang="cs-CZ" sz="1400" dirty="0">
              <a:solidFill>
                <a:srgbClr val="4D4D4D"/>
              </a:solidFill>
              <a:latin typeface="Verdana" pitchFamily="34" charset="0"/>
              <a:ea typeface="Verdana" pitchFamily="34" charset="0"/>
              <a:cs typeface="Verdana" pitchFamily="34" charset="0"/>
              <a:sym typeface="Verdana" pitchFamily="34" charset="0"/>
            </a:endParaRPr>
          </a:p>
          <a:p>
            <a:pPr marL="171450" lvl="1" indent="-171450" defTabSz="685800">
              <a:spcBef>
                <a:spcPts val="300"/>
              </a:spcBef>
              <a:buClr>
                <a:srgbClr val="BAB7D6"/>
              </a:buClr>
              <a:buSzPct val="140000"/>
              <a:buFont typeface="Wingdings" pitchFamily="2" charset="2"/>
              <a:buChar char="§"/>
            </a:pPr>
            <a:r>
              <a:rPr lang="cs-CZ" sz="1400" dirty="0" err="1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Act</a:t>
            </a:r>
            <a:r>
              <a:rPr lang="cs-CZ" sz="1400" dirty="0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 </a:t>
            </a:r>
            <a:r>
              <a:rPr lang="cs-CZ" sz="1400" dirty="0" err="1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for</a:t>
            </a:r>
            <a:r>
              <a:rPr lang="cs-CZ" sz="1400" dirty="0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 </a:t>
            </a:r>
            <a:r>
              <a:rPr lang="cs-CZ" sz="1400" dirty="0" err="1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Culture</a:t>
            </a:r>
            <a:r>
              <a:rPr lang="cs-CZ" sz="1400" dirty="0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 in </a:t>
            </a:r>
            <a:r>
              <a:rPr lang="cs-CZ" sz="1400" dirty="0" err="1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Europe</a:t>
            </a:r>
            <a:endParaRPr lang="cs-CZ" sz="1400" dirty="0">
              <a:solidFill>
                <a:srgbClr val="4D4D4D"/>
              </a:solidFill>
              <a:latin typeface="Verdana" pitchFamily="34" charset="0"/>
              <a:ea typeface="Verdana" pitchFamily="34" charset="0"/>
              <a:cs typeface="Verdana" pitchFamily="34" charset="0"/>
              <a:sym typeface="Verdana" pitchFamily="34" charset="0"/>
            </a:endParaRPr>
          </a:p>
          <a:p>
            <a:pPr marL="171450" lvl="1" indent="-171450" defTabSz="685800">
              <a:spcBef>
                <a:spcPts val="300"/>
              </a:spcBef>
              <a:buClr>
                <a:srgbClr val="BAB7D6"/>
              </a:buClr>
              <a:buSzPct val="140000"/>
              <a:buFont typeface="Wingdings" pitchFamily="2" charset="2"/>
              <a:buChar char="§"/>
            </a:pPr>
            <a:r>
              <a:rPr lang="cs-CZ" sz="1400" dirty="0" err="1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ECSA</a:t>
            </a:r>
            <a:r>
              <a:rPr lang="cs-CZ" sz="1400" dirty="0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 network</a:t>
            </a:r>
          </a:p>
          <a:p>
            <a:pPr marL="171450" lvl="1" indent="-171450" defTabSz="685800">
              <a:spcBef>
                <a:spcPts val="300"/>
              </a:spcBef>
              <a:buClr>
                <a:srgbClr val="BAB7D6"/>
              </a:buClr>
              <a:buSzPct val="140000"/>
              <a:buFont typeface="Wingdings" pitchFamily="2" charset="2"/>
              <a:buChar char="§"/>
            </a:pPr>
            <a:r>
              <a:rPr lang="cs-CZ" sz="1400" dirty="0" err="1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EDN21</a:t>
            </a:r>
            <a:r>
              <a:rPr lang="cs-CZ" sz="1400" dirty="0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: </a:t>
            </a:r>
            <a:r>
              <a:rPr lang="cs-CZ" sz="1400" dirty="0" err="1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strengthen</a:t>
            </a:r>
            <a:r>
              <a:rPr lang="cs-CZ" sz="1400" dirty="0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-</a:t>
            </a:r>
            <a:r>
              <a:rPr lang="cs-CZ" sz="1400" dirty="0" err="1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impact</a:t>
            </a:r>
            <a:r>
              <a:rPr lang="cs-CZ" sz="1400" dirty="0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-</a:t>
            </a:r>
            <a:r>
              <a:rPr lang="cs-CZ" sz="1400" dirty="0" err="1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imagine</a:t>
            </a:r>
            <a:endParaRPr lang="cs-CZ" sz="1400" dirty="0">
              <a:solidFill>
                <a:srgbClr val="4D4D4D"/>
              </a:solidFill>
              <a:latin typeface="Verdana" pitchFamily="34" charset="0"/>
              <a:ea typeface="Verdana" pitchFamily="34" charset="0"/>
              <a:cs typeface="Verdana" pitchFamily="34" charset="0"/>
              <a:sym typeface="Verdana" pitchFamily="34" charset="0"/>
            </a:endParaRPr>
          </a:p>
          <a:p>
            <a:pPr marL="171450" lvl="1" indent="-171450" defTabSz="685800">
              <a:spcBef>
                <a:spcPts val="300"/>
              </a:spcBef>
              <a:buClr>
                <a:srgbClr val="BAB7D6"/>
              </a:buClr>
              <a:buSzPct val="140000"/>
            </a:pPr>
            <a:endParaRPr lang="cs-CZ" sz="1400" dirty="0">
              <a:solidFill>
                <a:srgbClr val="4D4D4D"/>
              </a:solidFill>
              <a:latin typeface="Verdana" pitchFamily="34" charset="0"/>
              <a:ea typeface="Verdana" pitchFamily="34" charset="0"/>
              <a:cs typeface="Verdana" pitchFamily="34" charset="0"/>
              <a:sym typeface="Verdana" pitchFamily="34" charset="0"/>
            </a:endParaRPr>
          </a:p>
        </p:txBody>
      </p:sp>
      <p:sp>
        <p:nvSpPr>
          <p:cNvPr id="6" name="Zástupný symbol pro obsah 3"/>
          <p:cNvSpPr txBox="1">
            <a:spLocks/>
          </p:cNvSpPr>
          <p:nvPr/>
        </p:nvSpPr>
        <p:spPr>
          <a:xfrm>
            <a:off x="4644008" y="1772817"/>
            <a:ext cx="4100264" cy="4320480"/>
          </a:xfrm>
          <a:prstGeom prst="rect">
            <a:avLst/>
          </a:prstGeom>
        </p:spPr>
        <p:txBody>
          <a:bodyPr/>
          <a:lstStyle/>
          <a:p>
            <a:pPr marL="171450" marR="0" lvl="1" indent="-171450" algn="l" defTabSz="685800" rtl="0" eaLnBrk="1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BAB7D6"/>
              </a:buClr>
              <a:buSzPct val="140000"/>
              <a:buFont typeface="Wingdings" pitchFamily="2" charset="2"/>
              <a:buChar char="§"/>
              <a:tabLst/>
              <a:defRPr/>
            </a:pPr>
            <a:r>
              <a:rPr kumimoji="0" 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European Industrial Heritage 2020</a:t>
            </a:r>
          </a:p>
          <a:p>
            <a:pPr marL="171450" marR="0" lvl="1" indent="-171450" algn="l" defTabSz="685800" rtl="0" eaLnBrk="1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BAB7D6"/>
              </a:buClr>
              <a:buSzPct val="140000"/>
              <a:buFont typeface="Wingdings" pitchFamily="2" charset="2"/>
              <a:buChar char="§"/>
              <a:tabLst/>
              <a:defRPr/>
            </a:pPr>
            <a:r>
              <a:rPr kumimoji="0" 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EFA RISE 2: The rise of the community</a:t>
            </a:r>
          </a:p>
          <a:p>
            <a:pPr marL="171450" marR="0" lvl="1" indent="-171450" algn="l" defTabSz="685800" rtl="0" eaLnBrk="1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BAB7D6"/>
              </a:buClr>
              <a:buSzPct val="140000"/>
              <a:buFont typeface="Wingdings" pitchFamily="2" charset="2"/>
              <a:buChar char="§"/>
              <a:tabLst/>
              <a:defRPr/>
            </a:pPr>
            <a:r>
              <a:rPr kumimoji="0" 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European Music Council</a:t>
            </a:r>
          </a:p>
          <a:p>
            <a:pPr marL="171450" marR="0" lvl="1" indent="-171450" algn="l" defTabSz="685800" rtl="0" eaLnBrk="1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BAB7D6"/>
              </a:buClr>
              <a:buSzPct val="140000"/>
              <a:buFont typeface="Wingdings" pitchFamily="2" charset="2"/>
              <a:buChar char="§"/>
              <a:tabLst/>
              <a:defRPr/>
            </a:pPr>
            <a:r>
              <a:rPr kumimoji="0" 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IMZ - International Music + Media Centre</a:t>
            </a:r>
          </a:p>
          <a:p>
            <a:pPr marL="171450" marR="0" lvl="1" indent="-171450" algn="l" defTabSz="685800" rtl="0" eaLnBrk="1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BAB7D6"/>
              </a:buClr>
              <a:buSzPct val="140000"/>
              <a:buFont typeface="Wingdings" pitchFamily="2" charset="2"/>
              <a:buChar char="§"/>
              <a:tabLst/>
              <a:defRPr/>
            </a:pPr>
            <a:r>
              <a:rPr kumimoji="0" 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Performing Arts in (a world in) Transition </a:t>
            </a:r>
          </a:p>
          <a:p>
            <a:pPr marL="171450" marR="0" lvl="1" indent="-171450" algn="l" defTabSz="685800" rtl="0" eaLnBrk="1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BAB7D6"/>
              </a:buClr>
              <a:buSzPct val="140000"/>
              <a:buFont typeface="Wingdings" pitchFamily="2" charset="2"/>
              <a:buChar char="§"/>
              <a:tabLst/>
              <a:defRPr/>
            </a:pPr>
            <a:r>
              <a:rPr kumimoji="0" 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Sharing Heritage - Sharing Values</a:t>
            </a:r>
          </a:p>
          <a:p>
            <a:pPr marL="171450" marR="0" lvl="1" indent="-171450" algn="l" defTabSz="685800" rtl="0" eaLnBrk="1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BAB7D6"/>
              </a:buClr>
              <a:buSzPct val="140000"/>
              <a:buFont typeface="Wingdings" pitchFamily="2" charset="2"/>
              <a:buChar char="§"/>
              <a:tabLst/>
              <a:defRPr/>
            </a:pPr>
            <a:r>
              <a:rPr kumimoji="0" 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Live Style Europe</a:t>
            </a:r>
          </a:p>
          <a:p>
            <a:pPr marL="171450" marR="0" lvl="1" indent="-171450" algn="l" defTabSz="685800" rtl="0" eaLnBrk="1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BAB7D6"/>
              </a:buClr>
              <a:buSzPct val="140000"/>
              <a:buFont typeface="Wingdings" pitchFamily="2" charset="2"/>
              <a:buChar char="§"/>
              <a:tabLst/>
              <a:defRPr/>
            </a:pPr>
            <a:r>
              <a:rPr kumimoji="0" 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FRH Connect</a:t>
            </a:r>
          </a:p>
          <a:p>
            <a:pPr marL="171450" marR="0" lvl="1" indent="-171450" algn="l" defTabSz="685800" rtl="0" eaLnBrk="1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BAB7D6"/>
              </a:buClr>
              <a:buSzPct val="140000"/>
              <a:buFont typeface="Wingdings" pitchFamily="2" charset="2"/>
              <a:buChar char="§"/>
              <a:tabLst/>
              <a:defRPr/>
            </a:pPr>
            <a:r>
              <a:rPr kumimoji="0" 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EUNIC- Crossroads for Culture</a:t>
            </a:r>
          </a:p>
          <a:p>
            <a:pPr marL="171450" marR="0" lvl="1" indent="-171450" algn="l" defTabSz="685800" rtl="0" eaLnBrk="1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BAB7D6"/>
              </a:buClr>
              <a:buSzPct val="140000"/>
              <a:buFont typeface="Wingdings" pitchFamily="2" charset="2"/>
              <a:buChar char="§"/>
              <a:tabLst/>
              <a:defRPr/>
            </a:pPr>
            <a:r>
              <a:rPr kumimoji="0" 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European Storytelling Network</a:t>
            </a:r>
          </a:p>
          <a:p>
            <a:pPr marL="171450" marR="0" lvl="1" indent="-171450" algn="l" defTabSz="685800" rtl="0" eaLnBrk="1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BAB7D6"/>
              </a:buClr>
              <a:buSzPct val="140000"/>
              <a:buFont typeface="Wingdings" pitchFamily="2" charset="2"/>
              <a:buChar char="§"/>
              <a:tabLst/>
              <a:defRPr/>
            </a:pPr>
            <a:r>
              <a:rPr kumimoji="0" 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JOINING VOICES – Early music in Europe </a:t>
            </a:r>
          </a:p>
          <a:p>
            <a:pPr marL="171450" marR="0" lvl="1" indent="-171450" algn="l" defTabSz="685800" rtl="0" eaLnBrk="1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BAB7D6"/>
              </a:buClr>
              <a:buSzPct val="140000"/>
              <a:buFont typeface="Wingdings" pitchFamily="2" charset="2"/>
              <a:buChar char="§"/>
              <a:tabLst/>
              <a:defRPr/>
            </a:pPr>
            <a:r>
              <a:rPr kumimoji="0" 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JMI CONNECT</a:t>
            </a:r>
          </a:p>
          <a:p>
            <a:pPr marL="171450" marR="0" lvl="1" indent="-171450" algn="l" defTabSz="685800" rtl="0" eaLnBrk="1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BAB7D6"/>
              </a:buClr>
              <a:buSzPct val="140000"/>
              <a:buFont typeface="Wingdings" pitchFamily="2" charset="2"/>
              <a:buChar char="§"/>
              <a:tabLst/>
              <a:defRPr/>
            </a:pPr>
            <a:r>
              <a:rPr kumimoji="0" 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Eurozine - Network of European Cultural Journals</a:t>
            </a:r>
          </a:p>
          <a:p>
            <a:pPr marL="171450" marR="0" lvl="1" indent="-171450" algn="l" defTabSz="685800" rtl="0" eaLnBrk="1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BAB7D6"/>
              </a:buClr>
              <a:buSzPct val="140000"/>
              <a:buFont typeface="Wingdings" pitchFamily="2" charset="2"/>
              <a:buChar char="§"/>
              <a:tabLst/>
              <a:defRPr/>
            </a:pPr>
            <a:r>
              <a:rPr kumimoji="0" 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European Network of Cultural Centres - the next generation</a:t>
            </a:r>
          </a:p>
          <a:p>
            <a:pPr marL="171450" marR="0" lvl="1" indent="-171450" algn="l" defTabSz="685800" rtl="0" eaLnBrk="1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BAB7D6"/>
              </a:buClr>
              <a:buSzPct val="140000"/>
              <a:buFont typeface="Wingdings" pitchFamily="2" charset="2"/>
              <a:buChar char="§"/>
              <a:tabLst/>
              <a:defRPr/>
            </a:pPr>
            <a:r>
              <a:rPr kumimoji="0" 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Connecting Architects in Europe</a:t>
            </a:r>
          </a:p>
          <a:p>
            <a:pPr marL="171450" marR="0" lvl="1" indent="-171450" algn="l" defTabSz="685800" rtl="0" eaLnBrk="1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BAB7D6"/>
              </a:buClr>
              <a:buSzPct val="140000"/>
              <a:buFont typeface="Wingdings" pitchFamily="2" charset="2"/>
              <a:buChar char="§"/>
              <a:tabLst/>
              <a:defRPr/>
            </a:pPr>
            <a:endParaRPr kumimoji="0" lang="cs-CZ" sz="1400" b="0" i="0" u="none" strike="noStrike" kern="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  <a:sym typeface="Verdana" pitchFamily="34" charset="0"/>
            </a:endParaRPr>
          </a:p>
          <a:p>
            <a:pPr marL="0" marR="0" lvl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  <a:sym typeface="Helvetica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marL="185738" lvl="1" indent="-176213" defTabSz="685800">
              <a:lnSpc>
                <a:spcPct val="90000"/>
              </a:lnSpc>
              <a:spcBef>
                <a:spcPts val="300"/>
              </a:spcBef>
              <a:buClr>
                <a:srgbClr val="BAB7D6"/>
              </a:buClr>
              <a:buSzPct val="140000"/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Trust matters – know your partners well</a:t>
            </a:r>
          </a:p>
          <a:p>
            <a:pPr marL="185738" lvl="1" indent="-176213" defTabSz="685800">
              <a:lnSpc>
                <a:spcPct val="90000"/>
              </a:lnSpc>
              <a:spcBef>
                <a:spcPts val="300"/>
              </a:spcBef>
              <a:buClr>
                <a:srgbClr val="BAB7D6"/>
              </a:buClr>
              <a:buSzPct val="140000"/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Cooperation is (give space to your partners)</a:t>
            </a:r>
          </a:p>
          <a:p>
            <a:pPr marL="185738" lvl="1" indent="-176213" defTabSz="685800">
              <a:lnSpc>
                <a:spcPct val="90000"/>
              </a:lnSpc>
              <a:spcBef>
                <a:spcPts val="300"/>
              </a:spcBef>
              <a:buClr>
                <a:srgbClr val="BAB7D6"/>
              </a:buClr>
              <a:buSzPct val="140000"/>
              <a:buFont typeface="Wingdings" pitchFamily="2" charset="2"/>
              <a:buChar char="§"/>
            </a:pPr>
            <a:endParaRPr lang="cs-CZ" sz="2000" dirty="0" smtClean="0">
              <a:solidFill>
                <a:srgbClr val="4D4D4D"/>
              </a:solidFill>
              <a:latin typeface="Verdana" pitchFamily="34" charset="0"/>
              <a:ea typeface="Verdana" pitchFamily="34" charset="0"/>
              <a:cs typeface="Verdana" pitchFamily="34" charset="0"/>
              <a:sym typeface="Verdana" pitchFamily="34" charset="0"/>
            </a:endParaRPr>
          </a:p>
          <a:p>
            <a:pPr marL="185738" lvl="1" indent="-176213" defTabSz="685800">
              <a:lnSpc>
                <a:spcPct val="90000"/>
              </a:lnSpc>
              <a:spcBef>
                <a:spcPts val="300"/>
              </a:spcBef>
              <a:buClr>
                <a:srgbClr val="BAB7D6"/>
              </a:buClr>
              <a:buSzPct val="140000"/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Be Creative, but…</a:t>
            </a:r>
          </a:p>
          <a:p>
            <a:pPr marL="185738" lvl="1" indent="-176213" defTabSz="685800">
              <a:lnSpc>
                <a:spcPct val="90000"/>
              </a:lnSpc>
              <a:spcBef>
                <a:spcPts val="300"/>
              </a:spcBef>
              <a:buClr>
                <a:srgbClr val="BAB7D6"/>
              </a:buClr>
              <a:buSzPct val="140000"/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Follow our missions – be  (nenechte se / </a:t>
            </a:r>
          </a:p>
          <a:p>
            <a:pPr marL="185738" lvl="1" indent="-176213" defTabSz="685800">
              <a:lnSpc>
                <a:spcPct val="90000"/>
              </a:lnSpc>
              <a:spcBef>
                <a:spcPts val="300"/>
              </a:spcBef>
              <a:buClr>
                <a:srgbClr val="BAB7D6"/>
              </a:buClr>
              <a:buSzPct val="140000"/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Do not go beyond your capacities (org. And fin.)</a:t>
            </a:r>
          </a:p>
          <a:p>
            <a:pPr marL="185738" lvl="1" indent="-176213" defTabSz="685800">
              <a:lnSpc>
                <a:spcPct val="90000"/>
              </a:lnSpc>
              <a:spcBef>
                <a:spcPts val="300"/>
              </a:spcBef>
              <a:buClr>
                <a:srgbClr val="BAB7D6"/>
              </a:buClr>
              <a:buSzPct val="140000"/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Do not overwhelm </a:t>
            </a:r>
          </a:p>
          <a:p>
            <a:endParaRPr lang="en-US" dirty="0"/>
          </a:p>
        </p:txBody>
      </p:sp>
      <p:sp>
        <p:nvSpPr>
          <p:cNvPr id="4" name="Rectangle 1"/>
          <p:cNvSpPr>
            <a:spLocks noGrp="1"/>
          </p:cNvSpPr>
          <p:nvPr>
            <p:ph type="title"/>
          </p:nvPr>
        </p:nvSpPr>
        <p:spPr bwMode="auto">
          <a:noFill/>
          <a:ln w="12700" cap="flat">
            <a:miter lim="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685800">
              <a:lnSpc>
                <a:spcPct val="90000"/>
              </a:lnSpc>
            </a:pPr>
            <a:r>
              <a:rPr lang="en-US" sz="30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Tips &amp; Tricks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756EAC"/>
      </a:lt1>
      <a:dk2>
        <a:srgbClr val="A7A7A7"/>
      </a:dk2>
      <a:lt2>
        <a:srgbClr val="535353"/>
      </a:lt2>
      <a:accent1>
        <a:srgbClr val="554F99"/>
      </a:accent1>
      <a:accent2>
        <a:srgbClr val="BAB7D6"/>
      </a:accent2>
      <a:accent3>
        <a:srgbClr val="BDBAD2"/>
      </a:accent3>
      <a:accent4>
        <a:srgbClr val="000000"/>
      </a:accent4>
      <a:accent5>
        <a:srgbClr val="B4B2CA"/>
      </a:accent5>
      <a:accent6>
        <a:srgbClr val="A8A6C2"/>
      </a:accent6>
      <a:hlink>
        <a:srgbClr val="0000FF"/>
      </a:hlink>
      <a:folHlink>
        <a:srgbClr val="FF00FF"/>
      </a:folHlink>
    </a:clrScheme>
    <a:fontScheme name="Motiv sady Offic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554F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19" tIns="45719" rIns="45719" bIns="45719" numCol="1" anchor="t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rgbClr val="333333"/>
            </a:solidFill>
            <a:effectLst/>
            <a:latin typeface="Verdana" pitchFamily="34" charset="0"/>
            <a:ea typeface="Verdana" pitchFamily="34" charset="0"/>
            <a:cs typeface="Verdana" pitchFamily="34" charset="0"/>
            <a:sym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554F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19" tIns="45719" rIns="45719" bIns="45719" numCol="1" anchor="t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rgbClr val="333333"/>
            </a:solidFill>
            <a:effectLst/>
            <a:latin typeface="Verdana" pitchFamily="34" charset="0"/>
            <a:ea typeface="Verdana" pitchFamily="34" charset="0"/>
            <a:cs typeface="Verdana" pitchFamily="34" charset="0"/>
            <a:sym typeface="Verdana" pitchFamily="34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756EAC"/>
      </a:lt1>
      <a:dk2>
        <a:srgbClr val="A7A7A7"/>
      </a:dk2>
      <a:lt2>
        <a:srgbClr val="535353"/>
      </a:lt2>
      <a:accent1>
        <a:srgbClr val="554F99"/>
      </a:accent1>
      <a:accent2>
        <a:srgbClr val="BAB7D6"/>
      </a:accent2>
      <a:accent3>
        <a:srgbClr val="BDBAD2"/>
      </a:accent3>
      <a:accent4>
        <a:srgbClr val="000000"/>
      </a:accent4>
      <a:accent5>
        <a:srgbClr val="B4B2CA"/>
      </a:accent5>
      <a:accent6>
        <a:srgbClr val="A8A6C2"/>
      </a:accent6>
      <a:hlink>
        <a:srgbClr val="0000FF"/>
      </a:hlink>
      <a:folHlink>
        <a:srgbClr val="FF00FF"/>
      </a:folHlink>
    </a:clrScheme>
    <a:fontScheme name="Motiv sady Offic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554F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19" tIns="45719" rIns="45719" bIns="45719" numCol="1" anchor="t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rgbClr val="333333"/>
            </a:solidFill>
            <a:effectLst/>
            <a:latin typeface="Verdana" pitchFamily="34" charset="0"/>
            <a:ea typeface="Verdana" pitchFamily="34" charset="0"/>
            <a:cs typeface="Verdana" pitchFamily="34" charset="0"/>
            <a:sym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554F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19" tIns="45719" rIns="45719" bIns="45719" numCol="1" anchor="t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rgbClr val="333333"/>
            </a:solidFill>
            <a:effectLst/>
            <a:latin typeface="Verdana" pitchFamily="34" charset="0"/>
            <a:ea typeface="Verdana" pitchFamily="34" charset="0"/>
            <a:cs typeface="Verdana" pitchFamily="34" charset="0"/>
            <a:sym typeface="Verdana" pitchFamily="34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54F99"/>
      </a:accent1>
      <a:accent2>
        <a:srgbClr val="BAB7D6"/>
      </a:accent2>
      <a:accent3>
        <a:srgbClr val="FFFFFF"/>
      </a:accent3>
      <a:accent4>
        <a:srgbClr val="000000"/>
      </a:accent4>
      <a:accent5>
        <a:srgbClr val="B4B2CA"/>
      </a:accent5>
      <a:accent6>
        <a:srgbClr val="A8A6C2"/>
      </a:accent6>
      <a:hlink>
        <a:srgbClr val="0000FF"/>
      </a:hlink>
      <a:folHlink>
        <a:srgbClr val="FF00F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236</Words>
  <Application>Microsoft Office PowerPoint</Application>
  <PresentationFormat>On-screen Show (4:3)</PresentationFormat>
  <Paragraphs>53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Motiv sady Office</vt:lpstr>
      <vt:lpstr>Motiv sady Office</vt:lpstr>
      <vt:lpstr>Czech Republic  Creative Europe Desk - Culture Eva Zakova &amp; Magdalena Müllerová</vt:lpstr>
      <vt:lpstr>Art and Theatre  Institute, Prague</vt:lpstr>
      <vt:lpstr>Slide 3</vt:lpstr>
      <vt:lpstr>Slide 4</vt:lpstr>
      <vt:lpstr>Slide 5</vt:lpstr>
      <vt:lpstr>Slide 6</vt:lpstr>
      <vt:lpstr>Slide 7</vt:lpstr>
      <vt:lpstr>Slide 8</vt:lpstr>
      <vt:lpstr>Tips &amp; Tricks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Kreativní Evropa 2014-2020</dc:title>
  <dc:creator>Mullerova Magdalena</dc:creator>
  <cp:lastModifiedBy>Robert Muller</cp:lastModifiedBy>
  <cp:revision>49</cp:revision>
  <dcterms:modified xsi:type="dcterms:W3CDTF">2018-05-13T21:34:08Z</dcterms:modified>
</cp:coreProperties>
</file>