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61" r:id="rId4"/>
    <p:sldId id="262" r:id="rId5"/>
    <p:sldId id="290" r:id="rId6"/>
    <p:sldId id="263" r:id="rId7"/>
    <p:sldId id="264" r:id="rId8"/>
    <p:sldId id="266" r:id="rId9"/>
    <p:sldId id="265" r:id="rId10"/>
    <p:sldId id="269" r:id="rId11"/>
    <p:sldId id="271" r:id="rId12"/>
    <p:sldId id="272" r:id="rId13"/>
    <p:sldId id="273" r:id="rId14"/>
    <p:sldId id="282" r:id="rId15"/>
    <p:sldId id="283" r:id="rId16"/>
    <p:sldId id="288" r:id="rId17"/>
  </p:sldIdLst>
  <p:sldSz cx="12192000" cy="6858000"/>
  <p:notesSz cx="6850063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59685" autoAdjust="0"/>
  </p:normalViewPr>
  <p:slideViewPr>
    <p:cSldViewPr snapToGrid="0">
      <p:cViewPr varScale="1">
        <p:scale>
          <a:sx n="53" d="100"/>
          <a:sy n="53" d="100"/>
        </p:scale>
        <p:origin x="18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8361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0117" y="0"/>
            <a:ext cx="2968361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E8886-A763-4E08-A5D7-9BDA5482A6CC}" type="datetimeFigureOut">
              <a:rPr lang="sl-SI" smtClean="0"/>
              <a:t>16.5.2018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007" y="4803934"/>
            <a:ext cx="548005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68361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0117" y="9481358"/>
            <a:ext cx="2968361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AD9C-00C1-4632-AE76-B1D8B4EE25B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86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lture.si/en/Category:Producer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culture.si/en/Category:Festivals" TargetMode="External"/><Relationship Id="rId4" Type="http://schemas.openxmlformats.org/officeDocument/2006/relationships/hyperlink" Target="http://www.culture.si/en/Category:Venues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BAD9C-00C1-4632-AE76-B1D8B4EE25B0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2615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D17FD-88F3-4C3A-91F0-A69F8ABF9911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5256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>
          <a:xfrm>
            <a:off x="684209" y="5724349"/>
            <a:ext cx="5467373" cy="4684074"/>
          </a:xfrm>
          <a:prstGeom prst="rect">
            <a:avLst/>
          </a:prstGeom>
        </p:spPr>
        <p:txBody>
          <a:bodyPr lIns="91147" tIns="45574" rIns="91147" bIns="45574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err="1" smtClean="0"/>
              <a:t>Versopolis</a:t>
            </a:r>
            <a:r>
              <a:rPr lang="en-US" noProof="0" dirty="0" smtClean="0"/>
              <a:t> is a European poetry platform creating opportunities for the </a:t>
            </a:r>
            <a:r>
              <a:rPr lang="en-US" b="1" noProof="0" dirty="0" smtClean="0"/>
              <a:t>emerging European poets </a:t>
            </a:r>
            <a:r>
              <a:rPr lang="en-US" noProof="0" dirty="0" smtClean="0"/>
              <a:t>to establish themselves internationally.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Main goals of the platform, united under its motto ‘</a:t>
            </a:r>
            <a:r>
              <a:rPr lang="en-US" b="1" noProof="0" dirty="0" smtClean="0"/>
              <a:t>where poetry lives</a:t>
            </a:r>
            <a:r>
              <a:rPr lang="en-US" noProof="0" dirty="0" smtClean="0"/>
              <a:t>’, are encouraging </a:t>
            </a:r>
            <a:r>
              <a:rPr lang="en-US" b="1" noProof="0" dirty="0" smtClean="0"/>
              <a:t>mobility </a:t>
            </a:r>
            <a:r>
              <a:rPr lang="en-US" noProof="0" dirty="0" smtClean="0"/>
              <a:t>of emerging artists from different European countries, increasing </a:t>
            </a:r>
            <a:r>
              <a:rPr lang="en-US" b="1" noProof="0" dirty="0" smtClean="0"/>
              <a:t>accessibility to poetry</a:t>
            </a:r>
            <a:r>
              <a:rPr lang="en-US" noProof="0" dirty="0" smtClean="0"/>
              <a:t>, and </a:t>
            </a:r>
            <a:r>
              <a:rPr lang="en-US" b="1" noProof="0" dirty="0" smtClean="0"/>
              <a:t>delivering quality literature </a:t>
            </a:r>
            <a:r>
              <a:rPr lang="en-US" noProof="0" dirty="0" smtClean="0"/>
              <a:t>to all poetry lovers.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The mission of the platform</a:t>
            </a:r>
            <a:r>
              <a:rPr lang="en-US" baseline="0" noProof="0" dirty="0" smtClean="0"/>
              <a:t> participants is </a:t>
            </a:r>
            <a:r>
              <a:rPr lang="en-US" noProof="0" dirty="0" smtClean="0"/>
              <a:t>to spread awareness of poetry as far and wide as possible, and involve all generations in participating, in reading and writing it.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noProof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smtClean="0"/>
              <a:t>VIDEO: https://www.youtube.com/watch?v=w_iNP_61D_k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Question</a:t>
            </a:r>
            <a:r>
              <a:rPr lang="en-US" baseline="0" noProof="0" dirty="0" smtClean="0"/>
              <a:t> „</a:t>
            </a:r>
            <a:r>
              <a:rPr lang="en-US" noProof="0" dirty="0" smtClean="0"/>
              <a:t>Why poetry matters?“ answered by poets and poetry lovers explaining why they love poetry and why other should as well. </a:t>
            </a:r>
            <a:endParaRPr lang="en-US" b="0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0F57-F46E-4446-A601-0CF240EDF0B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22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D17FD-88F3-4C3A-91F0-A69F8ABF9911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878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Future Architecture </a:t>
            </a:r>
            <a:r>
              <a:rPr lang="sl-SI" dirty="0" smtClean="0"/>
              <a:t>(FA) </a:t>
            </a:r>
            <a:r>
              <a:rPr lang="en-US" dirty="0" smtClean="0"/>
              <a:t>is </a:t>
            </a:r>
            <a:r>
              <a:rPr lang="sl-SI" dirty="0" smtClean="0"/>
              <a:t>a </a:t>
            </a:r>
            <a:r>
              <a:rPr lang="en-US" dirty="0" smtClean="0"/>
              <a:t>European platform of architecture museums, festivals and producers, bringing ideas on the future of cities and architecture closer to the wider public</a:t>
            </a:r>
            <a:r>
              <a:rPr lang="sl-SI" b="0" baseline="0" dirty="0" smtClean="0"/>
              <a:t>.</a:t>
            </a:r>
            <a:r>
              <a:rPr lang="en-US" dirty="0" smtClean="0"/>
              <a:t> </a:t>
            </a:r>
            <a:endParaRPr lang="sl-SI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Future Architecture platform wants to introduce and celebrate innovation, experimentation and the ideas of a generation that will design the architecture and build Europe’s cities in the years to come. It will promote European innovation, architecture, culture, knowledge and social capital through a single common platform.</a:t>
            </a:r>
            <a:endParaRPr lang="sl-SI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platform connects emerging talents of various professions, enabling them to present their ideas for the future of cities and architecture. </a:t>
            </a:r>
            <a:endParaRPr lang="sl-SI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During the first two years of its operation (</a:t>
            </a:r>
            <a:r>
              <a:rPr lang="en-US" b="1" dirty="0" smtClean="0"/>
              <a:t>2015-2017</a:t>
            </a:r>
            <a:r>
              <a:rPr lang="en-US" dirty="0" smtClean="0"/>
              <a:t>), the platform presented </a:t>
            </a:r>
            <a:r>
              <a:rPr lang="en-US" b="1" dirty="0" smtClean="0"/>
              <a:t>628 ideas by 1016 emerging creators </a:t>
            </a:r>
            <a:r>
              <a:rPr lang="en-US" dirty="0" smtClean="0"/>
              <a:t>and offered </a:t>
            </a:r>
            <a:r>
              <a:rPr lang="en-US" b="1" dirty="0" smtClean="0"/>
              <a:t>over 100 events </a:t>
            </a:r>
            <a:r>
              <a:rPr lang="en-US" dirty="0" smtClean="0"/>
              <a:t>where more than </a:t>
            </a:r>
            <a:r>
              <a:rPr lang="en-US" b="1" dirty="0" smtClean="0"/>
              <a:t>200 </a:t>
            </a:r>
            <a:r>
              <a:rPr lang="en-US" dirty="0" smtClean="0"/>
              <a:t>emerging architects, urbanists, curators, critics and others, mostly young experts from all over Europe and beyond participated.</a:t>
            </a:r>
            <a:endParaRPr lang="sl-SI" dirty="0" smtClean="0"/>
          </a:p>
          <a:p>
            <a:endParaRPr lang="sl-SI" dirty="0" smtClean="0"/>
          </a:p>
          <a:p>
            <a:r>
              <a:rPr lang="sl-SI" b="0" dirty="0" err="1" smtClean="0"/>
              <a:t>Currently</a:t>
            </a:r>
            <a:r>
              <a:rPr lang="sl-SI" b="0" dirty="0" smtClean="0"/>
              <a:t> (in </a:t>
            </a:r>
            <a:r>
              <a:rPr lang="sl-SI" b="0" dirty="0" err="1" smtClean="0"/>
              <a:t>its</a:t>
            </a:r>
            <a:r>
              <a:rPr lang="sl-SI" b="0" dirty="0" smtClean="0"/>
              <a:t> 2nd </a:t>
            </a:r>
            <a:r>
              <a:rPr lang="sl-SI" b="0" dirty="0" err="1" smtClean="0"/>
              <a:t>edition</a:t>
            </a:r>
            <a:r>
              <a:rPr lang="sl-SI" b="0" dirty="0" smtClean="0"/>
              <a:t>),</a:t>
            </a:r>
            <a:r>
              <a:rPr lang="sl-SI" b="0" baseline="0" dirty="0" smtClean="0"/>
              <a:t> </a:t>
            </a:r>
            <a:r>
              <a:rPr lang="sl-SI" b="1" baseline="0" dirty="0" smtClean="0"/>
              <a:t>FA </a:t>
            </a:r>
            <a:r>
              <a:rPr lang="sl-SI" b="1" baseline="0" dirty="0" err="1" smtClean="0"/>
              <a:t>brings</a:t>
            </a:r>
            <a:r>
              <a:rPr lang="sl-SI" b="1" baseline="0" dirty="0" smtClean="0"/>
              <a:t> </a:t>
            </a:r>
            <a:r>
              <a:rPr lang="sl-SI" b="1" baseline="0" dirty="0" err="1" smtClean="0"/>
              <a:t>together</a:t>
            </a:r>
            <a:r>
              <a:rPr lang="sl-SI" b="1" baseline="0" dirty="0" smtClean="0"/>
              <a:t> </a:t>
            </a:r>
            <a:r>
              <a:rPr lang="sl-SI" b="1" dirty="0" smtClean="0"/>
              <a:t>17 </a:t>
            </a:r>
            <a:r>
              <a:rPr lang="sl-SI" b="1" dirty="0" err="1" smtClean="0"/>
              <a:t>organisations</a:t>
            </a:r>
            <a:r>
              <a:rPr lang="sl-SI" b="1" dirty="0" smtClean="0"/>
              <a:t> </a:t>
            </a:r>
            <a:r>
              <a:rPr lang="sl-SI" b="1" dirty="0" err="1" smtClean="0"/>
              <a:t>from</a:t>
            </a:r>
            <a:r>
              <a:rPr lang="sl-SI" b="1" dirty="0" smtClean="0"/>
              <a:t> 15 </a:t>
            </a:r>
            <a:r>
              <a:rPr lang="sl-SI" b="1" dirty="0" err="1" smtClean="0"/>
              <a:t>countries</a:t>
            </a:r>
            <a:r>
              <a:rPr lang="sl-SI" b="1" dirty="0" smtClean="0"/>
              <a:t>,</a:t>
            </a:r>
            <a:r>
              <a:rPr lang="sl-SI" b="1" baseline="0" dirty="0" smtClean="0"/>
              <a:t> </a:t>
            </a:r>
            <a:r>
              <a:rPr lang="sl-SI" b="0" baseline="0" dirty="0" err="1" smtClean="0"/>
              <a:t>from</a:t>
            </a:r>
            <a:r>
              <a:rPr lang="sl-SI" b="0" baseline="0" dirty="0" smtClean="0"/>
              <a:t> </a:t>
            </a:r>
            <a:r>
              <a:rPr lang="sl-SI" b="0" baseline="0" dirty="0" err="1" smtClean="0"/>
              <a:t>different</a:t>
            </a:r>
            <a:r>
              <a:rPr lang="sl-SI" b="0" baseline="0" dirty="0" smtClean="0"/>
              <a:t> </a:t>
            </a:r>
            <a:r>
              <a:rPr lang="sl-SI" b="0" baseline="0" dirty="0" err="1" smtClean="0"/>
              <a:t>fields</a:t>
            </a:r>
            <a:r>
              <a:rPr lang="sl-SI" b="0" baseline="0" dirty="0" smtClean="0"/>
              <a:t>: </a:t>
            </a:r>
            <a:r>
              <a:rPr lang="sl-SI" b="0" baseline="0" dirty="0" err="1" smtClean="0"/>
              <a:t>architecture</a:t>
            </a:r>
            <a:r>
              <a:rPr lang="sl-SI" b="0" baseline="0" dirty="0" smtClean="0"/>
              <a:t>, design, </a:t>
            </a:r>
            <a:r>
              <a:rPr lang="sl-SI" b="0" baseline="0" dirty="0" err="1" smtClean="0"/>
              <a:t>visual</a:t>
            </a:r>
            <a:r>
              <a:rPr lang="sl-SI" b="0" baseline="0" dirty="0" smtClean="0"/>
              <a:t> </a:t>
            </a:r>
            <a:r>
              <a:rPr lang="sl-SI" b="0" baseline="0" dirty="0" err="1" smtClean="0"/>
              <a:t>arts</a:t>
            </a:r>
            <a:r>
              <a:rPr lang="sl-SI" b="0" baseline="0" dirty="0" smtClean="0"/>
              <a:t>, film, </a:t>
            </a:r>
            <a:r>
              <a:rPr lang="sl-SI" b="0" baseline="0" dirty="0" err="1" smtClean="0"/>
              <a:t>publishing</a:t>
            </a:r>
            <a:r>
              <a:rPr lang="sl-SI" b="0" baseline="0" dirty="0" smtClean="0"/>
              <a:t>.</a:t>
            </a:r>
            <a:endParaRPr lang="en-US" b="0" dirty="0" smtClean="0"/>
          </a:p>
          <a:p>
            <a:r>
              <a:rPr lang="sl-SI" dirty="0" err="1" smtClean="0"/>
              <a:t>Goals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Think Future. </a:t>
            </a:r>
            <a:r>
              <a:rPr lang="sl-SI" dirty="0" smtClean="0"/>
              <a:t>H</a:t>
            </a:r>
            <a:r>
              <a:rPr lang="en-US" dirty="0" err="1" smtClean="0"/>
              <a:t>ighlight</a:t>
            </a:r>
            <a:r>
              <a:rPr lang="sl-SI" dirty="0" err="1" smtClean="0"/>
              <a:t>ing</a:t>
            </a:r>
            <a:r>
              <a:rPr lang="en-US" dirty="0" smtClean="0"/>
              <a:t> the emerging generation of talents in various disciplines and explore and share their ideas about the future of cities and architecture.</a:t>
            </a:r>
          </a:p>
          <a:p>
            <a:r>
              <a:rPr lang="en-US" b="1" dirty="0" smtClean="0"/>
              <a:t>Exchange. </a:t>
            </a:r>
            <a:r>
              <a:rPr lang="sl-SI" b="0" dirty="0" err="1" smtClean="0"/>
              <a:t>Partners</a:t>
            </a:r>
            <a:r>
              <a:rPr lang="sl-SI" b="0" baseline="0" dirty="0" smtClean="0"/>
              <a:t> </a:t>
            </a:r>
            <a:r>
              <a:rPr lang="en-US" dirty="0" smtClean="0"/>
              <a:t>will create a pan-European </a:t>
            </a:r>
            <a:r>
              <a:rPr lang="en-US" dirty="0" err="1" smtClean="0"/>
              <a:t>programme</a:t>
            </a:r>
            <a:r>
              <a:rPr lang="en-US" dirty="0" smtClean="0"/>
              <a:t>, tour emerging creators and present their ideas at exhibitions, conferences, lectures and workshops, in books and on the web.</a:t>
            </a:r>
          </a:p>
          <a:p>
            <a:r>
              <a:rPr lang="en-US" b="1" dirty="0" smtClean="0"/>
              <a:t>Raise awareness. </a:t>
            </a:r>
            <a:r>
              <a:rPr lang="en-US" dirty="0" smtClean="0"/>
              <a:t>The platform will make complex issues of architecture comprehensible to everyone, and promote a more sustainable living environment.</a:t>
            </a:r>
          </a:p>
          <a:p>
            <a:r>
              <a:rPr lang="en-US" b="1" dirty="0" smtClean="0"/>
              <a:t>Build commitment. </a:t>
            </a:r>
            <a:r>
              <a:rPr lang="en-US" dirty="0" smtClean="0"/>
              <a:t>A </a:t>
            </a:r>
            <a:r>
              <a:rPr lang="sl-SI" dirty="0" smtClean="0"/>
              <a:t>FA </a:t>
            </a:r>
            <a:r>
              <a:rPr lang="en-US" dirty="0" smtClean="0"/>
              <a:t>European Quality label will recognize organizers who work with aspiring emerging talents and show their commitment to the platform objectives.</a:t>
            </a:r>
          </a:p>
          <a:p>
            <a:endParaRPr lang="sl-SI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D17FD-88F3-4C3A-91F0-A69F8ABF9911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5616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sl-SI" noProof="0" dirty="0" smtClean="0"/>
              <a:t>The goal:</a:t>
            </a:r>
            <a:r>
              <a:rPr lang="en-US" altLang="sl-SI" baseline="0" noProof="0" dirty="0" smtClean="0"/>
              <a:t> promoting 21 European children’s authors and illustrators who are well known at home but not necessarily in other European countries.</a:t>
            </a:r>
          </a:p>
          <a:p>
            <a:endParaRPr lang="en-US" altLang="sl-SI" baseline="0" noProof="0" dirty="0" smtClean="0"/>
          </a:p>
          <a:p>
            <a:r>
              <a:rPr lang="en-US" altLang="sl-SI" noProof="0" dirty="0" smtClean="0"/>
              <a:t>Each publishing house will participate with selected children's books,</a:t>
            </a:r>
            <a:r>
              <a:rPr lang="en-US" altLang="sl-SI" baseline="0" noProof="0" dirty="0" smtClean="0"/>
              <a:t> presenting </a:t>
            </a:r>
            <a:r>
              <a:rPr lang="en-US" altLang="sl-SI" noProof="0" dirty="0" smtClean="0"/>
              <a:t>writers and illustrators in all six languages. The chosen works will be included in the Activity book printed in partners‘ languages and distributed free of charge in order to involve</a:t>
            </a:r>
            <a:r>
              <a:rPr lang="en-US" altLang="sl-SI" baseline="0" noProof="0" dirty="0" smtClean="0"/>
              <a:t> </a:t>
            </a:r>
            <a:r>
              <a:rPr lang="en-US" altLang="sl-SI" noProof="0" dirty="0" smtClean="0"/>
              <a:t>a wider readership and school children to participate in the reading of high quality books that will increase their knowledge of other European countries and cultures. </a:t>
            </a:r>
          </a:p>
          <a:p>
            <a:endParaRPr lang="en-US" altLang="sl-SI" noProof="0" dirty="0" smtClean="0"/>
          </a:p>
          <a:p>
            <a:r>
              <a:rPr lang="en-US" altLang="sl-SI" noProof="0" dirty="0" smtClean="0"/>
              <a:t>Different promotional and creative activities by partners will include</a:t>
            </a:r>
            <a:r>
              <a:rPr lang="en-US" altLang="sl-SI" baseline="0" noProof="0" dirty="0" smtClean="0"/>
              <a:t> presentations at </a:t>
            </a:r>
            <a:r>
              <a:rPr lang="en-US" altLang="sl-SI" noProof="0" dirty="0" smtClean="0"/>
              <a:t>Book Fairs, authors‘ touring to all partners‘</a:t>
            </a:r>
            <a:r>
              <a:rPr lang="sl-SI" altLang="sl-SI" noProof="0" dirty="0" smtClean="0"/>
              <a:t> </a:t>
            </a:r>
            <a:r>
              <a:rPr lang="en-US" altLang="sl-SI" noProof="0" dirty="0" smtClean="0"/>
              <a:t>countries, touring exhibition of illustrated suitcases... </a:t>
            </a:r>
          </a:p>
          <a:p>
            <a:r>
              <a:rPr lang="en-US" altLang="sl-SI" noProof="0" dirty="0" smtClean="0"/>
              <a:t>The final International conference discussing challenges of the publishing industry will conclude the project. </a:t>
            </a:r>
          </a:p>
          <a:p>
            <a:endParaRPr lang="en-US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D17FD-88F3-4C3A-91F0-A69F8ABF9911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8357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ACTIVITIES:</a:t>
            </a:r>
          </a:p>
          <a:p>
            <a:pPr marL="285750" indent="-285750">
              <a:spcBef>
                <a:spcPct val="20000"/>
              </a:spcBef>
              <a:buFontTx/>
              <a:buChar char="-"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presenting 10 authors (writers &amp; illustrators) in all 3 languages</a:t>
            </a:r>
          </a:p>
          <a:p>
            <a:pPr marL="285750" indent="-285750">
              <a:spcBef>
                <a:spcPct val="20000"/>
              </a:spcBef>
              <a:buFontTx/>
              <a:buChar char="-"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creative</a:t>
            </a:r>
            <a:r>
              <a:rPr lang="en-US" sz="1200" kern="1200" baseline="0" noProof="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w</a:t>
            </a:r>
            <a:r>
              <a:rPr lang="en-US" sz="1200" kern="1200" noProof="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orkshops</a:t>
            </a:r>
            <a:r>
              <a:rPr lang="en-US" sz="1200" kern="1200" baseline="0" noProof="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for children run by a hosted author</a:t>
            </a:r>
            <a:endParaRPr lang="en-US" sz="1200" kern="1200" noProof="0" dirty="0" smtClean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-"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activity books for children (distributed free of charge)</a:t>
            </a:r>
          </a:p>
          <a:p>
            <a:pPr marL="285750" indent="-285750">
              <a:spcBef>
                <a:spcPct val="20000"/>
              </a:spcBef>
              <a:buFontTx/>
              <a:buChar char="-"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travelling exhibition of illustrated suitcases accompanied by illustrators</a:t>
            </a:r>
          </a:p>
          <a:p>
            <a:pPr marL="285750" indent="-285750">
              <a:spcBef>
                <a:spcPct val="20000"/>
              </a:spcBef>
              <a:buFontTx/>
              <a:buChar char="-"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international seminar dedicated to the publishing industry</a:t>
            </a:r>
            <a:endParaRPr lang="en-US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sl-SI" noProof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D17FD-88F3-4C3A-91F0-A69F8ABF9911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5560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>
          <a:xfrm>
            <a:off x="684213" y="5724833"/>
            <a:ext cx="5467373" cy="4684298"/>
          </a:xfrm>
          <a:prstGeom prst="rect">
            <a:avLst/>
          </a:prstGeom>
        </p:spPr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0F57-F46E-4446-A601-0CF240EDF0B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43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sz="1200" b="1" baseline="0" dirty="0" err="1" smtClean="0"/>
              <a:t>Impressions</a:t>
            </a:r>
            <a:r>
              <a:rPr lang="sl-SI" sz="1200" b="1" baseline="0" dirty="0" smtClean="0"/>
              <a:t> </a:t>
            </a:r>
            <a:r>
              <a:rPr lang="sl-SI" sz="1200" b="1" baseline="0" dirty="0" err="1" smtClean="0"/>
              <a:t>from</a:t>
            </a:r>
            <a:r>
              <a:rPr lang="sl-SI" sz="1200" b="1" baseline="0" dirty="0" smtClean="0"/>
              <a:t> </a:t>
            </a:r>
            <a:r>
              <a:rPr lang="sl-SI" sz="1200" b="1" baseline="0" dirty="0" err="1" smtClean="0"/>
              <a:t>various</a:t>
            </a:r>
            <a:r>
              <a:rPr lang="sl-SI" sz="1200" b="1" baseline="0" dirty="0" smtClean="0"/>
              <a:t> </a:t>
            </a:r>
            <a:r>
              <a:rPr lang="sl-SI" sz="1200" b="1" baseline="0" dirty="0" err="1" smtClean="0"/>
              <a:t>events</a:t>
            </a:r>
            <a:r>
              <a:rPr lang="sl-SI" sz="1200" b="0" baseline="0" dirty="0" smtClean="0"/>
              <a:t>: </a:t>
            </a:r>
            <a:r>
              <a:rPr lang="sl-SI" sz="1200" b="0" baseline="0" dirty="0" err="1" smtClean="0"/>
              <a:t>f</a:t>
            </a:r>
            <a:r>
              <a:rPr lang="sl-SI" sz="1200" dirty="0" err="1" smtClean="0"/>
              <a:t>or</a:t>
            </a:r>
            <a:r>
              <a:rPr lang="sl-SI" sz="1200" dirty="0" smtClean="0"/>
              <a:t> ex. </a:t>
            </a:r>
            <a:r>
              <a:rPr lang="sl-SI" sz="1200" baseline="0" dirty="0" smtClean="0"/>
              <a:t>„What‘s the </a:t>
            </a:r>
            <a:r>
              <a:rPr lang="sl-SI" sz="1200" baseline="0" dirty="0" err="1" smtClean="0"/>
              <a:t>Story</a:t>
            </a:r>
            <a:r>
              <a:rPr lang="sl-SI" sz="1200" baseline="0" dirty="0" smtClean="0"/>
              <a:t> of </a:t>
            </a:r>
            <a:r>
              <a:rPr lang="sl-SI" sz="1200" baseline="0" dirty="0" err="1" smtClean="0"/>
              <a:t>Your</a:t>
            </a:r>
            <a:r>
              <a:rPr lang="sl-SI" sz="1200" baseline="0" dirty="0" smtClean="0"/>
              <a:t> Project“ – </a:t>
            </a:r>
            <a:r>
              <a:rPr lang="sl-SI" sz="1200" baseline="0" dirty="0" err="1" smtClean="0"/>
              <a:t>event</a:t>
            </a:r>
            <a:r>
              <a:rPr lang="sl-SI" sz="1200" baseline="0" dirty="0" smtClean="0"/>
              <a:t> on </a:t>
            </a:r>
            <a:r>
              <a:rPr lang="sl-SI" sz="1200" baseline="0" dirty="0" err="1" smtClean="0"/>
              <a:t>communication</a:t>
            </a:r>
            <a:r>
              <a:rPr lang="sl-SI" sz="1200" baseline="0" dirty="0" smtClean="0"/>
              <a:t> </a:t>
            </a:r>
            <a:r>
              <a:rPr lang="sl-SI" sz="1200" baseline="0" dirty="0" err="1" smtClean="0"/>
              <a:t>strategies</a:t>
            </a:r>
            <a:r>
              <a:rPr lang="sl-SI" sz="1200" baseline="0" dirty="0" smtClean="0"/>
              <a:t> </a:t>
            </a:r>
            <a:r>
              <a:rPr lang="sl-SI" sz="1200" baseline="0" dirty="0" err="1" smtClean="0"/>
              <a:t>for</a:t>
            </a:r>
            <a:r>
              <a:rPr lang="sl-SI" sz="1200" baseline="0" dirty="0" smtClean="0"/>
              <a:t> the </a:t>
            </a:r>
            <a:r>
              <a:rPr lang="sl-SI" sz="1200" baseline="0" dirty="0" err="1" smtClean="0"/>
              <a:t>CCSs</a:t>
            </a:r>
            <a:r>
              <a:rPr lang="sl-SI" sz="1200" baseline="0" dirty="0" smtClean="0"/>
              <a:t> </a:t>
            </a:r>
            <a:r>
              <a:rPr lang="sl-SI" sz="1200" baseline="0" dirty="0" err="1" smtClean="0"/>
              <a:t>with</a:t>
            </a:r>
            <a:r>
              <a:rPr lang="sl-SI" sz="1200" baseline="0" dirty="0" smtClean="0"/>
              <a:t> </a:t>
            </a:r>
            <a:r>
              <a:rPr lang="sl-SI" b="1" dirty="0" smtClean="0"/>
              <a:t>Anastasiya Nurzhynska</a:t>
            </a:r>
            <a:r>
              <a:rPr lang="sl-SI" b="0" dirty="0" smtClean="0"/>
              <a:t>, UA (2016)</a:t>
            </a:r>
            <a:r>
              <a:rPr lang="sl-SI" sz="1200" baseline="0" dirty="0" smtClean="0"/>
              <a:t>.</a:t>
            </a:r>
            <a:r>
              <a:rPr lang="sl-SI" sz="1200" dirty="0" smtClean="0"/>
              <a:t> </a:t>
            </a:r>
          </a:p>
          <a:p>
            <a:r>
              <a:rPr lang="sl-SI" sz="1200" dirty="0" smtClean="0"/>
              <a:t>CORE ACTIVITIES:</a:t>
            </a:r>
          </a:p>
          <a:p>
            <a:pPr marL="228600" indent="-228600">
              <a:buAutoNum type="arabicParenBoth"/>
            </a:pPr>
            <a:r>
              <a:rPr lang="sl-SI" altLang="sl-SI" b="1" dirty="0" err="1" smtClean="0"/>
              <a:t>Promoting</a:t>
            </a:r>
            <a:r>
              <a:rPr lang="sl-SI" altLang="sl-SI" b="1" dirty="0" smtClean="0"/>
              <a:t> the CE </a:t>
            </a:r>
            <a:r>
              <a:rPr lang="sl-SI" altLang="sl-SI" b="1" dirty="0" err="1" smtClean="0"/>
              <a:t>programme</a:t>
            </a:r>
            <a:r>
              <a:rPr lang="sl-SI" altLang="sl-SI" b="1" dirty="0" smtClean="0"/>
              <a:t> </a:t>
            </a:r>
            <a:r>
              <a:rPr lang="sl-SI" altLang="sl-SI" dirty="0" smtClean="0"/>
              <a:t>&amp; </a:t>
            </a:r>
            <a:r>
              <a:rPr lang="sl-SI" altLang="sl-SI" dirty="0" err="1" smtClean="0"/>
              <a:t>particularly</a:t>
            </a:r>
            <a:r>
              <a:rPr lang="sl-SI" altLang="sl-SI" dirty="0" smtClean="0"/>
              <a:t> the </a:t>
            </a:r>
            <a:r>
              <a:rPr lang="sl-SI" altLang="sl-SI" dirty="0" err="1" smtClean="0"/>
              <a:t>supported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projects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and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initiatives</a:t>
            </a:r>
            <a:endParaRPr lang="sl-SI" altLang="sl-SI" dirty="0" smtClean="0"/>
          </a:p>
          <a:p>
            <a:pPr marL="228600" indent="-228600">
              <a:buAutoNum type="arabicParenBoth"/>
            </a:pPr>
            <a:r>
              <a:rPr lang="sl-SI" altLang="sl-SI" b="1" dirty="0" err="1" smtClean="0"/>
              <a:t>Facilitating</a:t>
            </a:r>
            <a:r>
              <a:rPr lang="sl-SI" altLang="sl-SI" b="1" dirty="0" smtClean="0"/>
              <a:t> </a:t>
            </a:r>
            <a:r>
              <a:rPr lang="sl-SI" altLang="sl-SI" b="1" dirty="0" err="1" smtClean="0"/>
              <a:t>international</a:t>
            </a:r>
            <a:r>
              <a:rPr lang="sl-SI" altLang="sl-SI" b="1" baseline="0" dirty="0" smtClean="0"/>
              <a:t> </a:t>
            </a:r>
            <a:r>
              <a:rPr lang="sl-SI" altLang="sl-SI" b="1" baseline="0" dirty="0" err="1" smtClean="0"/>
              <a:t>cooperation</a:t>
            </a:r>
            <a:r>
              <a:rPr lang="sl-SI" altLang="sl-SI" b="1" baseline="0" dirty="0" smtClean="0"/>
              <a:t> </a:t>
            </a:r>
            <a:r>
              <a:rPr lang="sl-SI" altLang="sl-SI" baseline="0" dirty="0" err="1" smtClean="0"/>
              <a:t>by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providing</a:t>
            </a:r>
            <a:r>
              <a:rPr lang="sl-SI" altLang="sl-SI" baseline="0" dirty="0" smtClean="0"/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altLang="sl-SI" baseline="0" dirty="0" err="1" smtClean="0"/>
              <a:t>information</a:t>
            </a:r>
            <a:r>
              <a:rPr lang="sl-SI" altLang="sl-SI" baseline="0" dirty="0" smtClean="0"/>
              <a:t> &amp; </a:t>
            </a:r>
            <a:r>
              <a:rPr lang="sl-SI" altLang="sl-SI" baseline="0" dirty="0" err="1" smtClean="0"/>
              <a:t>technical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support</a:t>
            </a:r>
            <a:r>
              <a:rPr lang="sl-SI" altLang="sl-SI" baseline="0" dirty="0" smtClean="0"/>
              <a:t> to CE </a:t>
            </a:r>
            <a:r>
              <a:rPr lang="sl-SI" altLang="sl-SI" baseline="0" dirty="0" err="1" smtClean="0"/>
              <a:t>applicants</a:t>
            </a:r>
            <a:endParaRPr lang="sl-SI" altLang="sl-SI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altLang="sl-SI" baseline="0" dirty="0" err="1" smtClean="0"/>
              <a:t>facilitating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our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users</a:t>
            </a:r>
            <a:r>
              <a:rPr lang="sl-SI" altLang="sl-SI" baseline="0" dirty="0" smtClean="0"/>
              <a:t> in </a:t>
            </a:r>
            <a:r>
              <a:rPr lang="sl-SI" altLang="sl-SI" baseline="0" dirty="0" err="1" smtClean="0"/>
              <a:t>searching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internatinonal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project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partners</a:t>
            </a:r>
            <a:endParaRPr lang="sl-SI" altLang="sl-SI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altLang="sl-SI" baseline="0" dirty="0" err="1" smtClean="0"/>
              <a:t>organising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networking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events</a:t>
            </a:r>
            <a:r>
              <a:rPr lang="sl-SI" altLang="sl-SI" baseline="0" dirty="0" smtClean="0"/>
              <a:t> in </a:t>
            </a:r>
            <a:r>
              <a:rPr lang="sl-SI" altLang="sl-SI" baseline="0" dirty="0" err="1" smtClean="0"/>
              <a:t>order</a:t>
            </a:r>
            <a:r>
              <a:rPr lang="sl-SI" altLang="sl-SI" baseline="0" dirty="0" smtClean="0"/>
              <a:t> to </a:t>
            </a:r>
            <a:r>
              <a:rPr lang="sl-SI" altLang="sl-SI" baseline="0" dirty="0" err="1" smtClean="0"/>
              <a:t>stimulate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exchange</a:t>
            </a:r>
            <a:r>
              <a:rPr lang="sl-SI" altLang="sl-SI" baseline="0" dirty="0" smtClean="0"/>
              <a:t> of </a:t>
            </a:r>
            <a:r>
              <a:rPr lang="sl-SI" altLang="sl-SI" baseline="0" dirty="0" err="1" smtClean="0"/>
              <a:t>best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practices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and</a:t>
            </a:r>
            <a:r>
              <a:rPr lang="sl-SI" altLang="sl-SI" baseline="0" dirty="0" smtClean="0"/>
              <a:t> know-how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l-SI" altLang="sl-SI" baseline="0" dirty="0" smtClean="0"/>
              <a:t>… </a:t>
            </a:r>
            <a:r>
              <a:rPr lang="sl-SI" altLang="sl-SI" baseline="0" dirty="0" err="1" smtClean="0"/>
              <a:t>and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training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events</a:t>
            </a:r>
            <a:r>
              <a:rPr lang="sl-SI" altLang="sl-SI" baseline="0" dirty="0" smtClean="0"/>
              <a:t> to </a:t>
            </a:r>
            <a:r>
              <a:rPr lang="sl-SI" altLang="sl-SI" baseline="0" dirty="0" err="1" smtClean="0"/>
              <a:t>provide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new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skills</a:t>
            </a:r>
            <a:r>
              <a:rPr lang="sl-SI" altLang="sl-SI" baseline="0" dirty="0" smtClean="0"/>
              <a:t> </a:t>
            </a:r>
            <a:r>
              <a:rPr lang="sl-SI" altLang="sl-SI" baseline="0" dirty="0" err="1" smtClean="0"/>
              <a:t>for</a:t>
            </a:r>
            <a:r>
              <a:rPr lang="sl-SI" altLang="sl-SI" baseline="0" dirty="0" smtClean="0"/>
              <a:t> the </a:t>
            </a:r>
            <a:r>
              <a:rPr lang="sl-SI" altLang="sl-SI" baseline="0" dirty="0" err="1" smtClean="0"/>
              <a:t>CCSs</a:t>
            </a:r>
            <a:endParaRPr lang="sl-SI" altLang="sl-SI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altLang="sl-SI" dirty="0" smtClean="0"/>
              <a:t>(3) </a:t>
            </a:r>
            <a:r>
              <a:rPr lang="sl-SI" altLang="sl-SI" b="1" dirty="0" err="1" smtClean="0"/>
              <a:t>Signposting</a:t>
            </a:r>
            <a:r>
              <a:rPr lang="sl-SI" altLang="sl-SI" b="1" dirty="0" smtClean="0"/>
              <a:t> </a:t>
            </a:r>
            <a:r>
              <a:rPr lang="sl-SI" altLang="sl-SI" dirty="0" smtClean="0"/>
              <a:t>to </a:t>
            </a:r>
            <a:r>
              <a:rPr lang="sl-SI" altLang="sl-SI" dirty="0" err="1" smtClean="0"/>
              <a:t>other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relevant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international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opportunities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and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financial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mechanisms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relevant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for</a:t>
            </a:r>
            <a:r>
              <a:rPr lang="sl-SI" altLang="sl-SI" dirty="0" smtClean="0"/>
              <a:t> the </a:t>
            </a:r>
            <a:r>
              <a:rPr lang="sl-SI" altLang="sl-SI" dirty="0" err="1" smtClean="0"/>
              <a:t>CCSs</a:t>
            </a:r>
            <a:endParaRPr lang="sl-SI" altLang="sl-SI" dirty="0" smtClean="0"/>
          </a:p>
          <a:p>
            <a:r>
              <a:rPr lang="sl-SI" altLang="sl-SI" dirty="0" smtClean="0"/>
              <a:t>(4) </a:t>
            </a:r>
            <a:r>
              <a:rPr lang="sl-SI" altLang="sl-SI" dirty="0" err="1" smtClean="0"/>
              <a:t>Acting</a:t>
            </a:r>
            <a:r>
              <a:rPr lang="sl-SI" altLang="sl-SI" dirty="0" smtClean="0"/>
              <a:t> as a </a:t>
            </a:r>
            <a:r>
              <a:rPr lang="sl-SI" altLang="sl-SI" b="1" dirty="0" smtClean="0"/>
              <a:t>mediator </a:t>
            </a:r>
            <a:r>
              <a:rPr lang="sl-SI" altLang="sl-SI" b="1" dirty="0" err="1" smtClean="0"/>
              <a:t>or</a:t>
            </a:r>
            <a:r>
              <a:rPr lang="sl-SI" altLang="sl-SI" b="1" baseline="0" dirty="0" smtClean="0"/>
              <a:t> </a:t>
            </a:r>
            <a:r>
              <a:rPr lang="sl-SI" altLang="sl-SI" b="1" dirty="0" smtClean="0"/>
              <a:t>„</a:t>
            </a:r>
            <a:r>
              <a:rPr lang="sl-SI" altLang="sl-SI" b="1" dirty="0" err="1" smtClean="0"/>
              <a:t>interpreter</a:t>
            </a:r>
            <a:r>
              <a:rPr lang="sl-SI" altLang="sl-SI" b="1" dirty="0" smtClean="0"/>
              <a:t>“ </a:t>
            </a:r>
            <a:r>
              <a:rPr lang="sl-SI" altLang="sl-SI" dirty="0" err="1" smtClean="0"/>
              <a:t>between</a:t>
            </a:r>
            <a:r>
              <a:rPr lang="sl-SI" altLang="sl-SI" dirty="0" smtClean="0"/>
              <a:t> the </a:t>
            </a:r>
            <a:r>
              <a:rPr lang="sl-SI" altLang="sl-SI" dirty="0" err="1" smtClean="0"/>
              <a:t>decision-makers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and</a:t>
            </a:r>
            <a:r>
              <a:rPr lang="sl-SI" altLang="sl-SI" dirty="0" smtClean="0"/>
              <a:t> the </a:t>
            </a:r>
            <a:r>
              <a:rPr lang="sl-SI" altLang="sl-SI" dirty="0" err="1" smtClean="0"/>
              <a:t>sector</a:t>
            </a:r>
            <a:r>
              <a:rPr lang="sl-SI" altLang="sl-SI" dirty="0" smtClean="0"/>
              <a:t> (</a:t>
            </a:r>
            <a:r>
              <a:rPr lang="sl-SI" altLang="sl-SI" dirty="0" err="1" smtClean="0"/>
              <a:t>by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providing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information</a:t>
            </a:r>
            <a:r>
              <a:rPr lang="sl-SI" altLang="sl-SI" dirty="0" smtClean="0"/>
              <a:t> on the </a:t>
            </a:r>
            <a:r>
              <a:rPr lang="sl-SI" altLang="sl-SI" dirty="0" err="1" smtClean="0"/>
              <a:t>sectors</a:t>
            </a:r>
            <a:r>
              <a:rPr lang="sl-SI" altLang="sl-SI" dirty="0" smtClean="0"/>
              <a:t>‘ </a:t>
            </a:r>
            <a:r>
              <a:rPr lang="sl-SI" altLang="sl-SI" dirty="0" err="1" smtClean="0"/>
              <a:t>needs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hindering</a:t>
            </a:r>
            <a:r>
              <a:rPr lang="sl-SI" altLang="sl-SI" dirty="0" smtClean="0"/>
              <a:t> the </a:t>
            </a:r>
            <a:r>
              <a:rPr lang="sl-SI" altLang="sl-SI" dirty="0" err="1" smtClean="0"/>
              <a:t>international</a:t>
            </a:r>
            <a:r>
              <a:rPr lang="sl-SI" altLang="sl-SI" dirty="0" smtClean="0"/>
              <a:t> </a:t>
            </a:r>
            <a:r>
              <a:rPr lang="sl-SI" altLang="sl-SI" dirty="0" err="1" smtClean="0"/>
              <a:t>cooperation</a:t>
            </a:r>
            <a:r>
              <a:rPr lang="sl-SI" altLang="sl-SI" dirty="0" smtClean="0"/>
              <a:t>)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D17FD-88F3-4C3A-91F0-A69F8ABF991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3063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LJ-Kaunas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/>
              <a:t>DISTANCE </a:t>
            </a:r>
            <a:r>
              <a:rPr lang="sl-SI" dirty="0" err="1" smtClean="0"/>
              <a:t>by</a:t>
            </a:r>
            <a:r>
              <a:rPr lang="sl-SI" dirty="0" smtClean="0"/>
              <a:t> car: </a:t>
            </a:r>
            <a:r>
              <a:rPr lang="sl-SI" dirty="0" err="1" smtClean="0"/>
              <a:t>nearly</a:t>
            </a:r>
            <a:r>
              <a:rPr lang="sl-SI" dirty="0" smtClean="0"/>
              <a:t> 1500 km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D17FD-88F3-4C3A-91F0-A69F8ABF991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8066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>
          <a:xfrm>
            <a:off x="684213" y="5724833"/>
            <a:ext cx="5467373" cy="46842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noProof="0" dirty="0" smtClean="0"/>
              <a:t>Project </a:t>
            </a:r>
            <a:r>
              <a:rPr lang="en-US" sz="1200" b="1" noProof="0" dirty="0" smtClean="0"/>
              <a:t>„Culture!“</a:t>
            </a:r>
            <a:r>
              <a:rPr lang="sl-SI" sz="1200" b="1" baseline="0" noProof="0" dirty="0" smtClean="0"/>
              <a:t> </a:t>
            </a:r>
            <a:r>
              <a:rPr lang="en-US" sz="1200" b="1" noProof="0" dirty="0" smtClean="0">
                <a:sym typeface="Wingdings" panose="05000000000000000000" pitchFamily="2" charset="2"/>
              </a:rPr>
              <a:t></a:t>
            </a:r>
            <a:r>
              <a:rPr lang="en-US" sz="1200" b="1" noProof="0" dirty="0" smtClean="0"/>
              <a:t> </a:t>
            </a:r>
            <a:r>
              <a:rPr lang="en-US" sz="1200" b="0" noProof="0" dirty="0" smtClean="0"/>
              <a:t>joint data for both sub-</a:t>
            </a:r>
            <a:r>
              <a:rPr lang="en-US" sz="1200" b="0" noProof="0" dirty="0" err="1" smtClean="0"/>
              <a:t>programmes</a:t>
            </a:r>
            <a:r>
              <a:rPr lang="en-US" sz="1200" b="0" noProof="0" dirty="0" smtClean="0"/>
              <a:t>, </a:t>
            </a:r>
            <a:r>
              <a:rPr lang="en-US" sz="1200" b="1" noProof="0" dirty="0" smtClean="0"/>
              <a:t>i.e. Culture &amp; MEDIA</a:t>
            </a:r>
            <a:endParaRPr lang="en-US" sz="1200" noProof="0" dirty="0" smtClean="0"/>
          </a:p>
          <a:p>
            <a:r>
              <a:rPr lang="sl-SI" noProof="0" dirty="0" smtClean="0">
                <a:solidFill>
                  <a:srgbClr val="465359"/>
                </a:solidFill>
              </a:rPr>
              <a:t>… </a:t>
            </a:r>
            <a:r>
              <a:rPr lang="en-US" noProof="0" dirty="0" smtClean="0">
                <a:solidFill>
                  <a:srgbClr val="465359"/>
                </a:solidFill>
              </a:rPr>
              <a:t>Online database/Infographics on the EU funding for culture, film &amp; AV media raised by Slovenian organizations from</a:t>
            </a:r>
            <a:r>
              <a:rPr lang="en-US" baseline="0" noProof="0" dirty="0" smtClean="0">
                <a:solidFill>
                  <a:srgbClr val="465359"/>
                </a:solidFill>
              </a:rPr>
              <a:t> </a:t>
            </a:r>
            <a:r>
              <a:rPr lang="en-US" noProof="0" dirty="0" smtClean="0">
                <a:solidFill>
                  <a:srgbClr val="465359"/>
                </a:solidFill>
              </a:rPr>
              <a:t>2002 onwards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none" noProof="0" dirty="0" smtClean="0"/>
              <a:t>… showing </a:t>
            </a:r>
            <a:r>
              <a:rPr lang="en-US" noProof="0" dirty="0" smtClean="0"/>
              <a:t>all </a:t>
            </a:r>
            <a:r>
              <a:rPr lang="en-US" b="1" noProof="0" dirty="0" smtClean="0"/>
              <a:t>EU supported SLO </a:t>
            </a:r>
            <a:r>
              <a:rPr lang="en-US" b="1" noProof="0" dirty="0" err="1" smtClean="0"/>
              <a:t>organisations</a:t>
            </a:r>
            <a:r>
              <a:rPr lang="en-US" b="1" noProof="0" dirty="0" smtClean="0"/>
              <a:t> </a:t>
            </a:r>
            <a:r>
              <a:rPr lang="en-US" b="0" noProof="0" dirty="0" smtClean="0"/>
              <a:t>by </a:t>
            </a:r>
            <a:r>
              <a:rPr lang="en-US" b="1" noProof="0" dirty="0" smtClean="0"/>
              <a:t>the SECTOR</a:t>
            </a:r>
            <a:r>
              <a:rPr lang="en-US" b="1" baseline="0" noProof="0" dirty="0" smtClean="0"/>
              <a:t> (field) / </a:t>
            </a:r>
            <a:r>
              <a:rPr lang="en-US" u="none" noProof="0" dirty="0" smtClean="0"/>
              <a:t>by the legal status (</a:t>
            </a:r>
            <a:r>
              <a:rPr lang="en-US" b="1" noProof="0" dirty="0" smtClean="0"/>
              <a:t>public</a:t>
            </a:r>
            <a:r>
              <a:rPr lang="en-US" noProof="0" dirty="0" smtClean="0"/>
              <a:t> vs. </a:t>
            </a:r>
            <a:r>
              <a:rPr lang="en-US" b="1" noProof="0" dirty="0" smtClean="0"/>
              <a:t>private/NGO) / </a:t>
            </a:r>
            <a:r>
              <a:rPr lang="en-US" b="0" noProof="0" dirty="0" smtClean="0"/>
              <a:t>by the ROLE in the project (</a:t>
            </a:r>
            <a:r>
              <a:rPr lang="en-US" b="1" noProof="0" dirty="0" smtClean="0"/>
              <a:t>leader</a:t>
            </a:r>
            <a:r>
              <a:rPr lang="en-US" b="1" baseline="0" noProof="0" dirty="0" smtClean="0"/>
              <a:t> vs. </a:t>
            </a:r>
            <a:r>
              <a:rPr lang="en-US" b="1" noProof="0" dirty="0" smtClean="0"/>
              <a:t>partners</a:t>
            </a:r>
            <a:r>
              <a:rPr lang="en-US" b="0" noProof="0" dirty="0" smtClean="0"/>
              <a:t>) </a:t>
            </a:r>
            <a:endParaRPr lang="en-US" noProof="0" dirty="0" smtClean="0"/>
          </a:p>
          <a:p>
            <a:r>
              <a:rPr lang="en-US" noProof="0" dirty="0" smtClean="0"/>
              <a:t>… in cooperation</a:t>
            </a:r>
            <a:r>
              <a:rPr lang="en-US" baseline="0" noProof="0" dirty="0" smtClean="0"/>
              <a:t> with the national </a:t>
            </a:r>
            <a:r>
              <a:rPr lang="en-US" b="1" baseline="0" noProof="0" dirty="0" smtClean="0"/>
              <a:t>culture.si </a:t>
            </a:r>
            <a:r>
              <a:rPr lang="en-US" baseline="0" noProof="0" dirty="0" err="1" smtClean="0"/>
              <a:t>webportal</a:t>
            </a:r>
            <a:r>
              <a:rPr lang="en-US" baseline="0" noProof="0" dirty="0" smtClean="0"/>
              <a:t> of Slovene cultural </a:t>
            </a:r>
            <a:r>
              <a:rPr lang="en-US" baseline="0" noProof="0" dirty="0" err="1" smtClean="0"/>
              <a:t>organisations</a:t>
            </a:r>
            <a:r>
              <a:rPr lang="en-US" baseline="0" noProof="0" dirty="0" smtClean="0"/>
              <a:t> in English. </a:t>
            </a:r>
            <a:r>
              <a:rPr lang="en-US" noProof="0" dirty="0" smtClean="0"/>
              <a:t>It offers information on Slovene </a:t>
            </a:r>
            <a:r>
              <a:rPr lang="en-US" noProof="0" dirty="0" smtClean="0">
                <a:hlinkClick r:id="rId3" tooltip="Category:Producers"/>
              </a:rPr>
              <a:t>cultural producers</a:t>
            </a:r>
            <a:r>
              <a:rPr lang="en-US" noProof="0" dirty="0" smtClean="0"/>
              <a:t>, </a:t>
            </a:r>
            <a:r>
              <a:rPr lang="en-US" noProof="0" dirty="0" smtClean="0">
                <a:hlinkClick r:id="rId4" tooltip="Category:Venues"/>
              </a:rPr>
              <a:t>venues</a:t>
            </a:r>
            <a:r>
              <a:rPr lang="en-US" noProof="0" dirty="0" smtClean="0"/>
              <a:t>, </a:t>
            </a:r>
            <a:r>
              <a:rPr lang="en-US" noProof="0" dirty="0" smtClean="0">
                <a:hlinkClick r:id="rId5" tooltip="Category:Festivals"/>
              </a:rPr>
              <a:t>festivals</a:t>
            </a:r>
            <a:r>
              <a:rPr lang="en-US" noProof="0" dirty="0" smtClean="0"/>
              <a:t> and support services, all in one place</a:t>
            </a:r>
            <a:r>
              <a:rPr lang="sl-SI" noProof="0" dirty="0" smtClean="0"/>
              <a:t>.</a:t>
            </a:r>
            <a:endParaRPr lang="en-US" baseline="0" noProof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0F57-F46E-4446-A601-0CF240EDF0B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01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>
          <a:xfrm>
            <a:off x="684213" y="5724833"/>
            <a:ext cx="5467373" cy="4684298"/>
          </a:xfrm>
          <a:prstGeom prst="rect">
            <a:avLst/>
          </a:prstGeo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noProof="0" dirty="0" smtClean="0"/>
              <a:t>S</a:t>
            </a:r>
            <a:r>
              <a:rPr lang="sl-SI" sz="1200" b="0" noProof="0" dirty="0" err="1" smtClean="0"/>
              <a:t>lovene</a:t>
            </a:r>
            <a:r>
              <a:rPr lang="en-US" sz="1200" b="0" noProof="0" dirty="0" smtClean="0"/>
              <a:t> </a:t>
            </a:r>
            <a:r>
              <a:rPr lang="en-US" sz="1200" b="0" noProof="0" dirty="0" err="1" smtClean="0"/>
              <a:t>organisations</a:t>
            </a:r>
            <a:r>
              <a:rPr lang="en-US" sz="1200" b="0" noProof="0" dirty="0" smtClean="0"/>
              <a:t> have participated in the EU culture </a:t>
            </a:r>
            <a:r>
              <a:rPr lang="en-US" sz="1200" b="0" noProof="0" dirty="0" err="1" smtClean="0"/>
              <a:t>programmes</a:t>
            </a:r>
            <a:r>
              <a:rPr lang="en-US" sz="1200" b="0" noProof="0" dirty="0" smtClean="0"/>
              <a:t> since</a:t>
            </a:r>
            <a:r>
              <a:rPr lang="en-US" sz="1200" b="0" baseline="0" noProof="0" dirty="0" smtClean="0"/>
              <a:t> </a:t>
            </a:r>
            <a:r>
              <a:rPr lang="en-US" sz="1200" b="0" noProof="0" dirty="0" smtClean="0"/>
              <a:t>2002 and are </a:t>
            </a:r>
            <a:r>
              <a:rPr lang="en-US" sz="1200" b="0" baseline="0" noProof="0" dirty="0" smtClean="0"/>
              <a:t>nowadays very successful also as lead partners especially in the Culture </a:t>
            </a:r>
            <a:r>
              <a:rPr lang="en-US" sz="1200" b="0" baseline="0" noProof="0" dirty="0" err="1" smtClean="0"/>
              <a:t>subprogramme</a:t>
            </a:r>
            <a:r>
              <a:rPr lang="en-US" sz="1200" b="0" baseline="0" noProof="0" dirty="0" smtClean="0"/>
              <a:t>.</a:t>
            </a:r>
            <a:r>
              <a:rPr lang="en-US" sz="1200" b="0" noProof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noProof="0" dirty="0" smtClean="0"/>
              <a:t>After the economic/financial crisis (with severe cuts to the national culture budget) a considerable growth of submitted/supported projects!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noProof="0" dirty="0" smtClean="0"/>
              <a:t>Not sufficient financial support for international cooperation on the national level obviously provided additional motivation.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u="none" noProof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0F57-F46E-4446-A601-0CF240EDF0B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188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>
          <a:xfrm>
            <a:off x="684213" y="5724833"/>
            <a:ext cx="5467373" cy="46842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baseline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0F57-F46E-4446-A601-0CF240EDF0B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27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>
          <a:xfrm>
            <a:off x="684213" y="5724833"/>
            <a:ext cx="5467373" cy="4684298"/>
          </a:xfrm>
          <a:prstGeom prst="rect">
            <a:avLst/>
          </a:prstGeom>
        </p:spPr>
        <p:txBody>
          <a:bodyPr/>
          <a:lstStyle/>
          <a:p>
            <a:r>
              <a:rPr lang="en-US" sz="1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NGOs </a:t>
            </a:r>
            <a:r>
              <a:rPr 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(Culture) &amp;</a:t>
            </a:r>
            <a:r>
              <a:rPr 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SMEs </a:t>
            </a:r>
            <a:r>
              <a:rPr 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(MEDIA) represent the major part of the supported </a:t>
            </a:r>
            <a:r>
              <a:rPr lang="en-US" sz="1200" b="0" kern="1200" baseline="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organisations</a:t>
            </a:r>
            <a:r>
              <a:rPr 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for Culture it‘s ca. 80 % of all </a:t>
            </a:r>
            <a:r>
              <a:rPr lang="en-US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sucessfull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applicants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noProof="0" dirty="0" smtClean="0"/>
              <a:t>The biggest challenge: how to secure</a:t>
            </a:r>
            <a:r>
              <a:rPr lang="en-US" baseline="0" noProof="0" dirty="0" smtClean="0"/>
              <a:t> the co-financing share (i.e. 40-50% of the project budget) while the CCSs is facing </a:t>
            </a:r>
            <a:r>
              <a:rPr lang="en-US" noProof="0" dirty="0" smtClean="0"/>
              <a:t>severe shortage of co-funding sources at national level, especially in the case of under-financed NGO sector, which usually does not have regularly</a:t>
            </a:r>
            <a:r>
              <a:rPr lang="en-US" baseline="0" noProof="0" dirty="0" smtClean="0"/>
              <a:t> employed </a:t>
            </a:r>
            <a:r>
              <a:rPr lang="en-US" noProof="0" dirty="0" smtClean="0"/>
              <a:t>staff (but free-lance artists</a:t>
            </a:r>
            <a:r>
              <a:rPr lang="en-US" baseline="0" noProof="0" dirty="0" smtClean="0"/>
              <a:t> working on the basis contract fees). 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Positive recent changes: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additional budget for the </a:t>
            </a:r>
            <a:r>
              <a:rPr lang="en-US" b="1" baseline="0" noProof="0" dirty="0" smtClean="0"/>
              <a:t>CE co-financing mechanism </a:t>
            </a:r>
            <a:r>
              <a:rPr lang="en-US" baseline="0" noProof="0" dirty="0" smtClean="0"/>
              <a:t>implemented by the </a:t>
            </a:r>
            <a:r>
              <a:rPr lang="en-US" b="1" baseline="0" noProof="0" dirty="0" smtClean="0"/>
              <a:t>Ministry of Culture </a:t>
            </a:r>
            <a:r>
              <a:rPr lang="en-US" baseline="0" noProof="0" dirty="0" smtClean="0"/>
              <a:t>foreseen (currently the annual budget available is only ca. 100.000 €; average support per beneficiary low: 1.000-4.000 €);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a new co-financing scheme for </a:t>
            </a:r>
            <a:r>
              <a:rPr lang="en-US" b="1" baseline="0" noProof="0" dirty="0" smtClean="0"/>
              <a:t>NGO </a:t>
            </a:r>
            <a:r>
              <a:rPr lang="en-US" baseline="0" noProof="0" dirty="0" smtClean="0"/>
              <a:t>to be launched soon by the </a:t>
            </a:r>
            <a:r>
              <a:rPr lang="en-US" b="1" baseline="0" noProof="0" dirty="0" smtClean="0"/>
              <a:t>Ministry of Public Administration </a:t>
            </a:r>
            <a:r>
              <a:rPr lang="en-US" baseline="0" noProof="0" dirty="0" smtClean="0"/>
              <a:t>(i.e. project match-funding for NGOs supported by various EU </a:t>
            </a:r>
            <a:r>
              <a:rPr lang="en-US" baseline="0" noProof="0" dirty="0" err="1" smtClean="0"/>
              <a:t>programmes</a:t>
            </a:r>
            <a:r>
              <a:rPr lang="en-US" baseline="0" noProof="0" dirty="0" smtClean="0"/>
              <a:t> – also Creative Europe);</a:t>
            </a:r>
          </a:p>
          <a:p>
            <a:pPr marL="171450" indent="-171450">
              <a:buFontTx/>
              <a:buChar char="-"/>
            </a:pPr>
            <a:r>
              <a:rPr lang="en-US" baseline="0" noProof="0" dirty="0" smtClean="0"/>
              <a:t>a new mechanism for the </a:t>
            </a:r>
            <a:r>
              <a:rPr lang="en-US" b="1" baseline="0" noProof="0" dirty="0" smtClean="0"/>
              <a:t>book sector </a:t>
            </a:r>
            <a:r>
              <a:rPr lang="en-US" baseline="0" noProof="0" dirty="0" smtClean="0"/>
              <a:t>to be established in 2019 by the </a:t>
            </a:r>
            <a:r>
              <a:rPr lang="en-US" b="1" baseline="0" noProof="0" dirty="0" smtClean="0"/>
              <a:t>Slovenian Book Agency </a:t>
            </a:r>
            <a:r>
              <a:rPr lang="en-US" baseline="0" noProof="0" dirty="0" smtClean="0"/>
              <a:t>(co-financing EU project preparatory phase / cooperation with partners submitting applications to CE, H2000 and EFC; average support per project: 3.000 € with ca. 30 grants envisaged)</a:t>
            </a: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0F57-F46E-4446-A601-0CF240EDF0B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06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>
          <a:xfrm>
            <a:off x="684213" y="5724833"/>
            <a:ext cx="5467373" cy="468429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 smtClean="0"/>
              <a:t>Let‘s have a look at visual representation of this </a:t>
            </a:r>
            <a:r>
              <a:rPr lang="en-US" b="1" noProof="0" dirty="0" smtClean="0"/>
              <a:t>international cultural</a:t>
            </a:r>
            <a:r>
              <a:rPr lang="en-US" b="1" baseline="0" noProof="0" dirty="0" smtClean="0"/>
              <a:t> </a:t>
            </a:r>
            <a:r>
              <a:rPr lang="en-US" b="1" noProof="0" dirty="0" smtClean="0"/>
              <a:t>networking</a:t>
            </a:r>
            <a:r>
              <a:rPr lang="en-US" b="1" baseline="0" noProof="0" dirty="0" smtClean="0"/>
              <a:t> </a:t>
            </a:r>
            <a:r>
              <a:rPr lang="en-US" baseline="0" noProof="0" dirty="0" smtClean="0"/>
              <a:t>…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3 years (2014-17).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infographic with these 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wheels have been designed by the BO </a:t>
            </a:r>
            <a:r>
              <a:rPr lang="en-US" sz="1200" b="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(i.e.</a:t>
            </a:r>
            <a:r>
              <a:rPr lang="en-US" sz="1200" b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Budapest Observatory =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Observatory on Culture in East-Central Europe) 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explaining that: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„Slovenia is the incontestable east-central European champion in the CE </a:t>
            </a:r>
            <a:r>
              <a:rPr lang="en-US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Its operators were </a:t>
            </a:r>
            <a:r>
              <a:rPr lang="en-US" sz="1200" b="1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selected 38 times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in the region only much bigger Poland (2 </a:t>
            </a:r>
            <a:r>
              <a:rPr lang="en-US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mio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vs. 60 </a:t>
            </a:r>
            <a:r>
              <a:rPr lang="en-US" sz="1200" kern="1200" noProof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mio</a:t>
            </a:r>
            <a:r>
              <a:rPr lang="en-US" sz="120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inhabitants)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 collect more. But the real achievement is the </a:t>
            </a:r>
            <a:r>
              <a:rPr lang="en-US" sz="1200" b="1" u="sng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 partnership bonds</a:t>
            </a:r>
            <a:r>
              <a:rPr lang="en-US" sz="1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Slovenian project leaders have established </a:t>
            </a:r>
            <a:r>
              <a:rPr lang="en-US" sz="1200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past three years in </a:t>
            </a:r>
            <a:r>
              <a:rPr lang="en-US" sz="1200" b="1" kern="120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countries.“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noProof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noProof="0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30F57-F46E-4446-A601-0CF240EDF0B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40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Using more up-to-date data, a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visual representation of this international cultural</a:t>
            </a:r>
            <a:r>
              <a:rPr lang="en-US" baseline="0" noProof="0" dirty="0" smtClean="0"/>
              <a:t> </a:t>
            </a:r>
            <a:r>
              <a:rPr lang="en-US" noProof="0" dirty="0" smtClean="0"/>
              <a:t>networking</a:t>
            </a:r>
            <a:r>
              <a:rPr lang="en-US" baseline="0" noProof="0" dirty="0" smtClean="0"/>
              <a:t> can be as presented above.</a:t>
            </a:r>
          </a:p>
          <a:p>
            <a:endParaRPr lang="en-US" baseline="0" noProof="0" dirty="0" smtClean="0"/>
          </a:p>
          <a:p>
            <a:r>
              <a:rPr lang="en-US" baseline="0" noProof="0" dirty="0" smtClean="0"/>
              <a:t>This picture presents the number of partnerships established just within one call (within </a:t>
            </a:r>
            <a:r>
              <a:rPr lang="en-US" b="1" baseline="0" noProof="0" dirty="0" smtClean="0"/>
              <a:t>coop. projects 2017</a:t>
            </a:r>
            <a:r>
              <a:rPr lang="en-US" baseline="0" noProof="0" dirty="0" smtClean="0"/>
              <a:t>): </a:t>
            </a:r>
            <a:r>
              <a:rPr lang="en-US" b="1" baseline="0" noProof="0" dirty="0" smtClean="0"/>
              <a:t>17 </a:t>
            </a:r>
            <a:r>
              <a:rPr lang="en-US" baseline="0" noProof="0" dirty="0" smtClean="0"/>
              <a:t>Slovenian </a:t>
            </a:r>
            <a:r>
              <a:rPr lang="en-US" baseline="0" noProof="0" dirty="0" err="1" smtClean="0"/>
              <a:t>organisations</a:t>
            </a:r>
            <a:r>
              <a:rPr lang="en-US" baseline="0" noProof="0" dirty="0" smtClean="0"/>
              <a:t> connected with </a:t>
            </a:r>
            <a:r>
              <a:rPr lang="en-US" b="1" baseline="0" noProof="0" dirty="0" smtClean="0"/>
              <a:t>70 partners </a:t>
            </a:r>
            <a:r>
              <a:rPr lang="en-US" baseline="0" noProof="0" dirty="0" smtClean="0"/>
              <a:t>from </a:t>
            </a:r>
            <a:r>
              <a:rPr lang="en-US" b="1" baseline="0" noProof="0" dirty="0" smtClean="0"/>
              <a:t>26 </a:t>
            </a:r>
            <a:r>
              <a:rPr lang="en-US" baseline="0" noProof="0" dirty="0" smtClean="0"/>
              <a:t>different </a:t>
            </a:r>
            <a:r>
              <a:rPr lang="en-US" b="1" baseline="0" noProof="0" dirty="0" smtClean="0"/>
              <a:t>countries</a:t>
            </a:r>
            <a:r>
              <a:rPr lang="en-US" baseline="0" noProof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noProof="0" dirty="0" smtClean="0"/>
              <a:t>It gives the impression of how intense and diverse and therefore important international cooperation is for the Slovene CCSs (and for the country in general!).</a:t>
            </a:r>
          </a:p>
          <a:p>
            <a:endParaRPr lang="en-US" baseline="0" noProof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noProof="0" dirty="0" smtClean="0"/>
              <a:t>(Total EU support for 7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Slovene </a:t>
            </a:r>
            <a:r>
              <a:rPr lang="en-US" sz="1200" b="0" noProof="0" dirty="0" smtClean="0"/>
              <a:t>leaders and 10 partners within this call, participating in 16 supported projects: </a:t>
            </a:r>
            <a:r>
              <a:rPr lang="en-US" sz="1200" b="0" u="sng" noProof="0" dirty="0" smtClean="0"/>
              <a:t>1,2 </a:t>
            </a:r>
            <a:r>
              <a:rPr lang="en-US" sz="1200" b="0" u="sng" noProof="0" dirty="0" err="1" smtClean="0"/>
              <a:t>mio</a:t>
            </a:r>
            <a:r>
              <a:rPr lang="en-US" sz="1200" b="0" u="sng" noProof="0" dirty="0" smtClean="0"/>
              <a:t> EUR</a:t>
            </a:r>
            <a:r>
              <a:rPr lang="en-US" sz="1200" b="0" noProof="0" dirty="0" smtClean="0"/>
              <a:t>)</a:t>
            </a:r>
          </a:p>
          <a:p>
            <a:endParaRPr lang="en-US" baseline="0" noProof="0" dirty="0" smtClean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45370-B611-4741-B311-455C97BC8CF3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558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72440" y="2405191"/>
            <a:ext cx="11247120" cy="1739347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Slovenia</a:t>
            </a:r>
            <a:br>
              <a:rPr lang="sl-SI" dirty="0" smtClean="0"/>
            </a:br>
            <a:r>
              <a:rPr lang="sl-SI" sz="4000" dirty="0"/>
              <a:t>in the CREATIVE EUROPE </a:t>
            </a:r>
            <a:r>
              <a:rPr lang="sl-SI" sz="4000" dirty="0" smtClean="0"/>
              <a:t>EU </a:t>
            </a:r>
            <a:r>
              <a:rPr lang="sl-SI" sz="4000" dirty="0" err="1" smtClean="0"/>
              <a:t>Programme</a:t>
            </a:r>
            <a:r>
              <a:rPr lang="sl-SI" sz="4000" dirty="0"/>
              <a:t/>
            </a:r>
            <a:br>
              <a:rPr lang="sl-SI" sz="4000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2800" dirty="0" smtClean="0"/>
              <a:t>Mateja Lazar, ECOC </a:t>
            </a:r>
            <a:r>
              <a:rPr lang="en-US" sz="2800" dirty="0" smtClean="0"/>
              <a:t>Forum, Kaunas</a:t>
            </a:r>
            <a:r>
              <a:rPr lang="sl-SI" sz="2800" dirty="0" smtClean="0"/>
              <a:t>, 17 </a:t>
            </a:r>
            <a:r>
              <a:rPr lang="sl-SI" sz="2800" dirty="0" err="1" smtClean="0"/>
              <a:t>May</a:t>
            </a:r>
            <a:r>
              <a:rPr lang="sl-SI" sz="2800" dirty="0" smtClean="0"/>
              <a:t> 2018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173" y="5655285"/>
            <a:ext cx="2095749" cy="8016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7" y="5324240"/>
            <a:ext cx="4298111" cy="113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69426" y="704647"/>
            <a:ext cx="10058400" cy="1219687"/>
          </a:xfrm>
        </p:spPr>
        <p:txBody>
          <a:bodyPr>
            <a:normAutofit/>
          </a:bodyPr>
          <a:lstStyle/>
          <a:p>
            <a:r>
              <a:rPr lang="sl-SI" dirty="0" smtClean="0"/>
              <a:t>… </a:t>
            </a:r>
            <a:r>
              <a:rPr lang="sl-SI" dirty="0" err="1" smtClean="0"/>
              <a:t>and</a:t>
            </a:r>
            <a:r>
              <a:rPr lang="sl-SI" dirty="0" smtClean="0"/>
              <a:t> 3 </a:t>
            </a:r>
            <a:r>
              <a:rPr lang="sl-SI" dirty="0" err="1" smtClean="0"/>
              <a:t>examples</a:t>
            </a:r>
            <a:r>
              <a:rPr lang="sl-SI" dirty="0" smtClean="0"/>
              <a:t/>
            </a:r>
            <a:br>
              <a:rPr lang="sl-SI" dirty="0" smtClean="0"/>
            </a:br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1023583" y="2382504"/>
            <a:ext cx="102358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400" dirty="0" err="1" smtClean="0"/>
              <a:t>Versopolis</a:t>
            </a:r>
            <a:r>
              <a:rPr lang="sl-SI" sz="4400" dirty="0" smtClean="0"/>
              <a:t> (European </a:t>
            </a:r>
            <a:r>
              <a:rPr lang="sl-SI" sz="4400" dirty="0" err="1" smtClean="0"/>
              <a:t>platfrom</a:t>
            </a:r>
            <a:r>
              <a:rPr lang="sl-SI" sz="4400" dirty="0" smtClean="0"/>
              <a:t>)</a:t>
            </a:r>
          </a:p>
          <a:p>
            <a:r>
              <a:rPr lang="sl-SI" sz="4400" dirty="0" smtClean="0"/>
              <a:t>Future </a:t>
            </a:r>
            <a:r>
              <a:rPr lang="sl-SI" sz="4400" dirty="0" err="1" smtClean="0"/>
              <a:t>Architecture</a:t>
            </a:r>
            <a:r>
              <a:rPr lang="sl-SI" sz="4400" dirty="0" smtClean="0"/>
              <a:t> (</a:t>
            </a:r>
            <a:r>
              <a:rPr lang="sl-SI" sz="4400" dirty="0"/>
              <a:t>European </a:t>
            </a:r>
            <a:r>
              <a:rPr lang="sl-SI" sz="4400" dirty="0" err="1"/>
              <a:t>platfrom</a:t>
            </a:r>
            <a:r>
              <a:rPr lang="sl-SI" sz="4400" dirty="0"/>
              <a:t>)</a:t>
            </a:r>
            <a:endParaRPr lang="sl-SI" sz="4400" dirty="0" smtClean="0"/>
          </a:p>
          <a:p>
            <a:r>
              <a:rPr lang="sl-SI" sz="4400" dirty="0" err="1" smtClean="0"/>
              <a:t>Our</a:t>
            </a:r>
            <a:r>
              <a:rPr lang="sl-SI" sz="4400" dirty="0" smtClean="0"/>
              <a:t> </a:t>
            </a:r>
            <a:r>
              <a:rPr lang="sl-SI" sz="4400" dirty="0" err="1" smtClean="0"/>
              <a:t>Little</a:t>
            </a:r>
            <a:r>
              <a:rPr lang="sl-SI" sz="4400" dirty="0" smtClean="0"/>
              <a:t> </a:t>
            </a:r>
            <a:r>
              <a:rPr lang="sl-SI" sz="4400" dirty="0" err="1" smtClean="0"/>
              <a:t>Library</a:t>
            </a:r>
            <a:r>
              <a:rPr lang="sl-SI" sz="4400" dirty="0" smtClean="0"/>
              <a:t> (</a:t>
            </a:r>
            <a:r>
              <a:rPr lang="sl-SI" sz="4400" dirty="0" err="1" smtClean="0"/>
              <a:t>Cooperation</a:t>
            </a:r>
            <a:r>
              <a:rPr lang="sl-SI" sz="4400" dirty="0" smtClean="0"/>
              <a:t> </a:t>
            </a:r>
            <a:r>
              <a:rPr lang="sl-SI" sz="4400" dirty="0" err="1" smtClean="0"/>
              <a:t>project</a:t>
            </a:r>
            <a:r>
              <a:rPr lang="sl-SI" sz="4400" dirty="0" smtClean="0"/>
              <a:t>)</a:t>
            </a:r>
            <a:endParaRPr lang="sl-SI" sz="4400" dirty="0"/>
          </a:p>
        </p:txBody>
      </p:sp>
    </p:spTree>
    <p:extLst>
      <p:ext uri="{BB962C8B-B14F-4D97-AF65-F5344CB8AC3E}">
        <p14:creationId xmlns:p14="http://schemas.microsoft.com/office/powerpoint/2010/main" val="24787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9"/>
            <a:ext cx="12203999" cy="6858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78424" y="4505041"/>
            <a:ext cx="8256896" cy="225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BELETRINA </a:t>
            </a:r>
            <a:r>
              <a:rPr kumimoji="0" lang="sl-SI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Publishing </a:t>
            </a:r>
            <a:r>
              <a:rPr kumimoji="0" lang="sl-SI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house</a:t>
            </a:r>
            <a:r>
              <a:rPr kumimoji="0" lang="sl-SI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 (</a:t>
            </a:r>
            <a:r>
              <a:rPr kumimoji="0" lang="sl-SI" sz="2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coordinator</a:t>
            </a:r>
            <a:r>
              <a:rPr kumimoji="0" lang="sl-SI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)</a:t>
            </a:r>
            <a:endParaRPr kumimoji="0" lang="sl-SI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  <a:p>
            <a:pPr lvl="0" algn="l">
              <a:defRPr/>
            </a:pPr>
            <a:r>
              <a:rPr kumimoji="0" lang="sl-SI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Field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: </a:t>
            </a:r>
            <a:r>
              <a:rPr lang="sl-SI" b="1" dirty="0">
                <a:latin typeface="Trebuchet MS" panose="020B0603020202020204" pitchFamily="34" charset="0"/>
              </a:rPr>
              <a:t>literature &gt; </a:t>
            </a:r>
            <a:r>
              <a:rPr lang="sl-SI" b="1" dirty="0" err="1" smtClean="0">
                <a:latin typeface="Trebuchet MS" panose="020B0603020202020204" pitchFamily="34" charset="0"/>
              </a:rPr>
              <a:t>poetry</a:t>
            </a:r>
            <a:endParaRPr kumimoji="0" lang="sl-SI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Call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: CE &gt; Culture &gt; European </a:t>
            </a:r>
            <a:r>
              <a:rPr kumimoji="0" lang="sl-SI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platforms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 2014 &amp; 2017</a:t>
            </a:r>
          </a:p>
          <a:p>
            <a:pPr algn="l"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EU </a:t>
            </a:r>
            <a:r>
              <a:rPr kumimoji="0" lang="sl-SI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grant</a:t>
            </a: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: ca. 450.000 EUR</a:t>
            </a:r>
            <a:r>
              <a:rPr kumimoji="0" lang="sl-SI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 per </a:t>
            </a:r>
            <a:r>
              <a:rPr kumimoji="0" lang="sl-SI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</a:rPr>
              <a:t>year</a:t>
            </a:r>
            <a:endParaRPr kumimoji="0" lang="sl-SI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  <a:p>
            <a:pPr algn="l">
              <a:defRPr/>
            </a:pPr>
            <a:r>
              <a:rPr lang="sl-SI" b="1" dirty="0" err="1" smtClean="0">
                <a:latin typeface="Trebuchet MS" panose="020B0603020202020204" pitchFamily="34" charset="0"/>
              </a:rPr>
              <a:t>Duration</a:t>
            </a:r>
            <a:r>
              <a:rPr lang="sl-SI" b="1" dirty="0" smtClean="0">
                <a:latin typeface="Trebuchet MS" panose="020B0603020202020204" pitchFamily="34" charset="0"/>
              </a:rPr>
              <a:t>: </a:t>
            </a:r>
            <a:r>
              <a:rPr lang="da-DK" b="1" dirty="0" smtClean="0">
                <a:latin typeface="Trebuchet MS" panose="020B0603020202020204" pitchFamily="34" charset="0"/>
              </a:rPr>
              <a:t>2014–2017</a:t>
            </a:r>
            <a:r>
              <a:rPr lang="sl-SI" b="1" dirty="0" smtClean="0">
                <a:latin typeface="Trebuchet MS" panose="020B0603020202020204" pitchFamily="34" charset="0"/>
              </a:rPr>
              <a:t> &amp; 2017-2021</a:t>
            </a:r>
            <a:endParaRPr kumimoji="0" lang="sl-SI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0681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 txBox="1">
            <a:spLocks/>
          </p:cNvSpPr>
          <p:nvPr/>
        </p:nvSpPr>
        <p:spPr>
          <a:xfrm>
            <a:off x="103826" y="374653"/>
            <a:ext cx="7824486" cy="112906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 smtClean="0"/>
              <a:t>VERSOPOLIS – </a:t>
            </a:r>
            <a:r>
              <a:rPr lang="sl-SI" dirty="0" err="1" smtClean="0"/>
              <a:t>Where</a:t>
            </a:r>
            <a:r>
              <a:rPr lang="sl-SI" dirty="0" smtClean="0"/>
              <a:t> </a:t>
            </a:r>
            <a:r>
              <a:rPr lang="sl-SI" dirty="0" err="1"/>
              <a:t>Poetry</a:t>
            </a:r>
            <a:r>
              <a:rPr lang="sl-SI" dirty="0"/>
              <a:t> </a:t>
            </a:r>
            <a:r>
              <a:rPr lang="sl-SI" dirty="0" err="1" smtClean="0"/>
              <a:t>Lives</a:t>
            </a:r>
            <a:endParaRPr lang="sl-SI" dirty="0" smtClean="0"/>
          </a:p>
          <a:p>
            <a:pPr>
              <a:spcBef>
                <a:spcPts val="600"/>
              </a:spcBef>
            </a:pPr>
            <a:r>
              <a:rPr lang="en-US" b="0" dirty="0">
                <a:solidFill>
                  <a:schemeClr val="tx1"/>
                </a:solidFill>
              </a:rPr>
              <a:t>European poetry platform that creates new opportunities for emerging European poets</a:t>
            </a:r>
            <a:endParaRPr lang="sl-SI" b="0" dirty="0">
              <a:solidFill>
                <a:schemeClr val="tx1"/>
              </a:solidFill>
            </a:endParaRPr>
          </a:p>
        </p:txBody>
      </p:sp>
      <p:sp>
        <p:nvSpPr>
          <p:cNvPr id="13" name="Pravokotnik 12"/>
          <p:cNvSpPr/>
          <p:nvPr/>
        </p:nvSpPr>
        <p:spPr>
          <a:xfrm>
            <a:off x="103826" y="2210765"/>
            <a:ext cx="8210860" cy="4616648"/>
          </a:xfrm>
          <a:prstGeom prst="rect">
            <a:avLst/>
          </a:prstGeom>
          <a:ln>
            <a:solidFill>
              <a:srgbClr val="517E89"/>
            </a:solidFill>
          </a:ln>
        </p:spPr>
        <p:txBody>
          <a:bodyPr wrap="square">
            <a:spAutoFit/>
          </a:bodyPr>
          <a:lstStyle/>
          <a:p>
            <a:r>
              <a:rPr lang="sl-SI" sz="2100" dirty="0">
                <a:latin typeface="+mj-lt"/>
              </a:rPr>
              <a:t>LE PRINTEMPS DES POÈTES, </a:t>
            </a:r>
            <a:r>
              <a:rPr lang="sl-SI" sz="2100" b="1" dirty="0" smtClean="0">
                <a:latin typeface="+mj-lt"/>
              </a:rPr>
              <a:t>FR</a:t>
            </a:r>
            <a:endParaRPr lang="sl-SI" sz="2100" b="1" dirty="0">
              <a:latin typeface="+mj-lt"/>
            </a:endParaRPr>
          </a:p>
          <a:p>
            <a:r>
              <a:rPr lang="sl-SI" sz="2100" dirty="0">
                <a:latin typeface="+mj-lt"/>
              </a:rPr>
              <a:t>HAUSACHER LESELENZ, </a:t>
            </a:r>
            <a:r>
              <a:rPr lang="sl-SI" sz="2100" b="1" dirty="0" smtClean="0">
                <a:latin typeface="+mj-lt"/>
              </a:rPr>
              <a:t>DE</a:t>
            </a:r>
            <a:endParaRPr lang="sl-SI" sz="2100" b="1" dirty="0">
              <a:latin typeface="+mj-lt"/>
            </a:endParaRPr>
          </a:p>
          <a:p>
            <a:r>
              <a:rPr lang="sl-SI" sz="2100" dirty="0">
                <a:latin typeface="+mj-lt"/>
              </a:rPr>
              <a:t>ARS POETICA, </a:t>
            </a:r>
            <a:r>
              <a:rPr lang="sl-SI" sz="2100" b="1" dirty="0" smtClean="0">
                <a:latin typeface="+mj-lt"/>
              </a:rPr>
              <a:t>SK</a:t>
            </a:r>
            <a:endParaRPr lang="sl-SI" sz="2100" b="1" dirty="0">
              <a:latin typeface="+mj-lt"/>
            </a:endParaRPr>
          </a:p>
          <a:p>
            <a:r>
              <a:rPr lang="sl-SI" sz="2100" dirty="0" smtClean="0">
                <a:latin typeface="+mj-lt"/>
              </a:rPr>
              <a:t>LITTFEST</a:t>
            </a:r>
            <a:r>
              <a:rPr lang="sl-SI" sz="2100" dirty="0">
                <a:latin typeface="+mj-lt"/>
              </a:rPr>
              <a:t>, </a:t>
            </a:r>
            <a:r>
              <a:rPr lang="sl-SI" sz="2100" b="1" dirty="0" smtClean="0">
                <a:latin typeface="+mj-lt"/>
              </a:rPr>
              <a:t>SE</a:t>
            </a:r>
            <a:endParaRPr lang="sl-SI" sz="2100" b="1" dirty="0">
              <a:latin typeface="+mj-lt"/>
            </a:endParaRPr>
          </a:p>
          <a:p>
            <a:r>
              <a:rPr lang="sl-SI" sz="2100" dirty="0">
                <a:latin typeface="+mj-lt"/>
              </a:rPr>
              <a:t>CITY CULTURE INSTITUTE, </a:t>
            </a:r>
            <a:r>
              <a:rPr lang="sl-SI" sz="2100" b="1" dirty="0" smtClean="0">
                <a:latin typeface="+mj-lt"/>
              </a:rPr>
              <a:t>PL</a:t>
            </a:r>
            <a:endParaRPr lang="sl-SI" sz="2100" b="1" dirty="0">
              <a:latin typeface="+mj-lt"/>
            </a:endParaRPr>
          </a:p>
          <a:p>
            <a:r>
              <a:rPr lang="sl-SI" sz="2100" dirty="0">
                <a:latin typeface="+mj-lt"/>
              </a:rPr>
              <a:t>LEDBURY POETRY FESTIVAL, </a:t>
            </a:r>
            <a:r>
              <a:rPr lang="sl-SI" sz="2100" b="1" dirty="0" smtClean="0">
                <a:latin typeface="+mj-lt"/>
              </a:rPr>
              <a:t>UK</a:t>
            </a:r>
            <a:endParaRPr lang="sl-SI" sz="2100" b="1" dirty="0">
              <a:latin typeface="+mj-lt"/>
            </a:endParaRPr>
          </a:p>
          <a:p>
            <a:r>
              <a:rPr lang="sl-SI" sz="2100" dirty="0">
                <a:latin typeface="+mj-lt"/>
              </a:rPr>
              <a:t>STRUGA POETRY EVENINGS, </a:t>
            </a:r>
            <a:r>
              <a:rPr lang="sl-SI" sz="2100" b="1" dirty="0" smtClean="0">
                <a:latin typeface="+mj-lt"/>
              </a:rPr>
              <a:t>MK</a:t>
            </a:r>
            <a:endParaRPr lang="sl-SI" sz="2100" b="1" dirty="0">
              <a:latin typeface="+mj-lt"/>
            </a:endParaRPr>
          </a:p>
          <a:p>
            <a:r>
              <a:rPr lang="sl-SI" sz="2100" dirty="0" smtClean="0"/>
              <a:t>FELIX </a:t>
            </a:r>
            <a:r>
              <a:rPr lang="sl-SI" sz="2100" dirty="0"/>
              <a:t>POETRY FESTIVAL, </a:t>
            </a:r>
            <a:r>
              <a:rPr lang="sl-SI" sz="2100" b="1" dirty="0" smtClean="0"/>
              <a:t>BE</a:t>
            </a:r>
            <a:endParaRPr lang="sl-SI" sz="2100" b="1" dirty="0"/>
          </a:p>
          <a:p>
            <a:r>
              <a:rPr lang="sl-SI" sz="2100" dirty="0" smtClean="0">
                <a:latin typeface="+mj-lt"/>
              </a:rPr>
              <a:t>LITERATURE </a:t>
            </a:r>
            <a:r>
              <a:rPr lang="sl-SI" sz="2100" dirty="0">
                <a:latin typeface="+mj-lt"/>
              </a:rPr>
              <a:t>&amp; WINE FESTIVAL, </a:t>
            </a:r>
            <a:r>
              <a:rPr lang="sl-SI" sz="2100" b="1" dirty="0" smtClean="0">
                <a:latin typeface="+mj-lt"/>
              </a:rPr>
              <a:t>AT</a:t>
            </a:r>
            <a:endParaRPr lang="sl-SI" sz="2100" b="1" dirty="0">
              <a:latin typeface="+mj-lt"/>
            </a:endParaRPr>
          </a:p>
          <a:p>
            <a:r>
              <a:rPr lang="sl-SI" sz="2100" dirty="0"/>
              <a:t>GENOA INTERNATIONAL POETRY FESTIVAL, </a:t>
            </a:r>
            <a:r>
              <a:rPr lang="sl-SI" sz="2100" b="1" dirty="0"/>
              <a:t>IT</a:t>
            </a:r>
          </a:p>
          <a:p>
            <a:r>
              <a:rPr lang="sl-SI" sz="2100" dirty="0" smtClean="0"/>
              <a:t>GORANOVO </a:t>
            </a:r>
            <a:r>
              <a:rPr lang="sl-SI" sz="2100" dirty="0"/>
              <a:t>PROLJEČE (GORAN’S SPRING), </a:t>
            </a:r>
            <a:r>
              <a:rPr lang="sl-SI" sz="2100" b="1" dirty="0" smtClean="0"/>
              <a:t>HR</a:t>
            </a:r>
          </a:p>
          <a:p>
            <a:r>
              <a:rPr lang="sl-SI" sz="2100" dirty="0"/>
              <a:t>PUBLISHERS' FORUM NGO, </a:t>
            </a:r>
            <a:r>
              <a:rPr lang="sl-SI" sz="2100" b="1" dirty="0" smtClean="0"/>
              <a:t>UA</a:t>
            </a:r>
          </a:p>
          <a:p>
            <a:r>
              <a:rPr lang="sl-SI" sz="2100" dirty="0"/>
              <a:t>POETINIS DRUSKININKŲ RUDUO  </a:t>
            </a:r>
            <a:r>
              <a:rPr lang="sl-SI" sz="2100" dirty="0" smtClean="0"/>
              <a:t>/ DRUSKININKAI </a:t>
            </a:r>
            <a:r>
              <a:rPr lang="sl-SI" sz="2100" dirty="0"/>
              <a:t>POETIC FALL, </a:t>
            </a:r>
            <a:r>
              <a:rPr lang="sl-SI" sz="2100" b="1" dirty="0"/>
              <a:t>LT</a:t>
            </a:r>
          </a:p>
          <a:p>
            <a:r>
              <a:rPr lang="sl-SI" sz="2100" dirty="0" smtClean="0">
                <a:latin typeface="+mj-lt"/>
              </a:rPr>
              <a:t>DAYS </a:t>
            </a:r>
            <a:r>
              <a:rPr lang="sl-SI" sz="2100" dirty="0">
                <a:latin typeface="+mj-lt"/>
              </a:rPr>
              <a:t>OF POETRY AND WINE, </a:t>
            </a:r>
            <a:r>
              <a:rPr lang="sl-SI" sz="2100" b="1" dirty="0" smtClean="0">
                <a:latin typeface="+mj-lt"/>
              </a:rPr>
              <a:t>SI</a:t>
            </a:r>
            <a:endParaRPr lang="sl-SI" sz="2100" b="1" dirty="0">
              <a:latin typeface="+mj-lt"/>
            </a:endParaRPr>
          </a:p>
        </p:txBody>
      </p:sp>
      <p:cxnSp>
        <p:nvCxnSpPr>
          <p:cNvPr id="15" name="Raven puščični povezovalnik 14"/>
          <p:cNvCxnSpPr/>
          <p:nvPr/>
        </p:nvCxnSpPr>
        <p:spPr>
          <a:xfrm flipH="1">
            <a:off x="6178557" y="1503714"/>
            <a:ext cx="3518704" cy="707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948" y="1821069"/>
            <a:ext cx="4815527" cy="3201947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3500" y="32433"/>
            <a:ext cx="3238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51" y="2059024"/>
            <a:ext cx="4234572" cy="595514"/>
          </a:xfrm>
          <a:prstGeom prst="rect">
            <a:avLst/>
          </a:prstGeom>
        </p:spPr>
      </p:pic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22829" y="214741"/>
            <a:ext cx="11153018" cy="9614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Future Architecture: </a:t>
            </a:r>
            <a:r>
              <a:rPr lang="en-US" sz="2800" b="0" dirty="0" smtClean="0">
                <a:solidFill>
                  <a:schemeClr val="tx1"/>
                </a:solidFill>
              </a:rPr>
              <a:t>17 architecture museums, festivals &amp; producers from 15 different cities/COUNTRIES across Europe</a:t>
            </a:r>
            <a:endParaRPr lang="en-US" sz="2800" b="0" dirty="0"/>
          </a:p>
        </p:txBody>
      </p:sp>
      <p:sp>
        <p:nvSpPr>
          <p:cNvPr id="10" name="Pravokotnik 9"/>
          <p:cNvSpPr/>
          <p:nvPr/>
        </p:nvSpPr>
        <p:spPr>
          <a:xfrm>
            <a:off x="122829" y="1073143"/>
            <a:ext cx="119144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solidFill>
                  <a:srgbClr val="FF0066"/>
                </a:solidFill>
                <a:latin typeface="+mj-lt"/>
              </a:rPr>
              <a:t>The platform builds on the social mission of </a:t>
            </a:r>
            <a:r>
              <a:rPr lang="en-GB" sz="2200" b="1" dirty="0" smtClean="0">
                <a:solidFill>
                  <a:srgbClr val="FF0066"/>
                </a:solidFill>
                <a:latin typeface="+mj-lt"/>
              </a:rPr>
              <a:t>European architecture </a:t>
            </a:r>
            <a:r>
              <a:rPr lang="en-GB" sz="2200" dirty="0" smtClean="0">
                <a:solidFill>
                  <a:srgbClr val="FF0066"/>
                </a:solidFill>
                <a:latin typeface="+mj-lt"/>
              </a:rPr>
              <a:t>as a fundamental cultural force that has the potential to improve our </a:t>
            </a:r>
            <a:r>
              <a:rPr lang="en-GB" sz="2200" b="1" dirty="0" smtClean="0">
                <a:solidFill>
                  <a:srgbClr val="FF0066"/>
                </a:solidFill>
                <a:latin typeface="+mj-lt"/>
              </a:rPr>
              <a:t>quality of life</a:t>
            </a:r>
            <a:r>
              <a:rPr lang="sl-SI" sz="2200" b="1" dirty="0" smtClean="0">
                <a:solidFill>
                  <a:srgbClr val="FF0066"/>
                </a:solidFill>
                <a:latin typeface="+mj-lt"/>
              </a:rPr>
              <a:t>.</a:t>
            </a:r>
            <a:endParaRPr lang="sl-SI" sz="2200" b="1" dirty="0">
              <a:solidFill>
                <a:srgbClr val="FF0066"/>
              </a:solidFill>
              <a:latin typeface="+mj-lt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445" y="1806152"/>
            <a:ext cx="7563555" cy="505184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2830" y="2830461"/>
            <a:ext cx="4505615" cy="3675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400" b="1" dirty="0" smtClean="0">
                <a:latin typeface="+mj-lt"/>
              </a:rPr>
              <a:t>MAO – </a:t>
            </a:r>
            <a:r>
              <a:rPr lang="sl-SI" sz="2400" b="1" dirty="0" err="1" smtClean="0">
                <a:latin typeface="+mj-lt"/>
              </a:rPr>
              <a:t>Museum</a:t>
            </a:r>
            <a:r>
              <a:rPr lang="sl-SI" sz="2400" b="1" dirty="0" smtClean="0">
                <a:latin typeface="+mj-lt"/>
              </a:rPr>
              <a:t> of </a:t>
            </a:r>
            <a:r>
              <a:rPr lang="sl-SI" sz="2400" b="1" dirty="0" err="1" smtClean="0">
                <a:latin typeface="+mj-lt"/>
              </a:rPr>
              <a:t>Architecture</a:t>
            </a:r>
            <a:r>
              <a:rPr lang="sl-SI" sz="2400" b="1" dirty="0" smtClean="0">
                <a:latin typeface="+mj-lt"/>
              </a:rPr>
              <a:t> &amp; Design, Ljubljana (</a:t>
            </a:r>
            <a:r>
              <a:rPr lang="sl-SI" sz="2400" b="1" dirty="0" err="1" smtClean="0">
                <a:latin typeface="+mj-lt"/>
              </a:rPr>
              <a:t>coord</a:t>
            </a:r>
            <a:r>
              <a:rPr lang="sl-SI" sz="2400" b="1" dirty="0" smtClean="0">
                <a:latin typeface="+mj-lt"/>
              </a:rPr>
              <a:t>.)</a:t>
            </a:r>
          </a:p>
          <a:p>
            <a:pPr marL="0" indent="0">
              <a:buNone/>
            </a:pPr>
            <a:r>
              <a:rPr lang="sl-SI" sz="2400" b="1" dirty="0" err="1" smtClean="0">
                <a:latin typeface="+mj-lt"/>
              </a:rPr>
              <a:t>Field</a:t>
            </a:r>
            <a:r>
              <a:rPr lang="sl-SI" sz="2400" b="1" dirty="0" smtClean="0">
                <a:latin typeface="+mj-lt"/>
              </a:rPr>
              <a:t>: </a:t>
            </a:r>
            <a:r>
              <a:rPr lang="sl-SI" sz="2400" dirty="0" err="1" smtClean="0">
                <a:latin typeface="+mj-lt"/>
              </a:rPr>
              <a:t>architecture</a:t>
            </a:r>
            <a:r>
              <a:rPr lang="sl-SI" sz="2400" dirty="0" smtClean="0">
                <a:latin typeface="+mj-lt"/>
              </a:rPr>
              <a:t> &amp; design</a:t>
            </a:r>
          </a:p>
          <a:p>
            <a:pPr marL="0" indent="0">
              <a:buNone/>
            </a:pPr>
            <a:r>
              <a:rPr lang="sl-SI" sz="2400" b="1" dirty="0" err="1" smtClean="0">
                <a:latin typeface="+mj-lt"/>
              </a:rPr>
              <a:t>Call</a:t>
            </a:r>
            <a:r>
              <a:rPr lang="sl-SI" sz="2400" b="1" dirty="0" smtClean="0">
                <a:latin typeface="+mj-lt"/>
              </a:rPr>
              <a:t>: </a:t>
            </a:r>
            <a:r>
              <a:rPr lang="sl-SI" sz="2400" dirty="0" smtClean="0">
                <a:latin typeface="+mj-lt"/>
              </a:rPr>
              <a:t>European </a:t>
            </a:r>
            <a:r>
              <a:rPr lang="sl-SI" sz="2400" dirty="0" err="1" smtClean="0">
                <a:latin typeface="+mj-lt"/>
              </a:rPr>
              <a:t>platforms</a:t>
            </a:r>
            <a:r>
              <a:rPr lang="sl-SI" sz="2400" dirty="0" smtClean="0">
                <a:latin typeface="+mj-lt"/>
              </a:rPr>
              <a:t> 2015 &amp; 2017</a:t>
            </a:r>
          </a:p>
          <a:p>
            <a:pPr marL="0" indent="0">
              <a:buNone/>
            </a:pPr>
            <a:r>
              <a:rPr lang="sl-SI" sz="2400" b="1" dirty="0" smtClean="0">
                <a:latin typeface="+mj-lt"/>
              </a:rPr>
              <a:t>EU </a:t>
            </a:r>
            <a:r>
              <a:rPr lang="sl-SI" sz="2400" b="1" dirty="0" err="1" smtClean="0">
                <a:latin typeface="+mj-lt"/>
              </a:rPr>
              <a:t>grant</a:t>
            </a:r>
            <a:r>
              <a:rPr lang="sl-SI" sz="2400" b="1" dirty="0" smtClean="0">
                <a:latin typeface="+mj-lt"/>
              </a:rPr>
              <a:t>: </a:t>
            </a:r>
            <a:r>
              <a:rPr lang="sl-SI" sz="2400" dirty="0" smtClean="0">
                <a:latin typeface="+mj-lt"/>
              </a:rPr>
              <a:t>500.000 EUR/</a:t>
            </a:r>
            <a:r>
              <a:rPr lang="sl-SI" sz="2400" dirty="0" err="1" smtClean="0">
                <a:latin typeface="+mj-lt"/>
              </a:rPr>
              <a:t>year</a:t>
            </a:r>
            <a:endParaRPr lang="sl-SI" sz="2400" dirty="0" smtClean="0">
              <a:latin typeface="+mj-lt"/>
            </a:endParaRPr>
          </a:p>
          <a:p>
            <a:pPr marL="0" indent="0">
              <a:buNone/>
            </a:pPr>
            <a:r>
              <a:rPr lang="sl-SI" sz="2400" b="1" dirty="0" err="1" smtClean="0">
                <a:latin typeface="+mj-lt"/>
              </a:rPr>
              <a:t>Duration</a:t>
            </a:r>
            <a:r>
              <a:rPr lang="nb-NO" sz="2400" b="1" dirty="0" smtClean="0">
                <a:latin typeface="+mj-lt"/>
              </a:rPr>
              <a:t>: </a:t>
            </a:r>
            <a:r>
              <a:rPr lang="nb-NO" sz="2400" dirty="0" smtClean="0">
                <a:latin typeface="+mj-lt"/>
              </a:rPr>
              <a:t>2015–17</a:t>
            </a:r>
            <a:r>
              <a:rPr lang="sl-SI" sz="2400" dirty="0" smtClean="0">
                <a:latin typeface="+mj-lt"/>
              </a:rPr>
              <a:t> &amp; </a:t>
            </a:r>
            <a:r>
              <a:rPr lang="nb-NO" sz="2400" dirty="0" smtClean="0"/>
              <a:t>201</a:t>
            </a:r>
            <a:r>
              <a:rPr lang="sl-SI" sz="2400" dirty="0" smtClean="0"/>
              <a:t>7</a:t>
            </a:r>
            <a:r>
              <a:rPr lang="nb-NO" sz="2400" dirty="0" smtClean="0"/>
              <a:t>–</a:t>
            </a:r>
            <a:r>
              <a:rPr lang="sl-SI" sz="2400" dirty="0" smtClean="0"/>
              <a:t>2</a:t>
            </a:r>
            <a:r>
              <a:rPr lang="nb-NO" sz="2400" dirty="0" smtClean="0"/>
              <a:t>1</a:t>
            </a:r>
            <a:endParaRPr lang="sl-SI" sz="2400" dirty="0" smtClean="0">
              <a:latin typeface="+mj-lt"/>
            </a:endParaRPr>
          </a:p>
          <a:p>
            <a:pPr marL="0" indent="0">
              <a:buNone/>
            </a:pPr>
            <a:endParaRPr lang="sl-SI" sz="2400" dirty="0" smtClean="0">
              <a:latin typeface="+mj-lt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816703" y="2141337"/>
            <a:ext cx="47705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b="1" dirty="0" smtClean="0">
                <a:solidFill>
                  <a:srgbClr val="FF0066"/>
                </a:solidFill>
                <a:latin typeface="+mj-lt"/>
              </a:rPr>
              <a:t>W: </a:t>
            </a:r>
            <a:r>
              <a:rPr lang="en-GB" sz="2200" b="1" dirty="0" smtClean="0">
                <a:solidFill>
                  <a:srgbClr val="FF0066"/>
                </a:solidFill>
                <a:latin typeface="+mj-lt"/>
              </a:rPr>
              <a:t>futurearchitectureplatform.org</a:t>
            </a:r>
            <a:endParaRPr lang="sl-SI" sz="2200" b="1" dirty="0">
              <a:solidFill>
                <a:srgbClr val="FF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92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3029" y="428768"/>
            <a:ext cx="10058400" cy="1227174"/>
          </a:xfrm>
        </p:spPr>
        <p:txBody>
          <a:bodyPr>
            <a:noAutofit/>
          </a:bodyPr>
          <a:lstStyle/>
          <a:p>
            <a:r>
              <a:rPr lang="sl-SI" sz="4400" b="1" dirty="0">
                <a:solidFill>
                  <a:srgbClr val="0080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OUR LITTLE </a:t>
            </a:r>
            <a:r>
              <a:rPr lang="sl-SI" sz="4400" b="1" dirty="0" smtClean="0">
                <a:solidFill>
                  <a:srgbClr val="0080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LIBRARY (2017-2019) </a:t>
            </a:r>
            <a:r>
              <a:rPr lang="sl-SI" sz="4400" b="1" dirty="0">
                <a:solidFill>
                  <a:srgbClr val="0080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sl-SI" sz="4400" b="1" dirty="0">
                <a:solidFill>
                  <a:srgbClr val="00808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LET’S MEET CHILDREN’S AUTHORS </a:t>
            </a:r>
            <a:r>
              <a:rPr lang="sl-SI" sz="32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n-US" sz="3200" b="1" dirty="0" smtClean="0">
                <a:solidFill>
                  <a:schemeClr val="tx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ILLUSTRATORS</a:t>
            </a:r>
            <a:endParaRPr lang="sl-SI" sz="4400" b="0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1" y="2033518"/>
            <a:ext cx="11058525" cy="45849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altLang="sl-SI" sz="2800" b="1" dirty="0" smtClean="0">
                <a:latin typeface="+mj-lt"/>
              </a:rPr>
              <a:t>KUD </a:t>
            </a:r>
            <a:r>
              <a:rPr lang="sl-SI" altLang="sl-SI" sz="2800" b="1" dirty="0">
                <a:latin typeface="+mj-lt"/>
              </a:rPr>
              <a:t>Sodobnost </a:t>
            </a:r>
            <a:r>
              <a:rPr lang="sl-SI" altLang="sl-SI" sz="2800" b="1" dirty="0" err="1" smtClean="0">
                <a:latin typeface="+mj-lt"/>
              </a:rPr>
              <a:t>Int</a:t>
            </a:r>
            <a:r>
              <a:rPr lang="sl-SI" altLang="sl-SI" sz="2800" b="1" dirty="0" smtClean="0">
                <a:latin typeface="+mj-lt"/>
              </a:rPr>
              <a:t>.</a:t>
            </a:r>
            <a:r>
              <a:rPr lang="sl-SI" altLang="sl-SI" sz="2800" dirty="0" smtClean="0">
                <a:latin typeface="+mj-lt"/>
              </a:rPr>
              <a:t>, </a:t>
            </a:r>
            <a:r>
              <a:rPr lang="sl-SI" altLang="sl-SI" sz="2800" dirty="0">
                <a:latin typeface="+mj-lt"/>
              </a:rPr>
              <a:t>Ljubljana </a:t>
            </a:r>
            <a:br>
              <a:rPr lang="sl-SI" altLang="sl-SI" sz="2800" dirty="0">
                <a:latin typeface="+mj-lt"/>
              </a:rPr>
            </a:br>
            <a:r>
              <a:rPr lang="sl-SI" altLang="sl-SI" sz="2800" dirty="0" err="1">
                <a:latin typeface="+mj-lt"/>
              </a:rPr>
              <a:t>Partners</a:t>
            </a:r>
            <a:r>
              <a:rPr lang="sl-SI" altLang="sl-SI" sz="2800" dirty="0">
                <a:latin typeface="+mj-lt"/>
              </a:rPr>
              <a:t>: </a:t>
            </a:r>
            <a:r>
              <a:rPr lang="en-US" altLang="sl-SI" sz="2800" dirty="0">
                <a:latin typeface="+mj-lt"/>
              </a:rPr>
              <a:t>publishing </a:t>
            </a:r>
            <a:r>
              <a:rPr lang="en-US" altLang="sl-SI" sz="2800" dirty="0" smtClean="0">
                <a:latin typeface="+mj-lt"/>
              </a:rPr>
              <a:t>houses</a:t>
            </a:r>
            <a:r>
              <a:rPr lang="sl-SI" altLang="sl-SI" sz="2800" dirty="0" smtClean="0">
                <a:latin typeface="+mj-lt"/>
              </a:rPr>
              <a:t> Ezop </a:t>
            </a:r>
            <a:r>
              <a:rPr lang="sl-SI" altLang="sl-SI" sz="2800" dirty="0">
                <a:latin typeface="+mj-lt"/>
              </a:rPr>
              <a:t>S. C. </a:t>
            </a:r>
            <a:r>
              <a:rPr lang="sl-SI" altLang="sl-SI" sz="2800" dirty="0" smtClean="0">
                <a:latin typeface="+mj-lt"/>
              </a:rPr>
              <a:t>(</a:t>
            </a:r>
            <a:r>
              <a:rPr lang="sl-SI" altLang="sl-SI" sz="2800" dirty="0">
                <a:latin typeface="+mj-lt"/>
              </a:rPr>
              <a:t>PL), Ibis </a:t>
            </a:r>
            <a:r>
              <a:rPr lang="sl-SI" altLang="sl-SI" sz="2800" dirty="0" smtClean="0">
                <a:latin typeface="+mj-lt"/>
              </a:rPr>
              <a:t>grafika </a:t>
            </a:r>
            <a:r>
              <a:rPr lang="sl-SI" altLang="sl-SI" sz="2800" dirty="0">
                <a:latin typeface="+mj-lt"/>
              </a:rPr>
              <a:t>(HR), </a:t>
            </a:r>
            <a:r>
              <a:rPr lang="sl-SI" altLang="sl-SI" sz="2800" dirty="0" err="1">
                <a:latin typeface="+mj-lt"/>
              </a:rPr>
              <a:t>Liels</a:t>
            </a:r>
            <a:r>
              <a:rPr lang="sl-SI" altLang="sl-SI" sz="2800" dirty="0">
                <a:latin typeface="+mj-lt"/>
              </a:rPr>
              <a:t> </a:t>
            </a:r>
            <a:r>
              <a:rPr lang="sl-SI" altLang="sl-SI" sz="2800" dirty="0" err="1">
                <a:latin typeface="+mj-lt"/>
              </a:rPr>
              <a:t>un</a:t>
            </a:r>
            <a:r>
              <a:rPr lang="sl-SI" altLang="sl-SI" sz="2800" dirty="0">
                <a:latin typeface="+mj-lt"/>
              </a:rPr>
              <a:t> </a:t>
            </a:r>
            <a:r>
              <a:rPr lang="sl-SI" altLang="sl-SI" sz="2800" dirty="0" err="1">
                <a:latin typeface="+mj-lt"/>
              </a:rPr>
              <a:t>mazs</a:t>
            </a:r>
            <a:r>
              <a:rPr lang="sl-SI" altLang="sl-SI" sz="2800" dirty="0">
                <a:latin typeface="+mj-lt"/>
              </a:rPr>
              <a:t> (LV), </a:t>
            </a:r>
            <a:r>
              <a:rPr lang="sl-SI" altLang="sl-SI" sz="2800" dirty="0" err="1">
                <a:latin typeface="+mj-lt"/>
              </a:rPr>
              <a:t>Nieko</a:t>
            </a:r>
            <a:r>
              <a:rPr lang="sl-SI" altLang="sl-SI" sz="2800" dirty="0">
                <a:latin typeface="+mj-lt"/>
              </a:rPr>
              <a:t> </a:t>
            </a:r>
            <a:r>
              <a:rPr lang="sl-SI" altLang="sl-SI" sz="2800" dirty="0" err="1">
                <a:latin typeface="+mj-lt"/>
              </a:rPr>
              <a:t>rimto</a:t>
            </a:r>
            <a:r>
              <a:rPr lang="sl-SI" altLang="sl-SI" sz="2800" dirty="0">
                <a:latin typeface="+mj-lt"/>
              </a:rPr>
              <a:t> </a:t>
            </a:r>
            <a:r>
              <a:rPr lang="sl-SI" altLang="sl-SI" sz="2800" dirty="0" smtClean="0">
                <a:latin typeface="+mj-lt"/>
              </a:rPr>
              <a:t>(</a:t>
            </a:r>
            <a:r>
              <a:rPr lang="sl-SI" altLang="sl-SI" sz="2800" dirty="0">
                <a:latin typeface="+mj-lt"/>
              </a:rPr>
              <a:t>LT), OÜ </a:t>
            </a:r>
            <a:r>
              <a:rPr lang="sl-SI" altLang="sl-SI" sz="2800" dirty="0" err="1">
                <a:latin typeface="+mj-lt"/>
              </a:rPr>
              <a:t>Päike</a:t>
            </a:r>
            <a:r>
              <a:rPr lang="sl-SI" altLang="sl-SI" sz="2800" dirty="0">
                <a:latin typeface="+mj-lt"/>
              </a:rPr>
              <a:t> ja </a:t>
            </a:r>
            <a:r>
              <a:rPr lang="sl-SI" altLang="sl-SI" sz="2800" dirty="0" err="1">
                <a:latin typeface="+mj-lt"/>
              </a:rPr>
              <a:t>Pilv</a:t>
            </a:r>
            <a:r>
              <a:rPr lang="sl-SI" altLang="sl-SI" sz="2800" dirty="0">
                <a:latin typeface="+mj-lt"/>
              </a:rPr>
              <a:t> (EE)</a:t>
            </a:r>
            <a:endParaRPr lang="sl-SI" altLang="sl-SI" sz="2800" dirty="0" smtClean="0">
              <a:latin typeface="+mj-lt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AIMS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romot</a:t>
            </a:r>
            <a:r>
              <a:rPr lang="sl-SI" sz="2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ing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reading culture 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among school children </a:t>
            </a:r>
            <a:r>
              <a:rPr lang="en-US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 inventive </a:t>
            </a:r>
            <a:r>
              <a:rPr lang="sl-SI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amusing way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sl-SI" sz="2800" dirty="0"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sz="2800" dirty="0" err="1">
                <a:ea typeface="Verdana" panose="020B0604030504040204" pitchFamily="34" charset="0"/>
                <a:cs typeface="Verdana" panose="020B0604030504040204" pitchFamily="34" charset="0"/>
              </a:rPr>
              <a:t>romot</a:t>
            </a:r>
            <a:r>
              <a:rPr lang="sl-SI" sz="2800" dirty="0" err="1">
                <a:ea typeface="Verdana" panose="020B0604030504040204" pitchFamily="34" charset="0"/>
                <a:cs typeface="Verdana" panose="020B0604030504040204" pitchFamily="34" charset="0"/>
              </a:rPr>
              <a:t>ing</a:t>
            </a: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new </a:t>
            </a:r>
            <a:r>
              <a:rPr lang="en-US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European children’s authors </a:t>
            </a:r>
            <a:r>
              <a:rPr lang="sl-SI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n-US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illustrators 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who are well known at home but not </a:t>
            </a:r>
            <a:r>
              <a:rPr lang="sl-SI" sz="2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beyond</a:t>
            </a:r>
            <a:r>
              <a:rPr lang="sl-SI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national</a:t>
            </a:r>
            <a:r>
              <a:rPr lang="sl-SI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borders</a:t>
            </a:r>
            <a:endParaRPr lang="en-US" sz="2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bring</a:t>
            </a:r>
            <a:r>
              <a:rPr lang="sl-SI" sz="2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ing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works of SI, </a:t>
            </a:r>
            <a:r>
              <a:rPr lang="en-US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PL</a:t>
            </a:r>
            <a:r>
              <a:rPr lang="sl-SI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HR, LV, EE</a:t>
            </a:r>
            <a:r>
              <a:rPr lang="en-US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&amp; LT best authors </a:t>
            </a:r>
            <a:r>
              <a:rPr lang="sl-SI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&amp; </a:t>
            </a:r>
            <a:r>
              <a:rPr lang="en-US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illustrators to a </a:t>
            </a:r>
            <a:r>
              <a:rPr lang="en-US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wider European </a:t>
            </a:r>
            <a:r>
              <a:rPr lang="en-US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market</a:t>
            </a:r>
            <a:endParaRPr lang="en-US" sz="2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http://culture.ced-slovenia.eu/english/thumb.php?src=../images/150119-OLL.jpg&amp;wmax=300&amp;hmax=200&amp;quality=90&amp;bgcol=FFFF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703" y="428768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8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677" y="784747"/>
            <a:ext cx="4766361" cy="256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5109" y="249923"/>
            <a:ext cx="10058400" cy="869190"/>
          </a:xfrm>
        </p:spPr>
        <p:txBody>
          <a:bodyPr>
            <a:normAutofit/>
          </a:bodyPr>
          <a:lstStyle/>
          <a:p>
            <a:pPr algn="r"/>
            <a:r>
              <a:rPr lang="sl-SI" sz="2800" b="1" dirty="0">
                <a:solidFill>
                  <a:srgbClr val="00808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OUR LITTLE LIBRARY</a:t>
            </a:r>
            <a:endParaRPr lang="sl-SI" sz="2800" b="0" dirty="0">
              <a:solidFill>
                <a:srgbClr val="517E89"/>
              </a:solidFill>
            </a:endParaRPr>
          </a:p>
        </p:txBody>
      </p:sp>
      <p:pic>
        <p:nvPicPr>
          <p:cNvPr id="5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50" y="3595783"/>
            <a:ext cx="4332266" cy="30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215" y="1091924"/>
            <a:ext cx="3436294" cy="343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55" y="2418518"/>
            <a:ext cx="4174256" cy="4215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culture.ced-slovenia.eu/english/thumb.php?src=../images/150119-OLL.jpg&amp;wmax=300&amp;hmax=200&amp;quality=90&amp;bgcol=FFFFF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509" y="4742376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6009" y="525140"/>
            <a:ext cx="9047946" cy="678124"/>
          </a:xfrm>
        </p:spPr>
        <p:txBody>
          <a:bodyPr>
            <a:normAutofit/>
          </a:bodyPr>
          <a:lstStyle/>
          <a:p>
            <a:pPr algn="r"/>
            <a:r>
              <a:rPr lang="sl-SI" dirty="0" err="1" smtClean="0"/>
              <a:t>Looking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partners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04286" y="1965974"/>
            <a:ext cx="8289669" cy="429319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sl-SI" sz="2800" b="1" dirty="0" smtClean="0">
                <a:latin typeface="+mj-lt"/>
              </a:rPr>
              <a:t>Contact </a:t>
            </a:r>
            <a:r>
              <a:rPr lang="sl-SI" sz="2800" b="1" dirty="0" err="1" smtClean="0">
                <a:latin typeface="+mj-lt"/>
              </a:rPr>
              <a:t>us</a:t>
            </a:r>
            <a:r>
              <a:rPr lang="sl-SI" sz="2800" b="1" dirty="0" smtClean="0">
                <a:latin typeface="+mj-lt"/>
              </a:rPr>
              <a:t>!</a:t>
            </a:r>
            <a:endParaRPr lang="sl-SI" sz="2800" b="1" dirty="0">
              <a:latin typeface="+mj-lt"/>
            </a:endParaRPr>
          </a:p>
          <a:p>
            <a:pPr marL="0" indent="0" algn="r">
              <a:buNone/>
            </a:pPr>
            <a:r>
              <a:rPr lang="sl-SI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MOTOVILA, Centre </a:t>
            </a:r>
            <a:r>
              <a:rPr lang="sl-SI" sz="2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for</a:t>
            </a:r>
            <a:r>
              <a:rPr lang="sl-SI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the </a:t>
            </a:r>
            <a:r>
              <a:rPr lang="sl-SI" sz="2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Promotion</a:t>
            </a:r>
            <a:r>
              <a:rPr lang="sl-SI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sl-SI" sz="2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Cooperation</a:t>
            </a:r>
            <a:r>
              <a:rPr lang="sl-SI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sl-SI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the Cultural </a:t>
            </a:r>
            <a:r>
              <a:rPr lang="sl-SI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&amp; Creative </a:t>
            </a:r>
            <a:r>
              <a:rPr lang="sl-SI" sz="2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Sectors</a:t>
            </a:r>
            <a:endParaRPr lang="sl-SI" sz="2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None/>
            </a:pPr>
            <a:r>
              <a:rPr lang="sl-SI" sz="2800" b="1" dirty="0" smtClean="0">
                <a:latin typeface="+mj-lt"/>
              </a:rPr>
              <a:t>E: </a:t>
            </a:r>
            <a:r>
              <a:rPr lang="sl-SI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info@ced-slovenia.eu</a:t>
            </a:r>
          </a:p>
          <a:p>
            <a:pPr marL="0" indent="0" algn="r">
              <a:buNone/>
            </a:pPr>
            <a:r>
              <a:rPr lang="sl-SI" sz="2800" b="1" dirty="0" smtClean="0">
                <a:latin typeface="+mj-lt"/>
              </a:rPr>
              <a:t>W: </a:t>
            </a:r>
            <a:r>
              <a:rPr lang="sl-SI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ced-slovenia.eu / </a:t>
            </a:r>
            <a:r>
              <a:rPr lang="sl-SI" sz="2800" b="1" dirty="0" smtClean="0">
                <a:latin typeface="+mj-lt"/>
              </a:rPr>
              <a:t>FB:</a:t>
            </a:r>
            <a:r>
              <a:rPr lang="sl-SI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l-SI" sz="28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cedslovenia</a:t>
            </a:r>
            <a:endParaRPr lang="sl-SI" sz="2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None/>
            </a:pPr>
            <a:endParaRPr lang="sl-SI" sz="28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r">
              <a:buNone/>
            </a:pPr>
            <a:r>
              <a:rPr lang="sl-SI" sz="2800" b="1" dirty="0" err="1" smtClean="0">
                <a:latin typeface="+mj-lt"/>
              </a:rPr>
              <a:t>Visit</a:t>
            </a:r>
            <a:r>
              <a:rPr lang="sl-SI" sz="2800" b="1" dirty="0" smtClean="0">
                <a:latin typeface="+mj-lt"/>
              </a:rPr>
              <a:t> Culture.si</a:t>
            </a:r>
            <a:endParaRPr lang="sl-SI" sz="2800" b="1" dirty="0">
              <a:latin typeface="+mj-lt"/>
            </a:endParaRPr>
          </a:p>
          <a:p>
            <a:pPr marL="0" indent="0" algn="r">
              <a:buNone/>
            </a:pPr>
            <a:r>
              <a:rPr lang="sl-SI" sz="2800" dirty="0" smtClean="0">
                <a:latin typeface="+mj-lt"/>
              </a:rPr>
              <a:t>www.culture.si</a:t>
            </a:r>
            <a:endParaRPr lang="sl-SI" sz="2800" dirty="0">
              <a:latin typeface="+mj-lt"/>
            </a:endParaRPr>
          </a:p>
          <a:p>
            <a:pPr marL="0" indent="0" algn="r">
              <a:buNone/>
            </a:pPr>
            <a:endParaRPr lang="sl-SI" sz="2800" dirty="0">
              <a:latin typeface="+mj-lt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35" y="2638849"/>
            <a:ext cx="2330909" cy="101152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835" y="5182835"/>
            <a:ext cx="1381125" cy="94297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835" y="428266"/>
            <a:ext cx="943374" cy="7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2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91909" y="465417"/>
            <a:ext cx="2639683" cy="983820"/>
          </a:xfrm>
        </p:spPr>
        <p:txBody>
          <a:bodyPr>
            <a:normAutofit fontScale="90000"/>
          </a:bodyPr>
          <a:lstStyle/>
          <a:p>
            <a:r>
              <a:rPr lang="sl-SI" dirty="0"/>
              <a:t>Motovila </a:t>
            </a:r>
            <a:r>
              <a:rPr lang="sl-SI" dirty="0" smtClean="0"/>
              <a:t>Institute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7886701" y="2066642"/>
            <a:ext cx="4025900" cy="4461157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>
                <a:ea typeface="Tahoma" panose="020B0604030504040204" pitchFamily="34" charset="0"/>
                <a:cs typeface="Tahoma" panose="020B0604030504040204" pitchFamily="34" charset="0"/>
              </a:rPr>
              <a:t>Centre for the Promotion of Cooperation in the CCSs</a:t>
            </a:r>
          </a:p>
          <a:p>
            <a:pPr algn="ctr"/>
            <a:r>
              <a:rPr lang="en-GB" sz="2400" dirty="0" smtClean="0"/>
              <a:t>we inform + advise + train + facilitate + connect + promote + research … for CCSs</a:t>
            </a:r>
          </a:p>
          <a:p>
            <a:pPr algn="ctr">
              <a:spcBef>
                <a:spcPts val="0"/>
              </a:spcBef>
            </a:pPr>
            <a:endParaRPr lang="en-GB" sz="2400" b="1" dirty="0" smtClean="0">
              <a:solidFill>
                <a:srgbClr val="517E89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b="1" dirty="0" smtClean="0"/>
              <a:t>2014–2020: </a:t>
            </a:r>
            <a:endParaRPr lang="en-GB" sz="2800" dirty="0" smtClean="0"/>
          </a:p>
          <a:p>
            <a:pPr algn="ctr"/>
            <a:endParaRPr lang="en-GB" sz="2800" dirty="0"/>
          </a:p>
        </p:txBody>
      </p:sp>
      <p:pic>
        <p:nvPicPr>
          <p:cNvPr id="10" name="Označba mesta slike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8" b="8708"/>
          <a:stretch>
            <a:fillRect/>
          </a:stretch>
        </p:blipFill>
        <p:spPr>
          <a:xfrm>
            <a:off x="216184" y="1943101"/>
            <a:ext cx="7428854" cy="4767772"/>
          </a:xfr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154" y="5542620"/>
            <a:ext cx="1959192" cy="7493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8" y="595275"/>
            <a:ext cx="943374" cy="7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011"/>
            <a:ext cx="12193452" cy="4856672"/>
          </a:xfrm>
          <a:prstGeom prst="rect">
            <a:avLst/>
          </a:prstGeom>
        </p:spPr>
      </p:pic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2165773" y="5020055"/>
            <a:ext cx="9747305" cy="1734427"/>
          </a:xfrm>
        </p:spPr>
        <p:txBody>
          <a:bodyPr>
            <a:normAutofit/>
          </a:bodyPr>
          <a:lstStyle/>
          <a:p>
            <a:pPr algn="l"/>
            <a:r>
              <a:rPr lang="en-US" b="0" dirty="0" smtClean="0"/>
              <a:t>Population: </a:t>
            </a:r>
            <a:r>
              <a:rPr lang="en-US" dirty="0" smtClean="0"/>
              <a:t>2 millions</a:t>
            </a:r>
          </a:p>
          <a:p>
            <a:pPr algn="l"/>
            <a:r>
              <a:rPr lang="en-US" b="0" dirty="0" smtClean="0"/>
              <a:t>Capital city: </a:t>
            </a:r>
            <a:r>
              <a:rPr lang="en-US" dirty="0" smtClean="0"/>
              <a:t>Ljubljana</a:t>
            </a:r>
            <a:r>
              <a:rPr lang="en-US" b="0" dirty="0" smtClean="0"/>
              <a:t> (population: </a:t>
            </a:r>
            <a:r>
              <a:rPr lang="sl-SI" b="0" dirty="0" smtClean="0"/>
              <a:t>ca. 300</a:t>
            </a:r>
            <a:r>
              <a:rPr lang="en-US" b="0" dirty="0" smtClean="0"/>
              <a:t>,000)</a:t>
            </a:r>
          </a:p>
          <a:p>
            <a:pPr algn="l"/>
            <a:r>
              <a:rPr lang="en-US" b="0" dirty="0" smtClean="0"/>
              <a:t>Administrative division: </a:t>
            </a:r>
            <a:r>
              <a:rPr lang="en-US" dirty="0" smtClean="0"/>
              <a:t>212 municipalities </a:t>
            </a:r>
            <a:r>
              <a:rPr lang="en-US" b="0" dirty="0" smtClean="0"/>
              <a:t>(out of them 11 „urban“)</a:t>
            </a:r>
            <a:endParaRPr lang="en-US" dirty="0" smtClean="0"/>
          </a:p>
          <a:p>
            <a:pPr algn="l"/>
            <a:r>
              <a:rPr lang="en-US" b="0" dirty="0" smtClean="0"/>
              <a:t>Independent since </a:t>
            </a:r>
            <a:r>
              <a:rPr lang="en-US" dirty="0" smtClean="0"/>
              <a:t>1991</a:t>
            </a:r>
            <a:r>
              <a:rPr lang="en-US" b="0" dirty="0" smtClean="0"/>
              <a:t> </a:t>
            </a:r>
            <a:r>
              <a:rPr lang="en-US" dirty="0" smtClean="0"/>
              <a:t>&gt;</a:t>
            </a:r>
            <a:r>
              <a:rPr lang="en-US" b="0" dirty="0" smtClean="0"/>
              <a:t> EU member since </a:t>
            </a:r>
            <a:r>
              <a:rPr lang="en-US" dirty="0" smtClean="0"/>
              <a:t>2004 &gt; </a:t>
            </a:r>
            <a:r>
              <a:rPr lang="en-US" b="0" dirty="0" smtClean="0"/>
              <a:t>EURO area since </a:t>
            </a:r>
            <a:r>
              <a:rPr lang="en-US" dirty="0" smtClean="0"/>
              <a:t>2007</a:t>
            </a:r>
            <a:endParaRPr lang="en-US" dirty="0"/>
          </a:p>
        </p:txBody>
      </p:sp>
      <p:pic>
        <p:nvPicPr>
          <p:cNvPr id="2050" name="Picture 2" descr="http://www.ukom.gov.si/fileadmin/ukom.gov.si/templates/images/ifeel_slo_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1" y="5167220"/>
            <a:ext cx="1915064" cy="46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1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1" y="184410"/>
            <a:ext cx="11844338" cy="744633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801437" y="6174165"/>
            <a:ext cx="60966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Infographics </a:t>
            </a:r>
            <a:r>
              <a:rPr lang="sl-SI" b="1" dirty="0" smtClean="0"/>
              <a:t>a</a:t>
            </a:r>
            <a:r>
              <a:rPr lang="en-GB" b="1" dirty="0" err="1"/>
              <a:t>vailable</a:t>
            </a:r>
            <a:r>
              <a:rPr lang="en-GB" b="1" dirty="0"/>
              <a:t> on-line in English!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147" y="1023916"/>
            <a:ext cx="1682642" cy="15180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146" y="1102249"/>
            <a:ext cx="841321" cy="64577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2" y="1093507"/>
            <a:ext cx="9165054" cy="498940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7285" y="4008924"/>
            <a:ext cx="3668504" cy="266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72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1" y="184410"/>
            <a:ext cx="11844338" cy="744633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7042960" y="2620285"/>
            <a:ext cx="45904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 err="1" smtClean="0"/>
              <a:t>Only</a:t>
            </a:r>
            <a:r>
              <a:rPr lang="sl-SI" sz="2000" b="1" dirty="0" smtClean="0"/>
              <a:t> CULTURE </a:t>
            </a:r>
            <a:r>
              <a:rPr lang="sl-SI" sz="2000" b="1" dirty="0" err="1" smtClean="0"/>
              <a:t>projects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supported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by</a:t>
            </a:r>
            <a:r>
              <a:rPr lang="sl-SI" sz="2000" b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/>
              <a:t>Culture 2000 (2002-2006)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/>
              <a:t>Culture </a:t>
            </a:r>
            <a:r>
              <a:rPr lang="sl-SI" sz="2000" b="1" dirty="0"/>
              <a:t>(</a:t>
            </a:r>
            <a:r>
              <a:rPr lang="sl-SI" sz="2000" b="1" dirty="0" smtClean="0"/>
              <a:t>2007-2013)</a:t>
            </a:r>
          </a:p>
          <a:p>
            <a:pPr marL="285750" indent="-285750">
              <a:buFontTx/>
              <a:buChar char="-"/>
            </a:pPr>
            <a:r>
              <a:rPr lang="sl-SI" sz="2000" b="1" dirty="0" smtClean="0"/>
              <a:t>Creative Europe – Culture (2014 - )</a:t>
            </a:r>
            <a:endParaRPr lang="en-GB" sz="2000" b="1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147" y="1023916"/>
            <a:ext cx="1682642" cy="15180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146" y="1102249"/>
            <a:ext cx="841321" cy="6457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50" y="929043"/>
            <a:ext cx="6871510" cy="579920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7563" y="4069160"/>
            <a:ext cx="34766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/>
        </p:nvSpPr>
        <p:spPr>
          <a:xfrm rot="10800000" flipV="1">
            <a:off x="260574" y="2045130"/>
            <a:ext cx="11644316" cy="440120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l-SI" sz="2800" b="1" dirty="0" smtClean="0">
                <a:solidFill>
                  <a:srgbClr val="3A8E0C"/>
                </a:solidFill>
              </a:rPr>
              <a:t>(</a:t>
            </a:r>
            <a:r>
              <a:rPr lang="sl-SI" sz="2800" b="1" dirty="0">
                <a:solidFill>
                  <a:srgbClr val="3A8E0C"/>
                </a:solidFill>
              </a:rPr>
              <a:t>1) </a:t>
            </a:r>
            <a:r>
              <a:rPr lang="en-US" sz="2800" dirty="0" smtClean="0"/>
              <a:t>Increase </a:t>
            </a:r>
            <a:r>
              <a:rPr lang="en-US" sz="2800" dirty="0"/>
              <a:t>of participation </a:t>
            </a:r>
            <a:r>
              <a:rPr lang="en-US" sz="2800" dirty="0" smtClean="0"/>
              <a:t>demonstrates</a:t>
            </a:r>
            <a:r>
              <a:rPr lang="sl-SI" sz="2800" dirty="0" smtClean="0"/>
              <a:t>:</a:t>
            </a:r>
          </a:p>
          <a:p>
            <a:r>
              <a:rPr lang="sl-SI" sz="2800" dirty="0" smtClean="0">
                <a:sym typeface="Wingdings" panose="05000000000000000000" pitchFamily="2" charset="2"/>
              </a:rPr>
              <a:t></a:t>
            </a:r>
            <a:r>
              <a:rPr lang="en-US" sz="2800" dirty="0" smtClean="0"/>
              <a:t> </a:t>
            </a:r>
            <a:r>
              <a:rPr lang="en-US" sz="2800" dirty="0"/>
              <a:t>successful </a:t>
            </a:r>
            <a:r>
              <a:rPr lang="en-US" sz="2800" b="1" dirty="0"/>
              <a:t>EU fundraising </a:t>
            </a:r>
            <a:r>
              <a:rPr lang="en-US" sz="2800" dirty="0"/>
              <a:t>by the Slovenian cultural producers</a:t>
            </a:r>
          </a:p>
          <a:p>
            <a:r>
              <a:rPr lang="en-US" sz="2800" dirty="0" smtClean="0"/>
              <a:t>BUT ALSO</a:t>
            </a:r>
            <a:r>
              <a:rPr lang="sl-SI" sz="2800" dirty="0"/>
              <a:t>:</a:t>
            </a:r>
            <a:endParaRPr lang="en-US" sz="2800" dirty="0"/>
          </a:p>
          <a:p>
            <a:r>
              <a:rPr lang="sl-SI" sz="2800" dirty="0">
                <a:sym typeface="Wingdings" panose="05000000000000000000" pitchFamily="2" charset="2"/>
              </a:rPr>
              <a:t></a:t>
            </a:r>
            <a:r>
              <a:rPr lang="sl-SI" sz="2800" dirty="0" smtClean="0"/>
              <a:t> </a:t>
            </a:r>
            <a:r>
              <a:rPr lang="en-US" sz="2800" dirty="0" smtClean="0"/>
              <a:t>new </a:t>
            </a:r>
            <a:r>
              <a:rPr lang="en-US" sz="2800" b="1" dirty="0"/>
              <a:t>international</a:t>
            </a:r>
            <a:r>
              <a:rPr lang="en-US" sz="2800" dirty="0"/>
              <a:t> </a:t>
            </a:r>
            <a:r>
              <a:rPr lang="en-US" sz="2800" b="1" dirty="0"/>
              <a:t>partnerships </a:t>
            </a:r>
            <a:r>
              <a:rPr lang="en-US" sz="2800" dirty="0"/>
              <a:t>interwoven in their </a:t>
            </a:r>
            <a:r>
              <a:rPr lang="en-US" sz="2800" dirty="0" smtClean="0"/>
              <a:t>management</a:t>
            </a:r>
            <a:endParaRPr lang="sl-SI" sz="2800" dirty="0" smtClean="0"/>
          </a:p>
          <a:p>
            <a:r>
              <a:rPr lang="sl-SI" sz="2800" dirty="0">
                <a:sym typeface="Wingdings" panose="05000000000000000000" pitchFamily="2" charset="2"/>
              </a:rPr>
              <a:t></a:t>
            </a:r>
            <a:r>
              <a:rPr lang="sl-SI" sz="2800" dirty="0" smtClean="0"/>
              <a:t> </a:t>
            </a:r>
            <a:r>
              <a:rPr lang="en-US" sz="2800" dirty="0" smtClean="0"/>
              <a:t>new </a:t>
            </a:r>
            <a:r>
              <a:rPr lang="en-US" sz="2800" dirty="0"/>
              <a:t>experiences &amp; competences gained </a:t>
            </a:r>
            <a:r>
              <a:rPr lang="en-US" sz="2800" dirty="0" smtClean="0"/>
              <a:t>(</a:t>
            </a:r>
            <a:r>
              <a:rPr lang="en-US" sz="2800" dirty="0"/>
              <a:t>they have </a:t>
            </a:r>
            <a:r>
              <a:rPr lang="en-US" sz="2800" b="1" dirty="0" smtClean="0"/>
              <a:t>professionalized</a:t>
            </a:r>
            <a:r>
              <a:rPr lang="en-US" sz="2800" dirty="0" smtClean="0"/>
              <a:t>)</a:t>
            </a:r>
            <a:endParaRPr lang="sl-SI" sz="2800" dirty="0" smtClean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 smtClean="0"/>
              <a:t>international </a:t>
            </a:r>
            <a:r>
              <a:rPr lang="en-US" sz="2800" b="1" dirty="0"/>
              <a:t>visibility </a:t>
            </a:r>
            <a:r>
              <a:rPr lang="en-US" sz="2800" dirty="0"/>
              <a:t>&amp; </a:t>
            </a:r>
            <a:r>
              <a:rPr lang="en-US" sz="2800" dirty="0" smtClean="0"/>
              <a:t>recognition</a:t>
            </a:r>
            <a:endParaRPr lang="sl-SI" sz="2800" dirty="0"/>
          </a:p>
          <a:p>
            <a:r>
              <a:rPr lang="sl-SI" sz="2800" b="1" dirty="0">
                <a:solidFill>
                  <a:srgbClr val="3A8E0C"/>
                </a:solidFill>
              </a:rPr>
              <a:t>(</a:t>
            </a:r>
            <a:r>
              <a:rPr lang="en-US" sz="2800" b="1" dirty="0">
                <a:solidFill>
                  <a:srgbClr val="3A8E0C"/>
                </a:solidFill>
              </a:rPr>
              <a:t>2) </a:t>
            </a:r>
            <a:r>
              <a:rPr lang="sl-SI" sz="2800" dirty="0"/>
              <a:t>M</a:t>
            </a:r>
            <a:r>
              <a:rPr lang="en-US" sz="2800" dirty="0" err="1"/>
              <a:t>atching</a:t>
            </a:r>
            <a:r>
              <a:rPr lang="en-US" sz="2800" dirty="0"/>
              <a:t> funds by the Ministry of Culture </a:t>
            </a:r>
            <a:r>
              <a:rPr lang="sl-SI" sz="2800" dirty="0" err="1" smtClean="0"/>
              <a:t>has</a:t>
            </a:r>
            <a:r>
              <a:rPr lang="sl-SI" sz="2800" dirty="0" smtClean="0"/>
              <a:t> </a:t>
            </a:r>
            <a:r>
              <a:rPr lang="en-US" sz="2800" dirty="0" smtClean="0"/>
              <a:t>stimulate</a:t>
            </a:r>
            <a:r>
              <a:rPr lang="sl-SI" sz="2800" dirty="0" smtClean="0"/>
              <a:t>d</a:t>
            </a:r>
            <a:r>
              <a:rPr lang="en-US" sz="2800" dirty="0" smtClean="0"/>
              <a:t> </a:t>
            </a:r>
            <a:r>
              <a:rPr lang="en-US" sz="2800" dirty="0" err="1"/>
              <a:t>organisations</a:t>
            </a:r>
            <a:r>
              <a:rPr lang="en-US" sz="2800" dirty="0"/>
              <a:t> to apply for </a:t>
            </a:r>
            <a:r>
              <a:rPr lang="sl-SI" sz="2800" dirty="0"/>
              <a:t>the </a:t>
            </a:r>
            <a:r>
              <a:rPr lang="en-US" sz="2800" dirty="0"/>
              <a:t>EU funding</a:t>
            </a:r>
            <a:r>
              <a:rPr lang="en-US" sz="2800" dirty="0" smtClean="0"/>
              <a:t>.</a:t>
            </a:r>
            <a:endParaRPr lang="sl-SI" sz="2800" dirty="0" smtClean="0"/>
          </a:p>
          <a:p>
            <a:r>
              <a:rPr lang="sl-SI" sz="2800" b="1" dirty="0">
                <a:solidFill>
                  <a:srgbClr val="3A8E0C"/>
                </a:solidFill>
              </a:rPr>
              <a:t>(</a:t>
            </a:r>
            <a:r>
              <a:rPr lang="en-US" sz="2800" b="1" dirty="0">
                <a:solidFill>
                  <a:srgbClr val="3A8E0C"/>
                </a:solidFill>
              </a:rPr>
              <a:t>3) </a:t>
            </a:r>
            <a:r>
              <a:rPr lang="en-US" sz="2800" dirty="0"/>
              <a:t>Visible international events (e.g. ECOC, </a:t>
            </a:r>
            <a:r>
              <a:rPr lang="sl-SI" sz="2800" dirty="0"/>
              <a:t>PEU </a:t>
            </a:r>
            <a:r>
              <a:rPr lang="en-US" sz="2800" dirty="0"/>
              <a:t>…) stimulate the interest for cult</a:t>
            </a:r>
            <a:r>
              <a:rPr lang="sl-SI" sz="2800" dirty="0"/>
              <a:t>. </a:t>
            </a:r>
            <a:r>
              <a:rPr lang="en-US" sz="2800" dirty="0"/>
              <a:t>cooperation </a:t>
            </a:r>
            <a:r>
              <a:rPr lang="sl-SI" sz="2800" dirty="0"/>
              <a:t>&amp; </a:t>
            </a:r>
            <a:r>
              <a:rPr lang="en-US" sz="2800" dirty="0"/>
              <a:t>partnerships</a:t>
            </a:r>
            <a:r>
              <a:rPr lang="en-US" sz="2800" dirty="0" smtClean="0"/>
              <a:t>.</a:t>
            </a:r>
            <a:endParaRPr lang="sl-SI" sz="28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621" y="255578"/>
            <a:ext cx="1682642" cy="1518036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554966" y="47598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3600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EU </a:t>
            </a:r>
            <a:r>
              <a:rPr lang="sl-SI" sz="3600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FundinG</a:t>
            </a:r>
            <a:r>
              <a:rPr lang="sl-SI" sz="3600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sl-SI" sz="3600" cap="all" dirty="0" err="1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</a:t>
            </a:r>
            <a:r>
              <a:rPr lang="sl-SI" sz="3600" cap="all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CCS?</a:t>
            </a:r>
            <a:endParaRPr lang="sl-SI" b="1" dirty="0">
              <a:solidFill>
                <a:srgbClr val="3A8E0C"/>
              </a:solidFill>
              <a:latin typeface="+mj-lt"/>
            </a:endParaRPr>
          </a:p>
          <a:p>
            <a:r>
              <a:rPr lang="sl-SI" sz="2800" b="1" dirty="0">
                <a:latin typeface="+mj-lt"/>
              </a:rPr>
              <a:t>4 </a:t>
            </a:r>
            <a:r>
              <a:rPr lang="sl-SI" sz="2800" b="1" dirty="0" err="1">
                <a:latin typeface="+mj-lt"/>
              </a:rPr>
              <a:t>observations</a:t>
            </a:r>
            <a:r>
              <a:rPr lang="sl-SI" sz="2800" b="1" dirty="0">
                <a:latin typeface="+mj-lt"/>
              </a:rPr>
              <a:t> </a:t>
            </a:r>
            <a:r>
              <a:rPr lang="sl-SI" sz="2800" b="1" dirty="0" err="1">
                <a:latin typeface="+mj-lt"/>
              </a:rPr>
              <a:t>from</a:t>
            </a:r>
            <a:r>
              <a:rPr lang="sl-SI" sz="2800" b="1" dirty="0">
                <a:latin typeface="+mj-lt"/>
              </a:rPr>
              <a:t> Slovenia</a:t>
            </a:r>
            <a:endParaRPr lang="en-GB" sz="2800" b="1" dirty="0">
              <a:latin typeface="+mj-lt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620" y="368826"/>
            <a:ext cx="841321" cy="6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2161"/>
            <a:ext cx="9184971" cy="5295839"/>
          </a:xfrm>
          <a:prstGeom prst="rect">
            <a:avLst/>
          </a:prstGeom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78585" y="279934"/>
            <a:ext cx="10058400" cy="1192192"/>
          </a:xfrm>
        </p:spPr>
        <p:txBody>
          <a:bodyPr>
            <a:normAutofit/>
          </a:bodyPr>
          <a:lstStyle/>
          <a:p>
            <a:r>
              <a:rPr lang="sl-SI" sz="3200" b="0" dirty="0" smtClean="0"/>
              <a:t>SLOVENIA </a:t>
            </a:r>
            <a:r>
              <a:rPr lang="sl-SI" sz="3200" b="0" dirty="0" err="1" smtClean="0"/>
              <a:t>case</a:t>
            </a:r>
            <a:r>
              <a:rPr lang="sl-SI" sz="3200" b="0" dirty="0" smtClean="0"/>
              <a:t>:  </a:t>
            </a:r>
            <a:r>
              <a:rPr lang="sl-SI" sz="3200" b="0" dirty="0" err="1" smtClean="0"/>
              <a:t>public</a:t>
            </a:r>
            <a:r>
              <a:rPr lang="sl-SI" sz="3200" b="0" dirty="0" smtClean="0"/>
              <a:t> </a:t>
            </a:r>
            <a:r>
              <a:rPr lang="sl-SI" sz="3200" b="0" dirty="0" err="1" smtClean="0"/>
              <a:t>vs</a:t>
            </a:r>
            <a:r>
              <a:rPr lang="sl-SI" sz="3200" b="0" dirty="0" smtClean="0"/>
              <a:t>. NGO/</a:t>
            </a:r>
            <a:r>
              <a:rPr lang="sl-SI" sz="3200" b="0" dirty="0" err="1" smtClean="0"/>
              <a:t>private</a:t>
            </a:r>
            <a:r>
              <a:rPr lang="sl-SI" sz="3200" b="0" dirty="0" smtClean="0"/>
              <a:t/>
            </a:r>
            <a:br>
              <a:rPr lang="sl-SI" sz="3200" b="0" dirty="0" smtClean="0"/>
            </a:br>
            <a:r>
              <a:rPr lang="en-US" sz="3200" dirty="0" smtClean="0"/>
              <a:t>Legal </a:t>
            </a:r>
            <a:r>
              <a:rPr lang="en-US" sz="3200" dirty="0"/>
              <a:t>status of supported </a:t>
            </a:r>
            <a:r>
              <a:rPr lang="en-US" sz="3200" dirty="0" err="1"/>
              <a:t>organisat</a:t>
            </a:r>
            <a:r>
              <a:rPr lang="sl-SI" sz="3200" dirty="0"/>
              <a:t>i</a:t>
            </a:r>
            <a:r>
              <a:rPr lang="en-US" sz="3200" dirty="0" err="1" smtClean="0"/>
              <a:t>ons</a:t>
            </a:r>
            <a:endParaRPr lang="sl-SI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4247" y="189899"/>
            <a:ext cx="1682642" cy="1518036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 rot="10800000" flipV="1">
            <a:off x="8084979" y="2027209"/>
            <a:ext cx="40585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l-SI" sz="2800" b="1" dirty="0">
                <a:solidFill>
                  <a:srgbClr val="3A8E0C"/>
                </a:solidFill>
                <a:latin typeface="+mj-lt"/>
              </a:rPr>
              <a:t>(</a:t>
            </a:r>
            <a:r>
              <a:rPr lang="en-US" sz="2800" b="1" dirty="0">
                <a:solidFill>
                  <a:srgbClr val="3A8E0C"/>
                </a:solidFill>
                <a:latin typeface="+mj-lt"/>
              </a:rPr>
              <a:t>4) </a:t>
            </a:r>
            <a:r>
              <a:rPr lang="en-US" sz="2400" b="1" dirty="0">
                <a:latin typeface="+mj-lt"/>
              </a:rPr>
              <a:t>Private </a:t>
            </a:r>
            <a:r>
              <a:rPr lang="en-US" sz="2400" b="1" dirty="0" err="1" smtClean="0">
                <a:latin typeface="+mj-lt"/>
              </a:rPr>
              <a:t>organisations</a:t>
            </a:r>
            <a:r>
              <a:rPr lang="sl-SI" sz="2400" b="1" dirty="0" smtClean="0">
                <a:latin typeface="+mj-lt"/>
              </a:rPr>
              <a:t> (NGO)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are </a:t>
            </a:r>
            <a:r>
              <a:rPr lang="en-US" sz="2400" dirty="0" smtClean="0">
                <a:latin typeface="+mj-lt"/>
              </a:rPr>
              <a:t>agile,</a:t>
            </a:r>
            <a:r>
              <a:rPr lang="sl-SI" sz="2400" dirty="0" smtClean="0">
                <a:latin typeface="+mj-lt"/>
              </a:rPr>
              <a:t> </a:t>
            </a:r>
          </a:p>
          <a:p>
            <a:pPr algn="r"/>
            <a:r>
              <a:rPr lang="en-US" sz="2400" dirty="0" smtClean="0">
                <a:latin typeface="+mj-lt"/>
              </a:rPr>
              <a:t>public </a:t>
            </a:r>
            <a:r>
              <a:rPr lang="en-US" sz="2400" dirty="0">
                <a:latin typeface="+mj-lt"/>
              </a:rPr>
              <a:t>institutions </a:t>
            </a:r>
            <a:endParaRPr lang="sl-SI" sz="2400" dirty="0" smtClean="0">
              <a:latin typeface="+mj-lt"/>
            </a:endParaRPr>
          </a:p>
          <a:p>
            <a:pPr algn="r"/>
            <a:r>
              <a:rPr lang="en-US" sz="2400" dirty="0" smtClean="0">
                <a:latin typeface="+mj-lt"/>
              </a:rPr>
              <a:t>still </a:t>
            </a:r>
            <a:r>
              <a:rPr lang="en-US" sz="2400" dirty="0">
                <a:latin typeface="+mj-lt"/>
              </a:rPr>
              <a:t>to catch up.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46" y="268232"/>
            <a:ext cx="841321" cy="6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8273" y="368886"/>
            <a:ext cx="10058400" cy="892755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dirty="0"/>
              <a:t>„</a:t>
            </a:r>
            <a:r>
              <a:rPr lang="en-US" sz="4000" dirty="0"/>
              <a:t>the geography of cultural networking</a:t>
            </a:r>
            <a:r>
              <a:rPr lang="sl-SI" sz="4000" dirty="0"/>
              <a:t>“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sz="2200" dirty="0"/>
              <a:t>(</a:t>
            </a:r>
            <a:r>
              <a:rPr lang="sl-SI" sz="2200" dirty="0" err="1"/>
              <a:t>by</a:t>
            </a:r>
            <a:r>
              <a:rPr lang="sl-SI" sz="2200" dirty="0"/>
              <a:t> The </a:t>
            </a:r>
            <a:r>
              <a:rPr lang="sl-SI" sz="2200" dirty="0" err="1"/>
              <a:t>Budapest</a:t>
            </a:r>
            <a:r>
              <a:rPr lang="sl-SI" sz="2200" dirty="0"/>
              <a:t> </a:t>
            </a:r>
            <a:r>
              <a:rPr lang="sl-SI" sz="2200" dirty="0" err="1"/>
              <a:t>Observatory</a:t>
            </a:r>
            <a:r>
              <a:rPr lang="sl-SI" sz="2200" dirty="0"/>
              <a:t>)</a:t>
            </a:r>
          </a:p>
        </p:txBody>
      </p:sp>
      <p:sp>
        <p:nvSpPr>
          <p:cNvPr id="6" name="Pravokotnik 5"/>
          <p:cNvSpPr/>
          <p:nvPr/>
        </p:nvSpPr>
        <p:spPr>
          <a:xfrm>
            <a:off x="2680470" y="6146803"/>
            <a:ext cx="3861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j-lt"/>
                <a:ea typeface="Calibri" panose="020F0502020204030204" pitchFamily="34" charset="0"/>
              </a:rPr>
              <a:t>SLO </a:t>
            </a:r>
            <a:r>
              <a:rPr lang="en-US" dirty="0" err="1" smtClean="0">
                <a:latin typeface="+mj-lt"/>
                <a:ea typeface="Calibri" panose="020F0502020204030204" pitchFamily="34" charset="0"/>
              </a:rPr>
              <a:t>organisation</a:t>
            </a:r>
            <a:r>
              <a:rPr lang="sl-SI" dirty="0">
                <a:latin typeface="+mj-lt"/>
                <a:ea typeface="Calibri" panose="020F0502020204030204" pitchFamily="34" charset="0"/>
              </a:rPr>
              <a:t>s</a:t>
            </a:r>
            <a:r>
              <a:rPr lang="en-US" dirty="0">
                <a:latin typeface="+mj-lt"/>
                <a:ea typeface="Calibri" panose="020F0502020204030204" pitchFamily="34" charset="0"/>
              </a:rPr>
              <a:t> </a:t>
            </a:r>
            <a:r>
              <a:rPr lang="sl-SI" dirty="0" err="1" smtClean="0">
                <a:latin typeface="+mj-lt"/>
                <a:ea typeface="Calibri" panose="020F0502020204030204" pitchFamily="34" charset="0"/>
              </a:rPr>
              <a:t>invited</a:t>
            </a:r>
            <a:r>
              <a:rPr lang="sl-SI" dirty="0" smtClean="0">
                <a:latin typeface="+mj-lt"/>
                <a:ea typeface="Calibri" panose="020F0502020204030204" pitchFamily="34" charset="0"/>
              </a:rPr>
              <a:t> </a:t>
            </a:r>
          </a:p>
          <a:p>
            <a:r>
              <a:rPr lang="en-US" b="1" dirty="0" smtClean="0">
                <a:latin typeface="+mj-lt"/>
                <a:ea typeface="Calibri" panose="020F0502020204030204" pitchFamily="34" charset="0"/>
              </a:rPr>
              <a:t>38 times</a:t>
            </a:r>
            <a:r>
              <a:rPr lang="sl-SI" b="1" dirty="0" smtClean="0">
                <a:latin typeface="+mj-lt"/>
                <a:ea typeface="Calibri" panose="020F0502020204030204" pitchFamily="34" charset="0"/>
              </a:rPr>
              <a:t> as </a:t>
            </a:r>
            <a:r>
              <a:rPr lang="sl-SI" b="1" dirty="0" err="1" smtClean="0">
                <a:latin typeface="+mj-lt"/>
                <a:ea typeface="Calibri" panose="020F0502020204030204" pitchFamily="34" charset="0"/>
              </a:rPr>
              <a:t>partners</a:t>
            </a:r>
            <a:endParaRPr lang="en-US" b="1" dirty="0">
              <a:latin typeface="+mj-lt"/>
              <a:ea typeface="Calibri" panose="020F0502020204030204" pitchFamily="34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6426896" y="6211669"/>
            <a:ext cx="4249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latin typeface="+mj-lt"/>
                <a:ea typeface="Calibri" panose="020F0502020204030204" pitchFamily="34" charset="0"/>
              </a:rPr>
              <a:t>SLO </a:t>
            </a:r>
            <a:r>
              <a:rPr lang="sl-SI" dirty="0" err="1">
                <a:latin typeface="+mj-lt"/>
                <a:ea typeface="Calibri" panose="020F0502020204030204" pitchFamily="34" charset="0"/>
              </a:rPr>
              <a:t>project</a:t>
            </a:r>
            <a:r>
              <a:rPr lang="sl-SI" dirty="0">
                <a:latin typeface="+mj-lt"/>
                <a:ea typeface="Calibri" panose="020F0502020204030204" pitchFamily="34" charset="0"/>
              </a:rPr>
              <a:t> </a:t>
            </a:r>
            <a:r>
              <a:rPr lang="sl-SI" dirty="0" err="1">
                <a:latin typeface="+mj-lt"/>
                <a:ea typeface="Calibri" panose="020F0502020204030204" pitchFamily="34" charset="0"/>
              </a:rPr>
              <a:t>leaders</a:t>
            </a:r>
            <a:r>
              <a:rPr lang="sl-SI" dirty="0">
                <a:latin typeface="+mj-lt"/>
                <a:ea typeface="Calibri" panose="020F0502020204030204" pitchFamily="34" charset="0"/>
              </a:rPr>
              <a:t> </a:t>
            </a:r>
            <a:r>
              <a:rPr lang="sl-SI" dirty="0" err="1">
                <a:latin typeface="+mj-lt"/>
                <a:ea typeface="Calibri" panose="020F0502020204030204" pitchFamily="34" charset="0"/>
              </a:rPr>
              <a:t>established</a:t>
            </a:r>
            <a:r>
              <a:rPr lang="sl-SI" dirty="0">
                <a:latin typeface="+mj-lt"/>
                <a:ea typeface="Calibri" panose="020F0502020204030204" pitchFamily="34" charset="0"/>
              </a:rPr>
              <a:t> </a:t>
            </a:r>
          </a:p>
          <a:p>
            <a:r>
              <a:rPr lang="sl-SI" b="1" dirty="0">
                <a:latin typeface="+mj-lt"/>
                <a:ea typeface="Calibri" panose="020F0502020204030204" pitchFamily="34" charset="0"/>
              </a:rPr>
              <a:t>60 </a:t>
            </a:r>
            <a:r>
              <a:rPr lang="sl-SI" b="1" dirty="0" err="1">
                <a:latin typeface="+mj-lt"/>
                <a:ea typeface="Calibri" panose="020F0502020204030204" pitchFamily="34" charset="0"/>
              </a:rPr>
              <a:t>partnership</a:t>
            </a:r>
            <a:r>
              <a:rPr lang="sl-SI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sl-SI" b="1" dirty="0" err="1">
                <a:latin typeface="+mj-lt"/>
                <a:ea typeface="Calibri" panose="020F0502020204030204" pitchFamily="34" charset="0"/>
              </a:rPr>
              <a:t>bonds</a:t>
            </a:r>
            <a:r>
              <a:rPr lang="sl-SI" b="1" dirty="0">
                <a:latin typeface="+mj-lt"/>
                <a:ea typeface="Calibri" panose="020F0502020204030204" pitchFamily="34" charset="0"/>
              </a:rPr>
              <a:t> </a:t>
            </a:r>
            <a:r>
              <a:rPr lang="sl-SI" dirty="0">
                <a:latin typeface="+mj-lt"/>
                <a:ea typeface="Calibri" panose="020F0502020204030204" pitchFamily="34" charset="0"/>
              </a:rPr>
              <a:t>in </a:t>
            </a:r>
            <a:r>
              <a:rPr lang="sl-SI" b="1" dirty="0">
                <a:latin typeface="+mj-lt"/>
                <a:ea typeface="Calibri" panose="020F0502020204030204" pitchFamily="34" charset="0"/>
              </a:rPr>
              <a:t>28 </a:t>
            </a:r>
            <a:r>
              <a:rPr lang="sl-SI" b="1" dirty="0" err="1">
                <a:latin typeface="+mj-lt"/>
                <a:ea typeface="Calibri" panose="020F0502020204030204" pitchFamily="34" charset="0"/>
              </a:rPr>
              <a:t>countries</a:t>
            </a:r>
            <a:endParaRPr lang="sl-SI" b="1" dirty="0"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8" name="Označba mesta vsebin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8809" y="1836276"/>
            <a:ext cx="8097328" cy="4308589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4611458" y="1400140"/>
            <a:ext cx="2969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>
                <a:latin typeface="+mj-lt"/>
              </a:rPr>
              <a:t>COOP + PLATF 2014-2016</a:t>
            </a:r>
          </a:p>
        </p:txBody>
      </p:sp>
    </p:spTree>
    <p:extLst>
      <p:ext uri="{BB962C8B-B14F-4D97-AF65-F5344CB8AC3E}">
        <p14:creationId xmlns:p14="http://schemas.microsoft.com/office/powerpoint/2010/main" val="128698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325" y="-451691"/>
            <a:ext cx="10621549" cy="7736809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69011" y="1415733"/>
            <a:ext cx="1886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sl-SI" sz="2400" b="1" dirty="0">
                <a:latin typeface="+mj-lt"/>
                <a:ea typeface="+mj-ea"/>
                <a:cs typeface="+mj-cs"/>
              </a:rPr>
              <a:t>„</a:t>
            </a:r>
            <a:r>
              <a:rPr lang="en-US" sz="2400" b="1" dirty="0">
                <a:latin typeface="+mj-lt"/>
                <a:ea typeface="+mj-ea"/>
                <a:cs typeface="+mj-cs"/>
              </a:rPr>
              <a:t>the </a:t>
            </a:r>
            <a:r>
              <a:rPr lang="en-US" sz="2400" b="1" dirty="0" smtClean="0">
                <a:latin typeface="+mj-lt"/>
                <a:ea typeface="+mj-ea"/>
                <a:cs typeface="+mj-cs"/>
              </a:rPr>
              <a:t>geography</a:t>
            </a:r>
            <a:endParaRPr lang="sl-SI" sz="2400" b="1" dirty="0" smtClean="0">
              <a:latin typeface="+mj-lt"/>
              <a:ea typeface="+mj-ea"/>
              <a:cs typeface="+mj-cs"/>
            </a:endParaRPr>
          </a:p>
          <a:p>
            <a:pPr lvl="0" defTabSz="914400"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400" b="1" dirty="0">
                <a:latin typeface="+mj-lt"/>
                <a:ea typeface="+mj-ea"/>
                <a:cs typeface="+mj-cs"/>
              </a:rPr>
              <a:t>of cultural </a:t>
            </a:r>
            <a:endParaRPr lang="sl-SI" sz="2400" b="1" dirty="0" smtClean="0">
              <a:latin typeface="+mj-lt"/>
              <a:ea typeface="+mj-ea"/>
              <a:cs typeface="+mj-cs"/>
            </a:endParaRPr>
          </a:p>
          <a:p>
            <a:pPr lvl="0" defTabSz="914400">
              <a:defRPr/>
            </a:pPr>
            <a:r>
              <a:rPr lang="en-US" sz="2400" b="1" dirty="0" smtClean="0">
                <a:latin typeface="+mj-lt"/>
                <a:ea typeface="+mj-ea"/>
                <a:cs typeface="+mj-cs"/>
              </a:rPr>
              <a:t>networking</a:t>
            </a:r>
            <a:r>
              <a:rPr lang="sl-SI" sz="2400" b="1" dirty="0">
                <a:latin typeface="+mj-lt"/>
                <a:ea typeface="+mj-ea"/>
                <a:cs typeface="+mj-cs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716604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azdeljeno na pasove">
  <a:themeElements>
    <a:clrScheme name="Banded">
      <a:dk1>
        <a:srgbClr val="2C2C2C"/>
      </a:dk1>
      <a:lt1>
        <a:srgbClr val="FFFFFF"/>
      </a:lt1>
      <a:dk2>
        <a:srgbClr val="606060"/>
      </a:dk2>
      <a:lt2>
        <a:srgbClr val="EDEDED"/>
      </a:lt2>
      <a:accent1>
        <a:srgbClr val="FFC000"/>
      </a:accent1>
      <a:accent2>
        <a:srgbClr val="A5D028"/>
      </a:accent2>
      <a:accent3>
        <a:srgbClr val="0CC978"/>
      </a:accent3>
      <a:accent4>
        <a:srgbClr val="099BDD"/>
      </a:accent4>
      <a:accent5>
        <a:srgbClr val="47BFCD"/>
      </a:accent5>
      <a:accent6>
        <a:srgbClr val="DD7C15"/>
      </a:accent6>
      <a:hlink>
        <a:srgbClr val="FF9933"/>
      </a:hlink>
      <a:folHlink>
        <a:srgbClr val="B2B2B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TM03090430[[fn=Razdeljeno na pasove]]</Template>
  <TotalTime>287</TotalTime>
  <Words>1909</Words>
  <Application>Microsoft Office PowerPoint</Application>
  <PresentationFormat>Širokozaslonsko</PresentationFormat>
  <Paragraphs>168</Paragraphs>
  <Slides>16</Slides>
  <Notes>16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4" baseType="lpstr">
      <vt:lpstr>Arial</vt:lpstr>
      <vt:lpstr>Calibri</vt:lpstr>
      <vt:lpstr>Corbel</vt:lpstr>
      <vt:lpstr>Tahoma</vt:lpstr>
      <vt:lpstr>Trebuchet MS</vt:lpstr>
      <vt:lpstr>Verdana</vt:lpstr>
      <vt:lpstr>Wingdings</vt:lpstr>
      <vt:lpstr>Razdeljeno na pasove</vt:lpstr>
      <vt:lpstr>Slovenia in the CREATIVE EUROPE EU Programme </vt:lpstr>
      <vt:lpstr>Motovila Institute</vt:lpstr>
      <vt:lpstr>PowerPointova predstavitev</vt:lpstr>
      <vt:lpstr>PowerPointova predstavitev</vt:lpstr>
      <vt:lpstr>PowerPointova predstavitev</vt:lpstr>
      <vt:lpstr>PowerPointova predstavitev</vt:lpstr>
      <vt:lpstr>SLOVENIA case:  public vs. NGO/private Legal status of supported organisations</vt:lpstr>
      <vt:lpstr>„the geography of cultural networking“ (by The Budapest Observatory)</vt:lpstr>
      <vt:lpstr>PowerPointova predstavitev</vt:lpstr>
      <vt:lpstr>… and 3 examples </vt:lpstr>
      <vt:lpstr>PowerPointova predstavitev</vt:lpstr>
      <vt:lpstr>PowerPointova predstavitev</vt:lpstr>
      <vt:lpstr>Future Architecture: 17 architecture museums, festivals &amp; producers from 15 different cities/COUNTRIES across Europe</vt:lpstr>
      <vt:lpstr>OUR LITTLE LIBRARY (2017-2019)  LET’S MEET CHILDREN’S AUTHORS &amp; ILLUSTRATORS</vt:lpstr>
      <vt:lpstr>OUR LITTLE LIBRARY</vt:lpstr>
      <vt:lpstr>Looking for partners?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Slovenia in the CREATIVE EUROPE Programme</dc:title>
  <dc:creator>Mateja</dc:creator>
  <cp:lastModifiedBy>Mateja</cp:lastModifiedBy>
  <cp:revision>26</cp:revision>
  <cp:lastPrinted>2018-05-16T16:08:20Z</cp:lastPrinted>
  <dcterms:created xsi:type="dcterms:W3CDTF">2018-05-14T09:34:48Z</dcterms:created>
  <dcterms:modified xsi:type="dcterms:W3CDTF">2018-05-16T16:13:05Z</dcterms:modified>
</cp:coreProperties>
</file>