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7" r:id="rId5"/>
    <p:sldId id="267" r:id="rId6"/>
    <p:sldId id="259" r:id="rId7"/>
    <p:sldId id="262" r:id="rId8"/>
    <p:sldId id="264" r:id="rId9"/>
    <p:sldId id="274" r:id="rId10"/>
    <p:sldId id="268" r:id="rId11"/>
    <p:sldId id="271" r:id="rId12"/>
    <p:sldId id="272" r:id="rId13"/>
    <p:sldId id="276"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B35E19E2-318F-47E9-B973-3172CB599B48}" type="slidenum">
              <a:rPr lang="hr-HR" smtClean="0"/>
              <a:pPr/>
              <a:t>‹#›</a:t>
            </a:fld>
            <a:endParaRPr lang="hr-H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822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130829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377898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20402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B35E19E2-318F-47E9-B973-3172CB599B48}" type="slidenum">
              <a:rPr lang="hr-HR" smtClean="0"/>
              <a:pPr/>
              <a:t>‹#›</a:t>
            </a:fld>
            <a:endParaRPr lang="hr-H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008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62953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421523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329000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r-HR" dirty="0"/>
          </a:p>
        </p:txBody>
      </p:sp>
      <p:sp>
        <p:nvSpPr>
          <p:cNvPr id="9" name="Slide Number Placeholder 8"/>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162878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E5014F-F732-4C88-932F-98833839E25C}" type="datetimeFigureOut">
              <a:rPr lang="hr-HR" smtClean="0"/>
              <a:pPr/>
              <a:t>18.5.2018.</a:t>
            </a:fld>
            <a:endParaRPr lang="hr-H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r-H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162840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5014F-F732-4C88-932F-98833839E25C}" type="datetimeFigureOut">
              <a:rPr lang="hr-HR" smtClean="0"/>
              <a:pPr/>
              <a:t>18.5.2018.</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B35E19E2-318F-47E9-B973-3172CB599B48}" type="slidenum">
              <a:rPr lang="hr-HR" smtClean="0"/>
              <a:pPr/>
              <a:t>‹#›</a:t>
            </a:fld>
            <a:endParaRPr lang="hr-HR" dirty="0"/>
          </a:p>
        </p:txBody>
      </p:sp>
    </p:spTree>
    <p:extLst>
      <p:ext uri="{BB962C8B-B14F-4D97-AF65-F5344CB8AC3E}">
        <p14:creationId xmlns:p14="http://schemas.microsoft.com/office/powerpoint/2010/main" xmlns="" val="151191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E5014F-F732-4C88-932F-98833839E25C}" type="datetimeFigureOut">
              <a:rPr lang="hr-HR" smtClean="0"/>
              <a:pPr/>
              <a:t>18.5.2018.</a:t>
            </a:fld>
            <a:endParaRPr lang="hr-H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r-H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5E19E2-318F-47E9-B973-3172CB599B48}" type="slidenum">
              <a:rPr lang="hr-HR" smtClean="0"/>
              <a:pPr/>
              <a:t>‹#›</a:t>
            </a:fld>
            <a:endParaRPr lang="hr-H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98674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ijeka2020.eu/"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acebook.com/culturenet.croatia/"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ogon.hr/e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kontejner.or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svetvincenatfestival.com/en/"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www.lab852.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CREATIVE EUROPE DESK CROATIA</a:t>
            </a:r>
            <a:r>
              <a:rPr lang="en-US" sz="3600" b="1" dirty="0" smtClean="0"/>
              <a:t/>
            </a:r>
            <a:br>
              <a:rPr lang="en-US" sz="3600" b="1" dirty="0" smtClean="0"/>
            </a:br>
            <a:r>
              <a:rPr lang="en-US" sz="6600" dirty="0" smtClean="0"/>
              <a:t>opportunities for international collaboration and mobility</a:t>
            </a:r>
            <a:endParaRPr lang="en-US" sz="6600" dirty="0"/>
          </a:p>
        </p:txBody>
      </p:sp>
      <p:sp>
        <p:nvSpPr>
          <p:cNvPr id="3" name="Subtitle 2"/>
          <p:cNvSpPr>
            <a:spLocks noGrp="1"/>
          </p:cNvSpPr>
          <p:nvPr>
            <p:ph type="subTitle" idx="1"/>
          </p:nvPr>
        </p:nvSpPr>
        <p:spPr/>
        <p:txBody>
          <a:bodyPr>
            <a:normAutofit fontScale="92500" lnSpcReduction="10000"/>
          </a:bodyPr>
          <a:lstStyle/>
          <a:p>
            <a:endParaRPr lang="hr-HR" dirty="0" smtClean="0"/>
          </a:p>
          <a:p>
            <a:r>
              <a:rPr lang="en-US" sz="1800" dirty="0" smtClean="0"/>
              <a:t>Morana Bigač, creative Europe desk – culture office</a:t>
            </a:r>
          </a:p>
          <a:p>
            <a:r>
              <a:rPr lang="en-US" sz="1800" dirty="0" smtClean="0"/>
              <a:t>18 May 2018 | Kaunas, Lithuania</a:t>
            </a:r>
            <a:endParaRPr lang="en-US" sz="1800" dirty="0"/>
          </a:p>
        </p:txBody>
      </p:sp>
    </p:spTree>
    <p:extLst>
      <p:ext uri="{BB962C8B-B14F-4D97-AF65-F5344CB8AC3E}">
        <p14:creationId xmlns:p14="http://schemas.microsoft.com/office/powerpoint/2010/main" xmlns="" val="1702343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400" dirty="0" smtClean="0"/>
              <a:t>Rijeka – European Capital of Culture 2020</a:t>
            </a:r>
            <a:endParaRPr lang="hr-HR"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63182" y="2055433"/>
            <a:ext cx="5742664" cy="3813661"/>
          </a:xfrm>
          <a:prstGeom prst="rect">
            <a:avLst/>
          </a:prstGeom>
        </p:spPr>
      </p:pic>
      <p:sp>
        <p:nvSpPr>
          <p:cNvPr id="6" name="Content Placeholder 5"/>
          <p:cNvSpPr>
            <a:spLocks noGrp="1"/>
          </p:cNvSpPr>
          <p:nvPr>
            <p:ph idx="1"/>
          </p:nvPr>
        </p:nvSpPr>
        <p:spPr>
          <a:xfrm>
            <a:off x="7142205" y="2055432"/>
            <a:ext cx="4695567" cy="3813661"/>
          </a:xfrm>
        </p:spPr>
        <p:txBody>
          <a:bodyPr>
            <a:normAutofit fontScale="85000" lnSpcReduction="20000"/>
          </a:bodyPr>
          <a:lstStyle/>
          <a:p>
            <a:r>
              <a:rPr lang="hr-HR" sz="2600" dirty="0">
                <a:hlinkClick r:id="rId3"/>
              </a:rPr>
              <a:t>http://rijeka2020.eu</a:t>
            </a:r>
            <a:r>
              <a:rPr lang="hr-HR" sz="2600" dirty="0" smtClean="0">
                <a:hlinkClick r:id="rId3"/>
              </a:rPr>
              <a:t>/</a:t>
            </a:r>
            <a:r>
              <a:rPr lang="hr-HR" sz="2600" dirty="0" smtClean="0"/>
              <a:t> </a:t>
            </a:r>
          </a:p>
          <a:p>
            <a:r>
              <a:rPr lang="en-US" dirty="0" smtClean="0">
                <a:latin typeface="+mj-lt"/>
              </a:rPr>
              <a:t>7 interdependent and continuous programming streams – </a:t>
            </a:r>
            <a:r>
              <a:rPr lang="en-US" b="1" dirty="0" smtClean="0">
                <a:latin typeface="+mj-lt"/>
              </a:rPr>
              <a:t>Flagships</a:t>
            </a:r>
            <a:r>
              <a:rPr lang="en-US" dirty="0" smtClean="0">
                <a:latin typeface="+mj-lt"/>
              </a:rPr>
              <a:t>: </a:t>
            </a:r>
          </a:p>
          <a:p>
            <a:endParaRPr lang="en-US" dirty="0" smtClean="0">
              <a:latin typeface="+mj-lt"/>
            </a:endParaRPr>
          </a:p>
          <a:p>
            <a:r>
              <a:rPr lang="en-US" b="1" dirty="0" smtClean="0">
                <a:latin typeface="+mj-lt"/>
              </a:rPr>
              <a:t>27 Neighborhoods' </a:t>
            </a:r>
          </a:p>
          <a:p>
            <a:r>
              <a:rPr lang="en-US" dirty="0" smtClean="0">
                <a:latin typeface="+mj-lt"/>
              </a:rPr>
              <a:t>Dopolavoro </a:t>
            </a:r>
          </a:p>
          <a:p>
            <a:r>
              <a:rPr lang="en-US" dirty="0" smtClean="0">
                <a:latin typeface="+mj-lt"/>
              </a:rPr>
              <a:t>Brick House </a:t>
            </a:r>
          </a:p>
          <a:p>
            <a:r>
              <a:rPr lang="en-US" dirty="0" smtClean="0">
                <a:latin typeface="+mj-lt"/>
              </a:rPr>
              <a:t>Sweet &amp; Salt </a:t>
            </a:r>
          </a:p>
          <a:p>
            <a:r>
              <a:rPr lang="en-US" dirty="0" smtClean="0">
                <a:latin typeface="+mj-lt"/>
              </a:rPr>
              <a:t>Seasons of Power </a:t>
            </a:r>
          </a:p>
          <a:p>
            <a:r>
              <a:rPr lang="en-US" dirty="0" smtClean="0">
                <a:latin typeface="+mj-lt"/>
              </a:rPr>
              <a:t>Kitchen </a:t>
            </a:r>
          </a:p>
          <a:p>
            <a:r>
              <a:rPr lang="en-US" dirty="0" smtClean="0">
                <a:latin typeface="+mj-lt"/>
              </a:rPr>
              <a:t>Coast Lines </a:t>
            </a:r>
          </a:p>
          <a:p>
            <a:pPr marL="0" indent="0">
              <a:buNone/>
            </a:pPr>
            <a:endParaRPr lang="hr-HR" dirty="0" smtClean="0"/>
          </a:p>
          <a:p>
            <a:endParaRPr lang="hr-HR" dirty="0"/>
          </a:p>
        </p:txBody>
      </p:sp>
    </p:spTree>
    <p:extLst>
      <p:ext uri="{BB962C8B-B14F-4D97-AF65-F5344CB8AC3E}">
        <p14:creationId xmlns:p14="http://schemas.microsoft.com/office/powerpoint/2010/main" xmlns="" val="277360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27 </a:t>
            </a:r>
            <a:r>
              <a:rPr lang="en-US" dirty="0" smtClean="0">
                <a:ea typeface="Calibri" panose="020F0502020204030204" pitchFamily="34" charset="0"/>
                <a:cs typeface="Times New Roman" panose="02020603050405020304" pitchFamily="18" charset="0"/>
              </a:rPr>
              <a:t>neighborhoods' </a:t>
            </a:r>
            <a:endParaRPr lang="hr-HR" dirty="0"/>
          </a:p>
        </p:txBody>
      </p:sp>
      <p:sp>
        <p:nvSpPr>
          <p:cNvPr id="3" name="Content Placeholder 2"/>
          <p:cNvSpPr>
            <a:spLocks noGrp="1"/>
          </p:cNvSpPr>
          <p:nvPr>
            <p:ph sz="half" idx="1"/>
          </p:nvPr>
        </p:nvSpPr>
        <p:spPr>
          <a:xfrm>
            <a:off x="1097279" y="1862668"/>
            <a:ext cx="4405597" cy="4126240"/>
          </a:xfrm>
        </p:spPr>
        <p:txBody>
          <a:bodyPr>
            <a:normAutofit lnSpcReduction="10000"/>
          </a:bodyPr>
          <a:lstStyle/>
          <a:p>
            <a:pPr>
              <a:lnSpc>
                <a:spcPct val="115000"/>
              </a:lnSpc>
              <a:spcAft>
                <a:spcPts val="1000"/>
              </a:spcAft>
            </a:pPr>
            <a:r>
              <a:rPr lang="en-US" sz="1600" b="1" dirty="0" smtClean="0">
                <a:latin typeface="+mj-lt"/>
                <a:ea typeface="Calibri" panose="020F0502020204030204" pitchFamily="34" charset="0"/>
                <a:cs typeface="Times New Roman" panose="02020603050405020304" pitchFamily="18" charset="0"/>
              </a:rPr>
              <a:t>European partners:</a:t>
            </a:r>
            <a:r>
              <a:rPr lang="en-US" sz="1600" dirty="0" smtClean="0">
                <a:latin typeface="+mj-lt"/>
                <a:ea typeface="Calibri" panose="020F0502020204030204" pitchFamily="34" charset="0"/>
                <a:cs typeface="Times New Roman" panose="02020603050405020304" pitchFamily="18" charset="0"/>
              </a:rPr>
              <a:t> European Capitals of Culture 2018 (Leeuwarden, Valleta), 2019 (Matera, Plovdiv), 2020 (Ireland), 2021 (Romania, Greece), Agenda 21 for culture, UCLG – network of cities, local and regional governments, Intercultural cities – European Council, EUNIC – European network of national cultural institutions.</a:t>
            </a:r>
          </a:p>
          <a:p>
            <a:pPr>
              <a:lnSpc>
                <a:spcPct val="115000"/>
              </a:lnSpc>
              <a:spcAft>
                <a:spcPts val="1000"/>
              </a:spcAft>
            </a:pPr>
            <a:endParaRPr lang="en-US" sz="1600" dirty="0" smtClean="0">
              <a:latin typeface="+mj-lt"/>
            </a:endParaRPr>
          </a:p>
          <a:p>
            <a:pPr>
              <a:lnSpc>
                <a:spcPct val="115000"/>
              </a:lnSpc>
              <a:spcAft>
                <a:spcPts val="1000"/>
              </a:spcAft>
            </a:pPr>
            <a:r>
              <a:rPr lang="en-US" sz="1600" dirty="0" smtClean="0">
                <a:latin typeface="+mj-lt"/>
              </a:rPr>
              <a:t>27 Neighborhoods' provides multiple opportunities for establishing exchange programs spanning the entire European Union, thus creating and informal cultural activity network between neighborhoods' </a:t>
            </a:r>
            <a:endParaRPr lang="en-US" sz="1600" dirty="0" smtClean="0">
              <a:latin typeface="+mj-lt"/>
              <a:ea typeface="Calibri" panose="020F0502020204030204" pitchFamily="34" charset="0"/>
              <a:cs typeface="Times New Roman" panose="02020603050405020304" pitchFamily="18" charset="0"/>
            </a:endParaRPr>
          </a:p>
          <a:p>
            <a:endParaRPr lang="hr-HR"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665139" y="1845734"/>
            <a:ext cx="6032095" cy="4023360"/>
          </a:xfrm>
        </p:spPr>
      </p:pic>
    </p:spTree>
    <p:extLst>
      <p:ext uri="{BB962C8B-B14F-4D97-AF65-F5344CB8AC3E}">
        <p14:creationId xmlns:p14="http://schemas.microsoft.com/office/powerpoint/2010/main" xmlns="" val="391943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5516" y="716692"/>
            <a:ext cx="4751587" cy="5152402"/>
          </a:xfrm>
        </p:spPr>
        <p:txBody>
          <a:bodyPr>
            <a:normAutofit/>
          </a:bodyPr>
          <a:lstStyle/>
          <a:p>
            <a:r>
              <a:rPr lang="en-US" sz="3600" dirty="0" smtClean="0">
                <a:latin typeface="+mj-lt"/>
              </a:rPr>
              <a:t>Cultural diplomacy programme </a:t>
            </a:r>
            <a:endParaRPr lang="en-US" sz="2800" dirty="0" smtClean="0">
              <a:latin typeface="+mj-lt"/>
            </a:endParaRPr>
          </a:p>
          <a:p>
            <a:pPr>
              <a:spcBef>
                <a:spcPts val="0"/>
              </a:spcBef>
              <a:spcAft>
                <a:spcPts val="0"/>
              </a:spcAft>
            </a:pPr>
            <a:r>
              <a:rPr lang="en-US" sz="1800" dirty="0" smtClean="0">
                <a:latin typeface="+mj-lt"/>
              </a:rPr>
              <a:t>networking and partnership development on the European level</a:t>
            </a:r>
          </a:p>
          <a:p>
            <a:pPr>
              <a:spcBef>
                <a:spcPts val="0"/>
              </a:spcBef>
              <a:spcAft>
                <a:spcPts val="0"/>
              </a:spcAft>
            </a:pPr>
            <a:endParaRPr lang="en-US" sz="1800" dirty="0" smtClean="0">
              <a:latin typeface="+mj-lt"/>
            </a:endParaRPr>
          </a:p>
          <a:p>
            <a:r>
              <a:rPr lang="en-US" sz="1800" dirty="0" smtClean="0">
                <a:latin typeface="+mj-lt"/>
              </a:rPr>
              <a:t>- mobility for experts in arts and culture</a:t>
            </a:r>
          </a:p>
          <a:p>
            <a:r>
              <a:rPr lang="en-US" sz="1800" dirty="0" smtClean="0">
                <a:latin typeface="+mj-lt"/>
              </a:rPr>
              <a:t>- cultural and creative industries and other sectors connected to culture – through international events co-organized and hosted in Rijeka</a:t>
            </a:r>
          </a:p>
          <a:p>
            <a:r>
              <a:rPr lang="en-US" sz="1800" dirty="0" smtClean="0">
                <a:latin typeface="+mj-lt"/>
              </a:rPr>
              <a:t>- promotions abroad</a:t>
            </a:r>
            <a:endParaRPr lang="en-US" sz="1800" dirty="0">
              <a:latin typeface="+mj-lt"/>
            </a:endParaRPr>
          </a:p>
        </p:txBody>
      </p:sp>
      <p:sp>
        <p:nvSpPr>
          <p:cNvPr id="4" name="Content Placeholder 3"/>
          <p:cNvSpPr>
            <a:spLocks noGrp="1"/>
          </p:cNvSpPr>
          <p:nvPr>
            <p:ph sz="half" idx="2"/>
          </p:nvPr>
        </p:nvSpPr>
        <p:spPr>
          <a:xfrm>
            <a:off x="6252518" y="1227437"/>
            <a:ext cx="5033320" cy="4641657"/>
          </a:xfrm>
        </p:spPr>
        <p:txBody>
          <a:bodyPr>
            <a:normAutofit/>
          </a:bodyPr>
          <a:lstStyle/>
          <a:p>
            <a:r>
              <a:rPr lang="en-US" sz="3600" dirty="0" smtClean="0">
                <a:latin typeface="+mj-lt"/>
              </a:rPr>
              <a:t>Classroom</a:t>
            </a:r>
          </a:p>
          <a:p>
            <a:pPr>
              <a:spcBef>
                <a:spcPts val="0"/>
              </a:spcBef>
              <a:spcAft>
                <a:spcPts val="0"/>
              </a:spcAft>
            </a:pPr>
            <a:r>
              <a:rPr lang="en-US" sz="1800" dirty="0" smtClean="0">
                <a:latin typeface="+mj-lt"/>
              </a:rPr>
              <a:t>an integrated learning programme for culture sector capacity building and strengthening the local community  </a:t>
            </a:r>
          </a:p>
          <a:p>
            <a:pPr>
              <a:spcBef>
                <a:spcPts val="0"/>
              </a:spcBef>
              <a:spcAft>
                <a:spcPts val="0"/>
              </a:spcAft>
            </a:pPr>
            <a:endParaRPr lang="en-US" sz="1800" dirty="0" smtClean="0">
              <a:latin typeface="+mj-lt"/>
            </a:endParaRPr>
          </a:p>
          <a:p>
            <a:r>
              <a:rPr lang="en-US" sz="1800" b="1" dirty="0" smtClean="0">
                <a:latin typeface="+mj-lt"/>
                <a:ea typeface="Calibri" panose="020F0502020204030204" pitchFamily="34" charset="0"/>
                <a:cs typeface="Times New Roman" panose="02020603050405020304" pitchFamily="18" charset="0"/>
              </a:rPr>
              <a:t>ACTIVITIES</a:t>
            </a:r>
            <a:r>
              <a:rPr lang="en-US" sz="1800" dirty="0" smtClean="0">
                <a:latin typeface="+mj-lt"/>
                <a:ea typeface="Calibri" panose="020F0502020204030204" pitchFamily="34" charset="0"/>
                <a:cs typeface="Times New Roman" panose="02020603050405020304" pitchFamily="18" charset="0"/>
              </a:rPr>
              <a:t>: workshops, summer schools, mentorships, establishing lifelong education programs, study visits, work training, seminars, conferences, assemblies and meetings. </a:t>
            </a:r>
          </a:p>
          <a:p>
            <a:endParaRPr lang="en-US" sz="1800" dirty="0" smtClean="0">
              <a:latin typeface="+mj-lt"/>
              <a:cs typeface="Times New Roman" panose="02020603050405020304" pitchFamily="18" charset="0"/>
            </a:endParaRPr>
          </a:p>
          <a:p>
            <a:r>
              <a:rPr lang="en-US" sz="1800" b="1" dirty="0" smtClean="0">
                <a:latin typeface="+mj-lt"/>
              </a:rPr>
              <a:t>THEMES</a:t>
            </a:r>
            <a:r>
              <a:rPr lang="en-US" sz="1800" dirty="0" smtClean="0">
                <a:latin typeface="+mj-lt"/>
              </a:rPr>
              <a:t>: space and technology; management and leadership; audience and community development and meetings; invariant and technique; management and leadership; audience and community building</a:t>
            </a:r>
            <a:endParaRPr lang="en-US" sz="1800" dirty="0">
              <a:latin typeface="+mj-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34334" r="340" b="9632"/>
          <a:stretch/>
        </p:blipFill>
        <p:spPr>
          <a:xfrm>
            <a:off x="1105516" y="4506098"/>
            <a:ext cx="4916343" cy="1565189"/>
          </a:xfrm>
          <a:prstGeom prst="rect">
            <a:avLst/>
          </a:prstGeom>
        </p:spPr>
      </p:pic>
    </p:spTree>
    <p:extLst>
      <p:ext uri="{BB962C8B-B14F-4D97-AF65-F5344CB8AC3E}">
        <p14:creationId xmlns:p14="http://schemas.microsoft.com/office/powerpoint/2010/main" xmlns="" val="1771546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69" y="1770315"/>
            <a:ext cx="4285981" cy="3908762"/>
          </a:xfrm>
          <a:prstGeom prst="rect">
            <a:avLst/>
          </a:prstGeom>
          <a:noFill/>
        </p:spPr>
        <p:txBody>
          <a:bodyPr wrap="square" rtlCol="0">
            <a:spAutoFit/>
          </a:bodyPr>
          <a:lstStyle/>
          <a:p>
            <a:r>
              <a:rPr lang="hr" sz="2400" b="1" dirty="0">
                <a:solidFill>
                  <a:srgbClr val="716FB3"/>
                </a:solidFill>
                <a:ea typeface="Circular Medium" panose="02000602000000010002" pitchFamily="2" charset="-18"/>
                <a:cs typeface="Verdana" pitchFamily="34" charset="0"/>
              </a:rPr>
              <a:t>DESK KREATIVNE EUROPE</a:t>
            </a:r>
            <a:endParaRPr lang="hr" sz="2400" b="1" dirty="0">
              <a:solidFill>
                <a:srgbClr val="7030A0"/>
              </a:solidFill>
              <a:ea typeface="Circular Medium" panose="02000602000000010002" pitchFamily="2" charset="-18"/>
              <a:cs typeface="Verdana" pitchFamily="34" charset="0"/>
            </a:endParaRPr>
          </a:p>
          <a:p>
            <a:r>
              <a:rPr lang="hr" sz="1400" dirty="0">
                <a:solidFill>
                  <a:prstClr val="black"/>
                </a:solidFill>
                <a:ea typeface="Circular Medium" panose="02000602000000010002" pitchFamily="2" charset="-18"/>
                <a:cs typeface="Verdana" pitchFamily="34" charset="0"/>
              </a:rPr>
              <a:t>MINISTARSTVO KULTURE</a:t>
            </a:r>
          </a:p>
          <a:p>
            <a:r>
              <a:rPr lang="hr" sz="1400" dirty="0">
                <a:solidFill>
                  <a:prstClr val="black"/>
                </a:solidFill>
                <a:ea typeface="Circular Medium" panose="02000602000000010002" pitchFamily="2" charset="-18"/>
                <a:cs typeface="Verdana" pitchFamily="34" charset="0"/>
              </a:rPr>
              <a:t>RUNJANINOVA 2</a:t>
            </a:r>
          </a:p>
          <a:p>
            <a:r>
              <a:rPr lang="hr" sz="1400" dirty="0">
                <a:solidFill>
                  <a:prstClr val="black"/>
                </a:solidFill>
                <a:ea typeface="Circular Medium" panose="02000602000000010002" pitchFamily="2" charset="-18"/>
                <a:cs typeface="Verdana" pitchFamily="34" charset="0"/>
              </a:rPr>
              <a:t>10 000 ZAGREB</a:t>
            </a:r>
          </a:p>
          <a:p>
            <a:endParaRPr lang="hr" sz="1400" dirty="0">
              <a:solidFill>
                <a:prstClr val="black"/>
              </a:solidFill>
              <a:ea typeface="Circular Medium" panose="02000602000000010002" pitchFamily="2" charset="-18"/>
              <a:cs typeface="Verdana" pitchFamily="34" charset="0"/>
            </a:endParaRPr>
          </a:p>
          <a:p>
            <a:r>
              <a:rPr lang="hr" sz="1400" dirty="0">
                <a:solidFill>
                  <a:prstClr val="black"/>
                </a:solidFill>
                <a:ea typeface="Circular Medium" panose="02000602000000010002" pitchFamily="2" charset="-18"/>
                <a:cs typeface="Verdana" pitchFamily="34" charset="0"/>
              </a:rPr>
              <a:t>01/ 4866 285 </a:t>
            </a:r>
            <a:r>
              <a:rPr lang="hr" sz="1600" b="1" dirty="0">
                <a:solidFill>
                  <a:prstClr val="black"/>
                </a:solidFill>
                <a:ea typeface="Circular Medium" panose="02000602000000010002" pitchFamily="2" charset="-18"/>
                <a:cs typeface="Verdana" pitchFamily="34" charset="0"/>
              </a:rPr>
              <a:t>Anera STOPFER</a:t>
            </a:r>
            <a:endParaRPr lang="hr" sz="1400" dirty="0">
              <a:solidFill>
                <a:prstClr val="black"/>
              </a:solidFill>
              <a:ea typeface="Circular Medium" panose="02000602000000010002" pitchFamily="2" charset="-18"/>
              <a:cs typeface="Verdana" pitchFamily="34" charset="0"/>
            </a:endParaRPr>
          </a:p>
          <a:p>
            <a:endParaRPr lang="hr" sz="1400" dirty="0">
              <a:solidFill>
                <a:prstClr val="black"/>
              </a:solidFill>
              <a:ea typeface="Circular Medium" panose="02000602000000010002" pitchFamily="2" charset="-18"/>
              <a:cs typeface="Verdana" pitchFamily="34" charset="0"/>
            </a:endParaRPr>
          </a:p>
          <a:p>
            <a:r>
              <a:rPr lang="hr" sz="1400" dirty="0">
                <a:solidFill>
                  <a:prstClr val="black"/>
                </a:solidFill>
                <a:ea typeface="Circular Medium" panose="02000602000000010002" pitchFamily="2" charset="-18"/>
                <a:cs typeface="Verdana" pitchFamily="34" charset="0"/>
              </a:rPr>
              <a:t>01/ 4866 312 </a:t>
            </a:r>
            <a:r>
              <a:rPr lang="hr" sz="1600" b="1" dirty="0">
                <a:solidFill>
                  <a:prstClr val="black"/>
                </a:solidFill>
                <a:ea typeface="Circular Medium" panose="02000602000000010002" pitchFamily="2" charset="-18"/>
                <a:cs typeface="Verdana" pitchFamily="34" charset="0"/>
              </a:rPr>
              <a:t>Morana BIGAČ</a:t>
            </a:r>
            <a:endParaRPr lang="hr" sz="1400" dirty="0">
              <a:solidFill>
                <a:prstClr val="black"/>
              </a:solidFill>
              <a:ea typeface="Circular Medium" panose="02000602000000010002" pitchFamily="2" charset="-18"/>
              <a:cs typeface="Verdana" pitchFamily="34" charset="0"/>
            </a:endParaRPr>
          </a:p>
          <a:p>
            <a:endParaRPr lang="hr" sz="1600" dirty="0">
              <a:solidFill>
                <a:prstClr val="black"/>
              </a:solidFill>
              <a:latin typeface="Circular Medium" panose="02000602000000010002" pitchFamily="2" charset="-18"/>
              <a:ea typeface="Circular Medium" panose="02000602000000010002" pitchFamily="2" charset="-18"/>
              <a:cs typeface="Verdana" pitchFamily="34" charset="0"/>
            </a:endParaRPr>
          </a:p>
          <a:p>
            <a:pPr lvl="1"/>
            <a:r>
              <a:rPr lang="hr" sz="2000" b="1" dirty="0">
                <a:solidFill>
                  <a:srgbClr val="716FB3"/>
                </a:solidFill>
                <a:latin typeface="Circular Medium" panose="02000602000000010002" pitchFamily="2" charset="-18"/>
                <a:ea typeface="Circular Medium" panose="02000602000000010002" pitchFamily="2" charset="-18"/>
                <a:cs typeface="Verdana" pitchFamily="34" charset="0"/>
              </a:rPr>
              <a:t>   </a:t>
            </a:r>
          </a:p>
          <a:p>
            <a:pPr lvl="1"/>
            <a:r>
              <a:rPr lang="hr" sz="2000" b="1" dirty="0" smtClean="0">
                <a:solidFill>
                  <a:srgbClr val="716FB3"/>
                </a:solidFill>
                <a:latin typeface="Circular Medium" panose="02000602000000010002" pitchFamily="2" charset="-18"/>
                <a:ea typeface="Circular Medium" panose="02000602000000010002" pitchFamily="2" charset="-18"/>
                <a:cs typeface="Verdana" pitchFamily="34" charset="0"/>
              </a:rPr>
              <a:t>ced@min-kulture.hr</a:t>
            </a:r>
          </a:p>
          <a:p>
            <a:pPr lvl="1"/>
            <a:endParaRPr lang="hr" sz="2000" b="1" dirty="0" smtClean="0">
              <a:solidFill>
                <a:srgbClr val="716FB3"/>
              </a:solidFill>
              <a:latin typeface="Circular Medium" panose="02000602000000010002" pitchFamily="2" charset="-18"/>
              <a:ea typeface="Circular Medium" panose="02000602000000010002" pitchFamily="2" charset="-18"/>
              <a:cs typeface="Verdana" pitchFamily="34" charset="0"/>
            </a:endParaRPr>
          </a:p>
          <a:p>
            <a:pPr lvl="1"/>
            <a:r>
              <a:rPr lang="hr" sz="2000" b="1" dirty="0" smtClean="0">
                <a:solidFill>
                  <a:srgbClr val="716FB3"/>
                </a:solidFill>
                <a:latin typeface="Circular Medium" panose="02000602000000010002" pitchFamily="2" charset="-18"/>
                <a:ea typeface="Circular Medium" panose="02000602000000010002" pitchFamily="2" charset="-18"/>
                <a:cs typeface="Verdana" pitchFamily="34" charset="0"/>
              </a:rPr>
              <a:t>www.deskkultura.hr</a:t>
            </a:r>
            <a:endParaRPr lang="hr" sz="2000" b="1" dirty="0">
              <a:solidFill>
                <a:srgbClr val="716FB3"/>
              </a:solidFill>
              <a:latin typeface="Circular Medium" panose="02000602000000010002" pitchFamily="2" charset="-18"/>
              <a:ea typeface="Circular Medium" panose="02000602000000010002" pitchFamily="2" charset="-18"/>
              <a:cs typeface="Verdana" pitchFamily="34" charset="0"/>
            </a:endParaRPr>
          </a:p>
          <a:p>
            <a:endParaRPr lang="hr" sz="2600" dirty="0">
              <a:solidFill>
                <a:srgbClr val="716FB3"/>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3369" y="1269557"/>
            <a:ext cx="1935648" cy="3962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3369" y="5433011"/>
            <a:ext cx="1920406" cy="3505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54132" y="4960912"/>
            <a:ext cx="251100" cy="2511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54132" y="4318802"/>
            <a:ext cx="245836" cy="245836"/>
          </a:xfrm>
          <a:prstGeom prst="rect">
            <a:avLst/>
          </a:prstGeom>
        </p:spPr>
      </p:pic>
      <p:sp>
        <p:nvSpPr>
          <p:cNvPr id="8" name="TextBox 7"/>
          <p:cNvSpPr txBox="1"/>
          <p:nvPr/>
        </p:nvSpPr>
        <p:spPr>
          <a:xfrm>
            <a:off x="5181600" y="2825579"/>
            <a:ext cx="5651157" cy="830997"/>
          </a:xfrm>
          <a:prstGeom prst="rect">
            <a:avLst/>
          </a:prstGeom>
          <a:noFill/>
        </p:spPr>
        <p:txBody>
          <a:bodyPr wrap="square" rtlCol="0">
            <a:spAutoFit/>
          </a:bodyPr>
          <a:lstStyle/>
          <a:p>
            <a:pPr algn="ctr"/>
            <a:r>
              <a:rPr lang="hr-HR" sz="4800" dirty="0" smtClean="0">
                <a:latin typeface="+mj-lt"/>
              </a:rPr>
              <a:t>THANK YOU!</a:t>
            </a:r>
            <a:endParaRPr lang="hr-HR" sz="4800" dirty="0">
              <a:latin typeface="+mj-lt"/>
            </a:endParaRPr>
          </a:p>
        </p:txBody>
      </p:sp>
    </p:spTree>
    <p:extLst>
      <p:ext uri="{BB962C8B-B14F-4D97-AF65-F5344CB8AC3E}">
        <p14:creationId xmlns:p14="http://schemas.microsoft.com/office/powerpoint/2010/main" xmlns="" val="408263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Ministry of Culture of the Republic of Croatia</a:t>
            </a:r>
            <a:endParaRPr lang="en-US" sz="4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142438" y="2324057"/>
            <a:ext cx="2086600" cy="2239705"/>
          </a:xfrm>
        </p:spPr>
      </p:pic>
      <p:sp>
        <p:nvSpPr>
          <p:cNvPr id="7" name="Rectangle 6"/>
          <p:cNvSpPr/>
          <p:nvPr/>
        </p:nvSpPr>
        <p:spPr>
          <a:xfrm>
            <a:off x="1097280" y="2126349"/>
            <a:ext cx="6621574" cy="3693319"/>
          </a:xfrm>
          <a:prstGeom prst="rect">
            <a:avLst/>
          </a:prstGeom>
        </p:spPr>
        <p:txBody>
          <a:bodyPr wrap="square">
            <a:spAutoFit/>
          </a:bodyPr>
          <a:lstStyle/>
          <a:p>
            <a:pPr algn="just"/>
            <a:r>
              <a:rPr lang="en-US" dirty="0" smtClean="0">
                <a:latin typeface="+mj-lt"/>
              </a:rPr>
              <a:t>The mission of the Ministry of Culture of Republic of Croatia is to ensure the normative, organizational, financial, material and other conditions for the development of cultural and artistic creativity</a:t>
            </a:r>
            <a:r>
              <a:rPr lang="hr-HR" dirty="0" smtClean="0">
                <a:latin typeface="+mj-lt"/>
              </a:rPr>
              <a:t>;</a:t>
            </a:r>
            <a:r>
              <a:rPr lang="en-US" dirty="0" smtClean="0">
                <a:latin typeface="+mj-lt"/>
              </a:rPr>
              <a:t> the protection and preservation of cultural heritage in the Republic of Croatia</a:t>
            </a:r>
            <a:r>
              <a:rPr lang="hr-HR" dirty="0" smtClean="0">
                <a:latin typeface="+mj-lt"/>
              </a:rPr>
              <a:t>;</a:t>
            </a:r>
            <a:r>
              <a:rPr lang="en-US" dirty="0" smtClean="0">
                <a:latin typeface="+mj-lt"/>
              </a:rPr>
              <a:t> presentation and promotion of Croatian culture in Europe and the world and support of various international cultural cooperation. </a:t>
            </a:r>
            <a:endParaRPr lang="hr-HR" dirty="0" smtClean="0">
              <a:latin typeface="+mj-lt"/>
            </a:endParaRPr>
          </a:p>
          <a:p>
            <a:endParaRPr lang="hr-HR" dirty="0">
              <a:latin typeface="+mj-lt"/>
            </a:endParaRPr>
          </a:p>
          <a:p>
            <a:endParaRPr lang="hr-HR" dirty="0" smtClean="0">
              <a:latin typeface="+mj-lt"/>
            </a:endParaRPr>
          </a:p>
          <a:p>
            <a:pPr marL="285750" indent="-285750">
              <a:buFont typeface="Arial" panose="020B0604020202020204" pitchFamily="34" charset="0"/>
              <a:buChar char="•"/>
            </a:pPr>
            <a:r>
              <a:rPr lang="en-US" dirty="0" smtClean="0">
                <a:latin typeface="+mj-lt"/>
              </a:rPr>
              <a:t>Open call for financial support of international cultural cooperation</a:t>
            </a:r>
          </a:p>
          <a:p>
            <a:pPr marL="285750" indent="-285750">
              <a:buFont typeface="Arial" panose="020B0604020202020204" pitchFamily="34" charset="0"/>
              <a:buChar char="•"/>
            </a:pPr>
            <a:r>
              <a:rPr lang="en-US" dirty="0" smtClean="0">
                <a:latin typeface="+mj-lt"/>
              </a:rPr>
              <a:t>Support for residency programme</a:t>
            </a:r>
          </a:p>
          <a:p>
            <a:pPr marL="285750" indent="-285750">
              <a:buFont typeface="Arial" panose="020B0604020202020204" pitchFamily="34" charset="0"/>
              <a:buChar char="•"/>
            </a:pPr>
            <a:r>
              <a:rPr lang="en-US" dirty="0" smtClean="0">
                <a:latin typeface="+mj-lt"/>
              </a:rPr>
              <a:t>Support for Croatian participants in selected Creative Europe projects</a:t>
            </a:r>
          </a:p>
        </p:txBody>
      </p:sp>
    </p:spTree>
    <p:extLst>
      <p:ext uri="{BB962C8B-B14F-4D97-AF65-F5344CB8AC3E}">
        <p14:creationId xmlns:p14="http://schemas.microsoft.com/office/powerpoint/2010/main" xmlns="" val="1349298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420" y="823784"/>
            <a:ext cx="10058400" cy="806484"/>
          </a:xfrm>
        </p:spPr>
        <p:txBody>
          <a:bodyPr>
            <a:normAutofit/>
          </a:bodyPr>
          <a:lstStyle/>
          <a:p>
            <a:r>
              <a:rPr lang="hr-HR" sz="3600" dirty="0"/>
              <a:t>s</a:t>
            </a:r>
            <a:r>
              <a:rPr lang="hr-HR" sz="3600" dirty="0" smtClean="0"/>
              <a:t>upport for International Cultural cooperation</a:t>
            </a:r>
            <a:endParaRPr lang="hr-HR" sz="3600" dirty="0"/>
          </a:p>
        </p:txBody>
      </p:sp>
      <p:sp>
        <p:nvSpPr>
          <p:cNvPr id="6" name="TextBox 5"/>
          <p:cNvSpPr txBox="1"/>
          <p:nvPr/>
        </p:nvSpPr>
        <p:spPr>
          <a:xfrm>
            <a:off x="1171420" y="1956156"/>
            <a:ext cx="8664558" cy="2985433"/>
          </a:xfrm>
          <a:prstGeom prst="rect">
            <a:avLst/>
          </a:prstGeom>
          <a:noFill/>
        </p:spPr>
        <p:txBody>
          <a:bodyPr wrap="square" rtlCol="0">
            <a:spAutoFit/>
          </a:bodyPr>
          <a:lstStyle/>
          <a:p>
            <a:pPr marL="342900" indent="-342900">
              <a:lnSpc>
                <a:spcPct val="125000"/>
              </a:lnSpc>
              <a:spcBef>
                <a:spcPts val="1200"/>
              </a:spcBef>
              <a:buFont typeface="Arial" panose="020B0604020202020204" pitchFamily="34" charset="0"/>
              <a:buChar char="•"/>
            </a:pPr>
            <a:r>
              <a:rPr lang="en-US" sz="2400" dirty="0" smtClean="0">
                <a:latin typeface="+mj-lt"/>
              </a:rPr>
              <a:t>Strengthening and developing international cultural cooperation </a:t>
            </a:r>
          </a:p>
          <a:p>
            <a:pPr marL="342900" indent="-342900">
              <a:lnSpc>
                <a:spcPct val="125000"/>
              </a:lnSpc>
              <a:spcBef>
                <a:spcPts val="1200"/>
              </a:spcBef>
              <a:buFont typeface="Arial" panose="020B0604020202020204" pitchFamily="34" charset="0"/>
              <a:buChar char="•"/>
            </a:pPr>
            <a:r>
              <a:rPr lang="en-US" sz="2400" dirty="0" smtClean="0">
                <a:latin typeface="+mj-lt"/>
              </a:rPr>
              <a:t>Funding for international cooperation, mobitiliy and exchange</a:t>
            </a:r>
          </a:p>
          <a:p>
            <a:pPr marL="342900" indent="-342900">
              <a:lnSpc>
                <a:spcPct val="125000"/>
              </a:lnSpc>
              <a:spcBef>
                <a:spcPts val="1200"/>
              </a:spcBef>
              <a:buFont typeface="Arial" panose="020B0604020202020204" pitchFamily="34" charset="0"/>
              <a:buChar char="•"/>
            </a:pPr>
            <a:r>
              <a:rPr lang="en-US" sz="2400" dirty="0" smtClean="0">
                <a:latin typeface="+mj-lt"/>
              </a:rPr>
              <a:t>Promotion of Croatian culture </a:t>
            </a:r>
          </a:p>
          <a:p>
            <a:pPr marL="342900" indent="-342900">
              <a:lnSpc>
                <a:spcPct val="125000"/>
              </a:lnSpc>
              <a:spcBef>
                <a:spcPts val="1200"/>
              </a:spcBef>
              <a:buFont typeface="Arial" panose="020B0604020202020204" pitchFamily="34" charset="0"/>
              <a:buChar char="•"/>
            </a:pPr>
            <a:r>
              <a:rPr lang="en-US" sz="2400" dirty="0" smtClean="0">
                <a:latin typeface="+mj-lt"/>
              </a:rPr>
              <a:t>Funding for cultural export and internationalization </a:t>
            </a:r>
          </a:p>
          <a:p>
            <a:endParaRPr lang="hr-HR" sz="2000" dirty="0" smtClean="0">
              <a:latin typeface="+mj-lt"/>
            </a:endParaRPr>
          </a:p>
          <a:p>
            <a:endParaRPr lang="hr-HR" dirty="0"/>
          </a:p>
        </p:txBody>
      </p:sp>
    </p:spTree>
    <p:extLst>
      <p:ext uri="{BB962C8B-B14F-4D97-AF65-F5344CB8AC3E}">
        <p14:creationId xmlns:p14="http://schemas.microsoft.com/office/powerpoint/2010/main" xmlns="" val="204249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a:t>s</a:t>
            </a:r>
            <a:r>
              <a:rPr lang="hr-HR" sz="3600" dirty="0" smtClean="0"/>
              <a:t>upport for Creative </a:t>
            </a:r>
            <a:r>
              <a:rPr lang="hr-HR" sz="3600" dirty="0"/>
              <a:t>E</a:t>
            </a:r>
            <a:r>
              <a:rPr lang="hr-HR" sz="3600" dirty="0" smtClean="0"/>
              <a:t>urope </a:t>
            </a:r>
            <a:r>
              <a:rPr lang="en-US" sz="3600" dirty="0" smtClean="0"/>
              <a:t>selected</a:t>
            </a:r>
            <a:r>
              <a:rPr lang="hr-HR" sz="3600" dirty="0" smtClean="0"/>
              <a:t> </a:t>
            </a:r>
            <a:r>
              <a:rPr lang="hr-HR" sz="3600" dirty="0" err="1" smtClean="0"/>
              <a:t>projects</a:t>
            </a:r>
            <a:r>
              <a:rPr lang="hr-HR" sz="3600" dirty="0" smtClean="0"/>
              <a:t> </a:t>
            </a:r>
            <a:endParaRPr lang="hr-HR" sz="3600" dirty="0"/>
          </a:p>
        </p:txBody>
      </p:sp>
      <p:sp>
        <p:nvSpPr>
          <p:cNvPr id="3" name="Content Placeholder 2"/>
          <p:cNvSpPr>
            <a:spLocks noGrp="1"/>
          </p:cNvSpPr>
          <p:nvPr>
            <p:ph idx="1"/>
          </p:nvPr>
        </p:nvSpPr>
        <p:spPr/>
        <p:txBody>
          <a:bodyPr/>
          <a:lstStyle/>
          <a:p>
            <a:endParaRPr lang="hr-HR" dirty="0" smtClean="0"/>
          </a:p>
          <a:p>
            <a:r>
              <a:rPr lang="en-US" dirty="0" smtClean="0"/>
              <a:t>- </a:t>
            </a:r>
            <a:r>
              <a:rPr lang="en-US" sz="2400" dirty="0" smtClean="0">
                <a:latin typeface="+mj-lt"/>
              </a:rPr>
              <a:t>Decision by Minstar of Culture (2007 -)</a:t>
            </a:r>
          </a:p>
          <a:p>
            <a:r>
              <a:rPr lang="en-US" sz="2400" dirty="0" smtClean="0">
                <a:latin typeface="+mj-lt"/>
              </a:rPr>
              <a:t>- Culture programme (2007 – 2013) &amp; Creative Europe (2014 – 2020)</a:t>
            </a:r>
          </a:p>
          <a:p>
            <a:pPr lvl="1"/>
            <a:r>
              <a:rPr lang="en-US" sz="2000" dirty="0" smtClean="0">
                <a:latin typeface="+mj-lt"/>
              </a:rPr>
              <a:t>Culture sub-programme </a:t>
            </a:r>
          </a:p>
          <a:p>
            <a:r>
              <a:rPr lang="en-US" sz="2400" dirty="0" smtClean="0">
                <a:latin typeface="+mj-lt"/>
              </a:rPr>
              <a:t>- for all categories in Culture sub-programme </a:t>
            </a:r>
          </a:p>
          <a:p>
            <a:pPr lvl="1"/>
            <a:r>
              <a:rPr lang="en-US" sz="2000" dirty="0" smtClean="0">
                <a:latin typeface="+mj-lt"/>
              </a:rPr>
              <a:t>Cooperation programs, Literary translations, Platforms and Networks</a:t>
            </a:r>
          </a:p>
          <a:p>
            <a:r>
              <a:rPr lang="en-US" sz="2400" dirty="0" smtClean="0">
                <a:latin typeface="+mj-lt"/>
              </a:rPr>
              <a:t>- co-funding: 30% - 60% (depend on status of Croatian partner)</a:t>
            </a:r>
          </a:p>
          <a:p>
            <a:r>
              <a:rPr lang="en-US" sz="2400" dirty="0" smtClean="0">
                <a:latin typeface="+mj-lt"/>
              </a:rPr>
              <a:t>- 103 projects | 58 organizations</a:t>
            </a:r>
          </a:p>
          <a:p>
            <a:endParaRPr lang="hr-HR" dirty="0"/>
          </a:p>
          <a:p>
            <a:endParaRPr lang="hr-HR" dirty="0"/>
          </a:p>
        </p:txBody>
      </p:sp>
    </p:spTree>
    <p:extLst>
      <p:ext uri="{BB962C8B-B14F-4D97-AF65-F5344CB8AC3E}">
        <p14:creationId xmlns:p14="http://schemas.microsoft.com/office/powerpoint/2010/main" xmlns="" val="3276748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c</a:t>
            </a:r>
            <a:r>
              <a:rPr lang="hr-HR" b="1" dirty="0" smtClean="0"/>
              <a:t>ulture</a:t>
            </a:r>
            <a:r>
              <a:rPr lang="hr-HR" dirty="0" smtClean="0"/>
              <a:t>net.hr</a:t>
            </a:r>
            <a:endParaRPr lang="hr-HR" dirty="0"/>
          </a:p>
        </p:txBody>
      </p:sp>
      <p:sp>
        <p:nvSpPr>
          <p:cNvPr id="3" name="Content Placeholder 2"/>
          <p:cNvSpPr>
            <a:spLocks noGrp="1"/>
          </p:cNvSpPr>
          <p:nvPr>
            <p:ph idx="1"/>
          </p:nvPr>
        </p:nvSpPr>
        <p:spPr>
          <a:xfrm>
            <a:off x="1097280" y="1737360"/>
            <a:ext cx="4810870" cy="4023360"/>
          </a:xfrm>
        </p:spPr>
        <p:txBody>
          <a:bodyPr>
            <a:normAutofit/>
          </a:bodyPr>
          <a:lstStyle/>
          <a:p>
            <a:pPr marL="0" indent="0">
              <a:buNone/>
            </a:pPr>
            <a:r>
              <a:rPr lang="hr-HR" dirty="0" smtClean="0">
                <a:latin typeface="+mj-lt"/>
              </a:rPr>
              <a:t> </a:t>
            </a:r>
            <a:r>
              <a:rPr lang="en-US" dirty="0" smtClean="0">
                <a:latin typeface="+mj-lt"/>
              </a:rPr>
              <a:t>web portal to Croatian Culture</a:t>
            </a:r>
          </a:p>
          <a:p>
            <a:pPr marL="0" indent="0">
              <a:buNone/>
            </a:pPr>
            <a:endParaRPr lang="en-US" dirty="0" smtClean="0">
              <a:latin typeface="+mj-lt"/>
            </a:endParaRPr>
          </a:p>
          <a:p>
            <a:pPr marL="0" indent="0">
              <a:spcBef>
                <a:spcPts val="0"/>
              </a:spcBef>
              <a:buNone/>
            </a:pPr>
            <a:r>
              <a:rPr lang="en-US" sz="1600" dirty="0" smtClean="0">
                <a:latin typeface="+mj-lt"/>
              </a:rPr>
              <a:t>- General information on main organizations and </a:t>
            </a:r>
          </a:p>
          <a:p>
            <a:pPr marL="0" indent="0">
              <a:spcBef>
                <a:spcPts val="0"/>
              </a:spcBef>
              <a:buNone/>
            </a:pPr>
            <a:r>
              <a:rPr lang="en-US" sz="1600" dirty="0" smtClean="0">
                <a:latin typeface="+mj-lt"/>
              </a:rPr>
              <a:t>  events  </a:t>
            </a:r>
          </a:p>
          <a:p>
            <a:pPr marL="0" indent="0">
              <a:buNone/>
            </a:pPr>
            <a:r>
              <a:rPr lang="en-US" sz="1600" dirty="0" smtClean="0">
                <a:latin typeface="+mj-lt"/>
              </a:rPr>
              <a:t>- Contacts</a:t>
            </a:r>
          </a:p>
          <a:p>
            <a:pPr marL="0" indent="0">
              <a:buNone/>
            </a:pPr>
            <a:r>
              <a:rPr lang="en-US" sz="1600" dirty="0" smtClean="0">
                <a:latin typeface="+mj-lt"/>
              </a:rPr>
              <a:t>- Open calls </a:t>
            </a:r>
          </a:p>
          <a:p>
            <a:pPr marL="0" indent="0">
              <a:buNone/>
            </a:pPr>
            <a:r>
              <a:rPr lang="en-US" sz="1600" dirty="0" smtClean="0">
                <a:latin typeface="+mj-lt"/>
              </a:rPr>
              <a:t>- Partner search </a:t>
            </a:r>
          </a:p>
          <a:p>
            <a:pPr marL="0" indent="0">
              <a:buNone/>
            </a:pPr>
            <a:endParaRPr lang="hr-HR" dirty="0">
              <a:latin typeface="+mj-lt"/>
            </a:endParaRPr>
          </a:p>
          <a:p>
            <a:pPr marL="0" indent="0">
              <a:buNone/>
            </a:pPr>
            <a:r>
              <a:rPr lang="hr-HR" sz="1600" dirty="0">
                <a:latin typeface="+mj-lt"/>
                <a:hlinkClick r:id="rId2"/>
              </a:rPr>
              <a:t>https://</a:t>
            </a:r>
            <a:r>
              <a:rPr lang="hr-HR" sz="1600" dirty="0" smtClean="0">
                <a:latin typeface="+mj-lt"/>
                <a:hlinkClick r:id="rId2"/>
              </a:rPr>
              <a:t>www.facebook.com/culturenet.croatia/</a:t>
            </a:r>
            <a:r>
              <a:rPr lang="hr-HR" sz="1600" dirty="0" smtClean="0">
                <a:latin typeface="+mj-lt"/>
              </a:rPr>
              <a:t> </a:t>
            </a:r>
          </a:p>
          <a:p>
            <a:endParaRPr lang="hr-HR" dirty="0"/>
          </a:p>
        </p:txBody>
      </p:sp>
      <p:pic>
        <p:nvPicPr>
          <p:cNvPr id="4" name="Picture 3"/>
          <p:cNvPicPr>
            <a:picLocks noChangeAspect="1"/>
          </p:cNvPicPr>
          <p:nvPr/>
        </p:nvPicPr>
        <p:blipFill rotWithShape="1">
          <a:blip r:embed="rId3" cstate="print"/>
          <a:srcRect l="16892" t="8529" r="20270" b="2343"/>
          <a:stretch/>
        </p:blipFill>
        <p:spPr>
          <a:xfrm>
            <a:off x="5189838" y="131806"/>
            <a:ext cx="6870358" cy="58900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0414" y="4792854"/>
            <a:ext cx="260936" cy="313982"/>
          </a:xfrm>
          <a:prstGeom prst="rect">
            <a:avLst/>
          </a:prstGeom>
        </p:spPr>
      </p:pic>
    </p:spTree>
    <p:extLst>
      <p:ext uri="{BB962C8B-B14F-4D97-AF65-F5344CB8AC3E}">
        <p14:creationId xmlns:p14="http://schemas.microsoft.com/office/powerpoint/2010/main" xmlns="" val="116427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187896" y="172459"/>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t>residency programs </a:t>
            </a:r>
            <a:endParaRPr lang="en-US" sz="3600" dirty="0"/>
          </a:p>
        </p:txBody>
      </p:sp>
      <p:sp>
        <p:nvSpPr>
          <p:cNvPr id="5" name="Content Placeholder 2"/>
          <p:cNvSpPr>
            <a:spLocks noGrp="1"/>
          </p:cNvSpPr>
          <p:nvPr>
            <p:ph idx="1"/>
          </p:nvPr>
        </p:nvSpPr>
        <p:spPr>
          <a:xfrm>
            <a:off x="1187896" y="2018729"/>
            <a:ext cx="7453596" cy="4023360"/>
          </a:xfrm>
        </p:spPr>
        <p:txBody>
          <a:bodyPr>
            <a:normAutofit/>
          </a:bodyPr>
          <a:lstStyle/>
          <a:p>
            <a:pPr>
              <a:spcBef>
                <a:spcPts val="0"/>
              </a:spcBef>
              <a:spcAft>
                <a:spcPts val="0"/>
              </a:spcAft>
            </a:pPr>
            <a:r>
              <a:rPr lang="en-US" sz="2400" b="1" dirty="0" smtClean="0">
                <a:latin typeface="+mj-lt"/>
              </a:rPr>
              <a:t>POGON</a:t>
            </a:r>
            <a:r>
              <a:rPr lang="en-US" sz="2400" dirty="0" smtClean="0">
                <a:latin typeface="+mj-lt"/>
              </a:rPr>
              <a:t> Zagreb center for</a:t>
            </a:r>
            <a:r>
              <a:rPr lang="hr-HR" sz="2400" dirty="0" smtClean="0">
                <a:latin typeface="+mj-lt"/>
              </a:rPr>
              <a:t> </a:t>
            </a:r>
            <a:r>
              <a:rPr lang="en-US" sz="2400" dirty="0" smtClean="0">
                <a:latin typeface="+mj-lt"/>
              </a:rPr>
              <a:t>independent culture and youth </a:t>
            </a:r>
          </a:p>
          <a:p>
            <a:pPr>
              <a:spcBef>
                <a:spcPts val="0"/>
              </a:spcBef>
              <a:spcAft>
                <a:spcPts val="0"/>
              </a:spcAft>
            </a:pPr>
            <a:r>
              <a:rPr lang="en-US" sz="2400" dirty="0" smtClean="0">
                <a:latin typeface="+mj-lt"/>
              </a:rPr>
              <a:t>(</a:t>
            </a:r>
            <a:r>
              <a:rPr lang="en-US" sz="2400" i="1" dirty="0" smtClean="0">
                <a:latin typeface="+mj-lt"/>
              </a:rPr>
              <a:t>partnership with Akademie Schloss Solitude</a:t>
            </a:r>
            <a:r>
              <a:rPr lang="en-US" sz="2400" dirty="0" smtClean="0">
                <a:latin typeface="+mj-lt"/>
              </a:rPr>
              <a:t>)</a:t>
            </a:r>
            <a:endParaRPr lang="hr-HR" sz="2400" dirty="0" smtClean="0">
              <a:latin typeface="+mj-lt"/>
            </a:endParaRPr>
          </a:p>
          <a:p>
            <a:pPr>
              <a:spcBef>
                <a:spcPts val="0"/>
              </a:spcBef>
              <a:spcAft>
                <a:spcPts val="0"/>
              </a:spcAft>
            </a:pPr>
            <a:endParaRPr lang="hr-HR" sz="2400" dirty="0">
              <a:latin typeface="+mj-lt"/>
            </a:endParaRPr>
          </a:p>
          <a:p>
            <a:pPr>
              <a:spcBef>
                <a:spcPts val="0"/>
              </a:spcBef>
              <a:spcAft>
                <a:spcPts val="0"/>
              </a:spcAft>
            </a:pPr>
            <a:r>
              <a:rPr lang="hr-HR" sz="2400" dirty="0">
                <a:latin typeface="+mj-lt"/>
                <a:hlinkClick r:id="rId2"/>
              </a:rPr>
              <a:t>https://</a:t>
            </a:r>
            <a:r>
              <a:rPr lang="hr-HR" sz="2400" dirty="0" smtClean="0">
                <a:latin typeface="+mj-lt"/>
                <a:hlinkClick r:id="rId2"/>
              </a:rPr>
              <a:t>www.pogon.hr/en</a:t>
            </a:r>
            <a:r>
              <a:rPr lang="hr-HR" sz="2400" dirty="0" smtClean="0">
                <a:latin typeface="+mj-lt"/>
              </a:rPr>
              <a:t> </a:t>
            </a:r>
          </a:p>
          <a:p>
            <a:pPr>
              <a:spcBef>
                <a:spcPts val="0"/>
              </a:spcBef>
              <a:spcAft>
                <a:spcPts val="0"/>
              </a:spcAft>
            </a:pPr>
            <a:endParaRPr lang="en-US" sz="2400" dirty="0" smtClean="0">
              <a:latin typeface="+mj-lt"/>
            </a:endParaRPr>
          </a:p>
          <a:p>
            <a:pPr>
              <a:spcBef>
                <a:spcPts val="0"/>
              </a:spcBef>
              <a:spcAft>
                <a:spcPts val="0"/>
              </a:spcAft>
            </a:pPr>
            <a:endParaRPr lang="en-US" sz="2400" dirty="0" smtClean="0">
              <a:latin typeface="+mj-lt"/>
            </a:endParaRPr>
          </a:p>
          <a:p>
            <a:pPr>
              <a:spcBef>
                <a:spcPts val="0"/>
              </a:spcBef>
              <a:spcAft>
                <a:spcPts val="0"/>
              </a:spcAft>
            </a:pPr>
            <a:endParaRPr lang="en-US" sz="2400" dirty="0" smtClean="0">
              <a:latin typeface="+mj-lt"/>
            </a:endParaRPr>
          </a:p>
        </p:txBody>
      </p:sp>
      <p:pic>
        <p:nvPicPr>
          <p:cNvPr id="8" name="Picture 7"/>
          <p:cNvPicPr>
            <a:picLocks noChangeAspect="1"/>
          </p:cNvPicPr>
          <p:nvPr/>
        </p:nvPicPr>
        <p:blipFill rotWithShape="1">
          <a:blip r:embed="rId3" cstate="print"/>
          <a:srcRect t="7387" r="-1473" b="2689"/>
          <a:stretch/>
        </p:blipFill>
        <p:spPr>
          <a:xfrm>
            <a:off x="4648482" y="2932669"/>
            <a:ext cx="6808799" cy="35999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62036" y="3661717"/>
            <a:ext cx="2007973" cy="1070919"/>
          </a:xfrm>
          <a:prstGeom prst="rect">
            <a:avLst/>
          </a:prstGeom>
        </p:spPr>
      </p:pic>
    </p:spTree>
    <p:extLst>
      <p:ext uri="{BB962C8B-B14F-4D97-AF65-F5344CB8AC3E}">
        <p14:creationId xmlns:p14="http://schemas.microsoft.com/office/powerpoint/2010/main" xmlns="" val="55660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978" y="414659"/>
            <a:ext cx="10923373" cy="1200329"/>
          </a:xfrm>
          <a:prstGeom prst="rect">
            <a:avLst/>
          </a:prstGeom>
          <a:noFill/>
        </p:spPr>
        <p:txBody>
          <a:bodyPr wrap="square" rtlCol="0">
            <a:spAutoFit/>
          </a:bodyPr>
          <a:lstStyle/>
          <a:p>
            <a:r>
              <a:rPr lang="en-US" sz="2400" b="1" dirty="0" smtClean="0">
                <a:effectLst/>
                <a:latin typeface="+mj-lt"/>
                <a:ea typeface="Calibri" panose="020F0502020204030204" pitchFamily="34" charset="0"/>
                <a:cs typeface="Times New Roman" panose="02020603050405020304" pitchFamily="18" charset="0"/>
              </a:rPr>
              <a:t>KONTEJNER</a:t>
            </a:r>
            <a:r>
              <a:rPr lang="en-US" sz="2400" dirty="0" smtClean="0">
                <a:effectLst/>
                <a:latin typeface="+mj-lt"/>
                <a:ea typeface="Calibri" panose="020F0502020204030204" pitchFamily="34" charset="0"/>
                <a:cs typeface="Times New Roman" panose="02020603050405020304" pitchFamily="18" charset="0"/>
              </a:rPr>
              <a:t> | bureau of contemporary art praxis</a:t>
            </a:r>
            <a:endParaRPr lang="hr-HR" sz="2400" dirty="0" smtClean="0">
              <a:effectLst/>
              <a:latin typeface="+mj-lt"/>
              <a:ea typeface="Calibri" panose="020F0502020204030204" pitchFamily="34" charset="0"/>
              <a:cs typeface="Times New Roman" panose="02020603050405020304" pitchFamily="18" charset="0"/>
            </a:endParaRPr>
          </a:p>
          <a:p>
            <a:r>
              <a:rPr lang="hr-HR" sz="2400" dirty="0" smtClean="0">
                <a:latin typeface="+mj-lt"/>
                <a:ea typeface="Calibri" panose="020F0502020204030204" pitchFamily="34" charset="0"/>
                <a:cs typeface="Times New Roman" panose="02020603050405020304" pitchFamily="18" charset="0"/>
              </a:rPr>
              <a:t>(</a:t>
            </a:r>
            <a:r>
              <a:rPr lang="hr-HR" sz="2400" i="1" dirty="0" smtClean="0">
                <a:latin typeface="+mj-lt"/>
                <a:ea typeface="Calibri" panose="020F0502020204030204" pitchFamily="34" charset="0"/>
                <a:cs typeface="Times New Roman" panose="02020603050405020304" pitchFamily="18" charset="0"/>
              </a:rPr>
              <a:t>member of the European Media Art Platform</a:t>
            </a:r>
            <a:r>
              <a:rPr lang="hr-HR" sz="2400" dirty="0" smtClean="0">
                <a:latin typeface="+mj-lt"/>
                <a:ea typeface="Calibri" panose="020F0502020204030204" pitchFamily="34" charset="0"/>
                <a:cs typeface="Times New Roman" panose="02020603050405020304" pitchFamily="18" charset="0"/>
              </a:rPr>
              <a:t>)</a:t>
            </a:r>
            <a:endParaRPr lang="hr-HR" sz="2400" dirty="0" smtClean="0">
              <a:effectLst/>
              <a:latin typeface="+mj-lt"/>
              <a:ea typeface="Calibri" panose="020F0502020204030204" pitchFamily="34" charset="0"/>
              <a:cs typeface="Times New Roman" panose="02020603050405020304" pitchFamily="18" charset="0"/>
            </a:endParaRPr>
          </a:p>
          <a:p>
            <a:r>
              <a:rPr lang="en-US" sz="2400" dirty="0" smtClean="0">
                <a:effectLst/>
                <a:latin typeface="+mj-lt"/>
                <a:ea typeface="Calibri" panose="020F0502020204030204" pitchFamily="34" charset="0"/>
                <a:cs typeface="Times New Roman" panose="02020603050405020304" pitchFamily="18" charset="0"/>
              </a:rPr>
              <a:t> </a:t>
            </a:r>
            <a:endParaRPr lang="hr-HR" sz="2400" dirty="0">
              <a:latin typeface="+mj-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4578" t="466" r="4750"/>
          <a:stretch/>
        </p:blipFill>
        <p:spPr>
          <a:xfrm>
            <a:off x="691978" y="1377461"/>
            <a:ext cx="6705600" cy="4596341"/>
          </a:xfrm>
          <a:prstGeom prst="rect">
            <a:avLst/>
          </a:prstGeom>
        </p:spPr>
      </p:pic>
      <p:sp>
        <p:nvSpPr>
          <p:cNvPr id="6" name="TextBox 5"/>
          <p:cNvSpPr txBox="1"/>
          <p:nvPr/>
        </p:nvSpPr>
        <p:spPr>
          <a:xfrm>
            <a:off x="7965989" y="1473749"/>
            <a:ext cx="3342723" cy="369332"/>
          </a:xfrm>
          <a:prstGeom prst="rect">
            <a:avLst/>
          </a:prstGeom>
          <a:noFill/>
        </p:spPr>
        <p:txBody>
          <a:bodyPr wrap="square" rtlCol="0">
            <a:spAutoFit/>
          </a:bodyPr>
          <a:lstStyle/>
          <a:p>
            <a:pPr algn="r"/>
            <a:r>
              <a:rPr lang="hr-HR" dirty="0" smtClean="0">
                <a:hlinkClick r:id="rId3"/>
              </a:rPr>
              <a:t>www.kontejner.org</a:t>
            </a:r>
            <a:r>
              <a:rPr lang="hr-HR" dirty="0" smtClean="0"/>
              <a:t> </a:t>
            </a:r>
            <a:endParaRPr lang="hr-HR"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65989" y="2071174"/>
            <a:ext cx="3342723" cy="1042730"/>
          </a:xfrm>
          <a:prstGeom prst="rect">
            <a:avLst/>
          </a:prstGeom>
        </p:spPr>
      </p:pic>
    </p:spTree>
    <p:extLst>
      <p:ext uri="{BB962C8B-B14F-4D97-AF65-F5344CB8AC3E}">
        <p14:creationId xmlns:p14="http://schemas.microsoft.com/office/powerpoint/2010/main" xmlns="" val="14354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222" y="659027"/>
            <a:ext cx="11063416" cy="830997"/>
          </a:xfrm>
          <a:prstGeom prst="rect">
            <a:avLst/>
          </a:prstGeom>
          <a:noFill/>
        </p:spPr>
        <p:txBody>
          <a:bodyPr wrap="square" rtlCol="0">
            <a:spAutoFit/>
          </a:bodyPr>
          <a:lstStyle/>
          <a:p>
            <a:r>
              <a:rPr lang="hr-HR" sz="2400" dirty="0" smtClean="0"/>
              <a:t>Zagreb Dance </a:t>
            </a:r>
            <a:r>
              <a:rPr lang="hr-HR" sz="2400" dirty="0" smtClean="0"/>
              <a:t>Company</a:t>
            </a:r>
            <a:r>
              <a:rPr lang="en-US" sz="2400" dirty="0" smtClean="0"/>
              <a:t> </a:t>
            </a:r>
            <a:r>
              <a:rPr lang="hr-HR" sz="2400" dirty="0" smtClean="0">
                <a:latin typeface="+mj-lt"/>
              </a:rPr>
              <a:t>| </a:t>
            </a:r>
            <a:r>
              <a:rPr lang="en-US" sz="2400" dirty="0" smtClean="0">
                <a:latin typeface="+mj-lt"/>
              </a:rPr>
              <a:t>Mediterranean </a:t>
            </a:r>
            <a:r>
              <a:rPr lang="en-US" sz="2400" dirty="0">
                <a:latin typeface="+mj-lt"/>
              </a:rPr>
              <a:t>Dance </a:t>
            </a:r>
            <a:r>
              <a:rPr lang="en-US" sz="2400" dirty="0" err="1" smtClean="0">
                <a:latin typeface="+mj-lt"/>
              </a:rPr>
              <a:t>Cente</a:t>
            </a:r>
            <a:r>
              <a:rPr lang="hr-HR" sz="2400" dirty="0" smtClean="0">
                <a:latin typeface="+mj-lt"/>
              </a:rPr>
              <a:t>r</a:t>
            </a:r>
          </a:p>
          <a:p>
            <a:r>
              <a:rPr lang="hr-HR" sz="2400" dirty="0" err="1" smtClean="0">
                <a:latin typeface="+mj-lt"/>
              </a:rPr>
              <a:t>Dance&amp;non-verbal</a:t>
            </a:r>
            <a:r>
              <a:rPr lang="hr-HR" sz="2400" dirty="0" smtClean="0">
                <a:latin typeface="+mj-lt"/>
              </a:rPr>
              <a:t> </a:t>
            </a:r>
            <a:r>
              <a:rPr lang="hr-HR" sz="2400" dirty="0" err="1" smtClean="0">
                <a:latin typeface="+mj-lt"/>
              </a:rPr>
              <a:t>theatre</a:t>
            </a:r>
            <a:r>
              <a:rPr lang="hr-HR" sz="2400" dirty="0" smtClean="0">
                <a:latin typeface="+mj-lt"/>
              </a:rPr>
              <a:t> festival San Vincenti, </a:t>
            </a:r>
            <a:r>
              <a:rPr lang="hr-HR" sz="2400" dirty="0" err="1" smtClean="0">
                <a:latin typeface="+mj-lt"/>
              </a:rPr>
              <a:t>Istria</a:t>
            </a:r>
            <a:r>
              <a:rPr lang="en-US" sz="2400" dirty="0" smtClean="0">
                <a:latin typeface="+mj-lt"/>
              </a:rPr>
              <a:t> </a:t>
            </a:r>
            <a:endParaRPr lang="hr-HR" sz="24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552" y="1670880"/>
            <a:ext cx="6540843" cy="4363970"/>
          </a:xfrm>
          <a:prstGeom prst="rect">
            <a:avLst/>
          </a:prstGeom>
        </p:spPr>
      </p:pic>
      <p:sp>
        <p:nvSpPr>
          <p:cNvPr id="6" name="TextBox 5"/>
          <p:cNvSpPr txBox="1"/>
          <p:nvPr/>
        </p:nvSpPr>
        <p:spPr>
          <a:xfrm>
            <a:off x="7628237" y="5665518"/>
            <a:ext cx="4390768" cy="369332"/>
          </a:xfrm>
          <a:prstGeom prst="rect">
            <a:avLst/>
          </a:prstGeom>
          <a:noFill/>
        </p:spPr>
        <p:txBody>
          <a:bodyPr wrap="square" rtlCol="0">
            <a:spAutoFit/>
          </a:bodyPr>
          <a:lstStyle/>
          <a:p>
            <a:r>
              <a:rPr lang="hr-HR" dirty="0" smtClean="0">
                <a:hlinkClick r:id="rId3"/>
              </a:rPr>
              <a:t>http://www.svetvincenatfestival.com/en/</a:t>
            </a:r>
            <a:r>
              <a:rPr lang="hr-HR" dirty="0" smtClean="0"/>
              <a:t> </a:t>
            </a:r>
            <a:endParaRPr lang="hr-HR"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25161" y="4472502"/>
            <a:ext cx="2162175" cy="1076325"/>
          </a:xfrm>
          <a:prstGeom prst="rect">
            <a:avLst/>
          </a:prstGeom>
        </p:spPr>
      </p:pic>
    </p:spTree>
    <p:extLst>
      <p:ext uri="{BB962C8B-B14F-4D97-AF65-F5344CB8AC3E}">
        <p14:creationId xmlns:p14="http://schemas.microsoft.com/office/powerpoint/2010/main" xmlns="" val="371288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19555"/>
            <a:ext cx="10058400" cy="1450757"/>
          </a:xfrm>
        </p:spPr>
        <p:txBody>
          <a:bodyPr>
            <a:normAutofit fontScale="90000"/>
          </a:bodyPr>
          <a:lstStyle/>
          <a:p>
            <a:r>
              <a:rPr lang="en-US" dirty="0" smtClean="0"/>
              <a:t>Magic Carpets Platform (LAB852 d.o.o.)</a:t>
            </a:r>
            <a:br>
              <a:rPr lang="en-US" dirty="0" smtClean="0"/>
            </a:br>
            <a:r>
              <a:rPr lang="en-US" sz="2000" dirty="0" smtClean="0"/>
              <a:t>LAB 852 strive for learning and developing new methods and models of audience development, which can be experimented within the local context and used to create the platform for broader international visibility of emerging artists.</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97280" y="2835329"/>
            <a:ext cx="4938712" cy="336328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218555" y="1918773"/>
            <a:ext cx="4937125" cy="2790310"/>
          </a:xfrm>
        </p:spPr>
      </p:pic>
      <p:sp>
        <p:nvSpPr>
          <p:cNvPr id="7" name="TextBox 6"/>
          <p:cNvSpPr txBox="1"/>
          <p:nvPr/>
        </p:nvSpPr>
        <p:spPr>
          <a:xfrm>
            <a:off x="1021492" y="2434075"/>
            <a:ext cx="4258962" cy="307777"/>
          </a:xfrm>
          <a:prstGeom prst="rect">
            <a:avLst/>
          </a:prstGeom>
          <a:noFill/>
        </p:spPr>
        <p:txBody>
          <a:bodyPr wrap="square" rtlCol="0">
            <a:spAutoFit/>
          </a:bodyPr>
          <a:lstStyle/>
          <a:p>
            <a:r>
              <a:rPr lang="hr-HR" sz="1400" dirty="0">
                <a:latin typeface="+mj-lt"/>
              </a:rPr>
              <a:t>My Travelling Heart: Paulina Almeida</a:t>
            </a:r>
          </a:p>
        </p:txBody>
      </p:sp>
      <p:sp>
        <p:nvSpPr>
          <p:cNvPr id="8" name="TextBox 7"/>
          <p:cNvSpPr txBox="1"/>
          <p:nvPr/>
        </p:nvSpPr>
        <p:spPr>
          <a:xfrm>
            <a:off x="6218555" y="4857544"/>
            <a:ext cx="3789405" cy="307777"/>
          </a:xfrm>
          <a:prstGeom prst="rect">
            <a:avLst/>
          </a:prstGeom>
          <a:noFill/>
        </p:spPr>
        <p:txBody>
          <a:bodyPr wrap="square" rtlCol="0">
            <a:spAutoFit/>
          </a:bodyPr>
          <a:lstStyle/>
          <a:p>
            <a:r>
              <a:rPr lang="hr-HR" sz="1400" dirty="0">
                <a:latin typeface="+mj-lt"/>
              </a:rPr>
              <a:t>Schools Without Walls: Maj Horn</a:t>
            </a:r>
          </a:p>
        </p:txBody>
      </p:sp>
      <p:sp>
        <p:nvSpPr>
          <p:cNvPr id="3" name="TextBox 2"/>
          <p:cNvSpPr txBox="1"/>
          <p:nvPr/>
        </p:nvSpPr>
        <p:spPr>
          <a:xfrm>
            <a:off x="8532563" y="5700584"/>
            <a:ext cx="2950794" cy="369332"/>
          </a:xfrm>
          <a:prstGeom prst="rect">
            <a:avLst/>
          </a:prstGeom>
          <a:noFill/>
        </p:spPr>
        <p:txBody>
          <a:bodyPr wrap="square" rtlCol="0">
            <a:spAutoFit/>
          </a:bodyPr>
          <a:lstStyle/>
          <a:p>
            <a:r>
              <a:rPr lang="hr-HR" dirty="0">
                <a:hlinkClick r:id="rId4"/>
              </a:rPr>
              <a:t>https://www.lab852.com</a:t>
            </a:r>
            <a:r>
              <a:rPr lang="hr-HR" dirty="0" smtClean="0">
                <a:hlinkClick r:id="rId4"/>
              </a:rPr>
              <a:t>/</a:t>
            </a:r>
            <a:r>
              <a:rPr lang="hr-HR" dirty="0" smtClean="0"/>
              <a:t> </a:t>
            </a:r>
            <a:endParaRPr lang="hr-HR" dirty="0"/>
          </a:p>
        </p:txBody>
      </p:sp>
    </p:spTree>
    <p:extLst>
      <p:ext uri="{BB962C8B-B14F-4D97-AF65-F5344CB8AC3E}">
        <p14:creationId xmlns:p14="http://schemas.microsoft.com/office/powerpoint/2010/main" xmlns="" val="2517072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555</TotalTime>
  <Words>590</Words>
  <Application>Microsoft Office PowerPoint</Application>
  <PresentationFormat>Custom</PresentationFormat>
  <Paragraphs>93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CREATIVE EUROPE DESK CROATIA opportunities for international collaboration and mobility</vt:lpstr>
      <vt:lpstr>Ministry of Culture of the Republic of Croatia</vt:lpstr>
      <vt:lpstr>support for International Cultural cooperation</vt:lpstr>
      <vt:lpstr>support for Creative Europe selected projects </vt:lpstr>
      <vt:lpstr>culturenet.hr</vt:lpstr>
      <vt:lpstr>residency programs </vt:lpstr>
      <vt:lpstr>Slide 7</vt:lpstr>
      <vt:lpstr>Slide 8</vt:lpstr>
      <vt:lpstr>Magic Carpets Platform (LAB852 d.o.o.) LAB 852 strive for learning and developing new methods and models of audience development, which can be experimented within the local context and used to create the platform for broader international visibility of emerging artists.</vt:lpstr>
      <vt:lpstr>Rijeka – European Capital of Culture 2020</vt:lpstr>
      <vt:lpstr>27 neighborhoods' </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EUROPE DESK CROATIA opportunities for international collaboration and mobility</dc:title>
  <dc:creator>Morana Bigač</dc:creator>
  <cp:lastModifiedBy>Morana</cp:lastModifiedBy>
  <cp:revision>27</cp:revision>
  <dcterms:created xsi:type="dcterms:W3CDTF">2018-05-15T06:21:27Z</dcterms:created>
  <dcterms:modified xsi:type="dcterms:W3CDTF">2018-05-18T14:37:29Z</dcterms:modified>
</cp:coreProperties>
</file>