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99" r:id="rId3"/>
    <p:sldId id="300" r:id="rId4"/>
    <p:sldId id="301" r:id="rId5"/>
    <p:sldId id="302" r:id="rId6"/>
    <p:sldId id="303" r:id="rId7"/>
    <p:sldId id="304" r:id="rId8"/>
    <p:sldId id="308" r:id="rId9"/>
    <p:sldId id="309" r:id="rId10"/>
    <p:sldId id="310" r:id="rId11"/>
    <p:sldId id="311" r:id="rId12"/>
    <p:sldId id="305" r:id="rId13"/>
    <p:sldId id="307" r:id="rId14"/>
    <p:sldId id="312" r:id="rId15"/>
  </p:sldIdLst>
  <p:sldSz cx="9144000" cy="6858000" type="screen4x3"/>
  <p:notesSz cx="6797675" cy="9928225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43" autoAdjust="0"/>
  </p:normalViewPr>
  <p:slideViewPr>
    <p:cSldViewPr>
      <p:cViewPr varScale="1">
        <p:scale>
          <a:sx n="84" d="100"/>
          <a:sy n="84" d="100"/>
        </p:scale>
        <p:origin x="-23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B23E2-43FB-4058-BBCA-A831682E1101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A0ED-2022-4DF2-9036-9FACF3B69F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093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pPr/>
              <a:t>2018.05.11.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kc.gov.lv/en/" TargetMode="External"/><Relationship Id="rId3" Type="http://schemas.openxmlformats.org/officeDocument/2006/relationships/hyperlink" Target="http://www.km.gov.lv/en/" TargetMode="External"/><Relationship Id="rId7" Type="http://schemas.openxmlformats.org/officeDocument/2006/relationships/hyperlink" Target="http://www.kkf.lv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knmc.gov.lv/en/" TargetMode="External"/><Relationship Id="rId5" Type="http://schemas.openxmlformats.org/officeDocument/2006/relationships/hyperlink" Target="http://www.izm.gov.lv/en/" TargetMode="External"/><Relationship Id="rId10" Type="http://schemas.openxmlformats.org/officeDocument/2006/relationships/hyperlink" Target="http://www.liaa.gov.lv/en" TargetMode="External"/><Relationship Id="rId4" Type="http://schemas.openxmlformats.org/officeDocument/2006/relationships/hyperlink" Target="https://www.em.gov.lv/en/" TargetMode="External"/><Relationship Id="rId9" Type="http://schemas.openxmlformats.org/officeDocument/2006/relationships/hyperlink" Target="http://www.kis.gov.lv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Latvia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Ministry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of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Ministry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of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Economy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Ministry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of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Education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and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Science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subordinated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ministries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lv-LV" b="0" u="none" dirty="0" smtClean="0">
              <a:solidFill>
                <a:schemeClr val="tx1"/>
              </a:solidFill>
            </a:endParaRPr>
          </a:p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Latvian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National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Centre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for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The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State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Culture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Capital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Foundation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lv-LV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creativity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heritage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accumulates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administers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life-long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grants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achievements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art.</a:t>
            </a:r>
          </a:p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National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Film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Center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of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Latvia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Latvia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subordinated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Minister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Centre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 for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Culture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Information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Systems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libraries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museums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accessible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heritage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</a:t>
            </a:r>
            <a:endParaRPr lang="lv-LV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Investment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and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Development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Agency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of</a:t>
            </a:r>
            <a:r>
              <a:rPr lang="lv-LV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</a:t>
            </a:r>
            <a:r>
              <a:rPr lang="lv-LV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Latvia</a:t>
            </a:r>
            <a:endParaRPr lang="lv-LV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LIAA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opportunities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entrepreneurial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wishing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cooperation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abroad</a:t>
            </a:r>
            <a:r>
              <a:rPr lang="lv-LV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Nordic-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Baltic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Mobility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artists’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residencies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mobility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professional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practitioners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artistic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Nordic-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Baltic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Latvian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promotion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Latvian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publishing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abroad</a:t>
            </a:r>
            <a:r>
              <a:rPr lang="lv-LV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Latvian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(LRS)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foreign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competitions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non-English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Latvian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(LRS)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offering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financial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translators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wish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Latvian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literary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foreign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ISSP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residency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Aimed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photographers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artists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photography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primarily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Nordic -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Baltic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/>
              <a:t>During stays of up to two months, the residency </a:t>
            </a:r>
            <a:r>
              <a:rPr lang="en-US" dirty="0" err="1" smtClean="0"/>
              <a:t>programme</a:t>
            </a:r>
            <a:r>
              <a:rPr lang="en-US" dirty="0" smtClean="0"/>
              <a:t> provides the opportunity for concentrated work on a project informed by interaction with the city and its residents.</a:t>
            </a:r>
            <a:endParaRPr lang="lv-LV" dirty="0" smtClean="0"/>
          </a:p>
          <a:p>
            <a:r>
              <a:rPr lang="lv-LV" dirty="0" err="1" smtClean="0"/>
              <a:t>Curated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ISSP - </a:t>
            </a:r>
            <a:r>
              <a:rPr lang="en-US" dirty="0" smtClean="0"/>
              <a:t>a platform for contemporary photography, based in Riga, but acting internationally</a:t>
            </a:r>
            <a:r>
              <a:rPr lang="lv-LV" dirty="0" smtClean="0"/>
              <a:t>.</a:t>
            </a:r>
          </a:p>
          <a:p>
            <a:r>
              <a:rPr lang="en-US" b="1" dirty="0" smtClean="0"/>
              <a:t>Who can apply?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Photographers and artists working with photography, primarily from the Nordic – Baltic region</a:t>
            </a: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13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Performing</a:t>
            </a:r>
            <a:r>
              <a:rPr lang="lv-LV" dirty="0" smtClean="0"/>
              <a:t> arts</a:t>
            </a:r>
          </a:p>
          <a:p>
            <a:r>
              <a:rPr lang="lv-LV" dirty="0" err="1" smtClean="0"/>
              <a:t>Music</a:t>
            </a:r>
            <a:endParaRPr lang="lv-LV" dirty="0" smtClean="0"/>
          </a:p>
          <a:p>
            <a:r>
              <a:rPr lang="lv-LV" dirty="0" err="1" smtClean="0"/>
              <a:t>New</a:t>
            </a:r>
            <a:r>
              <a:rPr lang="lv-LV" baseline="0" dirty="0" smtClean="0"/>
              <a:t> </a:t>
            </a:r>
            <a:r>
              <a:rPr lang="lv-LV" baseline="0" dirty="0" err="1" smtClean="0"/>
              <a:t>media</a:t>
            </a:r>
            <a:r>
              <a:rPr lang="lv-LV" baseline="0" dirty="0" smtClean="0"/>
              <a:t>, art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8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changingweathers.net/en/about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are.eu/" TargetMode="External"/><Relationship Id="rId5" Type="http://schemas.openxmlformats.org/officeDocument/2006/relationships/hyperlink" Target="http://www.riskchange.eu/" TargetMode="External"/><Relationship Id="rId4" Type="http://schemas.openxmlformats.org/officeDocument/2006/relationships/hyperlink" Target="http://renewablefutures.net/" TargetMode="External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lnkc.gov.lv/" TargetMode="External"/><Relationship Id="rId7" Type="http://schemas.openxmlformats.org/officeDocument/2006/relationships/hyperlink" Target="http://www.liaa.gov.lv/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s.gov.lv/" TargetMode="External"/><Relationship Id="rId5" Type="http://schemas.openxmlformats.org/officeDocument/2006/relationships/hyperlink" Target="http://nkc.gov.lv/en/" TargetMode="External"/><Relationship Id="rId4" Type="http://schemas.openxmlformats.org/officeDocument/2006/relationships/hyperlink" Target="http://www.kkf.lv/index/english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en.lv/en/mobility-programmes/culture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sp.lv/en/residencies/issp-riga-residency" TargetMode="External"/><Relationship Id="rId5" Type="http://schemas.openxmlformats.org/officeDocument/2006/relationships/hyperlink" Target="http://rakstnieciba.lv/en/grants/" TargetMode="External"/><Relationship Id="rId4" Type="http://schemas.openxmlformats.org/officeDocument/2006/relationships/hyperlink" Target="http://latvianliterature.lv/en/gran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hyperlink" Target="http://lv100.lv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hyperlink" Target="https://www.google.lv/url?sa=i&amp;source=images&amp;cd=&amp;cad=rja&amp;uact=8&amp;ved=2ahUKEwifs9zrx_jaAhVBXCwKHQGDBwAQjRx6BAgBEAU&amp;url=https://twitter.com/kultuurimin&amp;psig=AOvVaw1JwwoN_99dpsLu4I3AM1QE&amp;ust=15259529313320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ntojums2018.l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ene.upeniece@km.gov.l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km.gov.lv/en/funds-and-eu-policy/creative-europe" TargetMode="External"/><Relationship Id="rId4" Type="http://schemas.openxmlformats.org/officeDocument/2006/relationships/hyperlink" Target="mailto:lelda.ozola@nkc.gov.l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rtu.lv/en" TargetMode="External"/><Relationship Id="rId18" Type="http://schemas.openxmlformats.org/officeDocument/2006/relationships/hyperlink" Target="https://www.opera.lv/en/about/about-the-lno/" TargetMode="External"/><Relationship Id="rId26" Type="http://schemas.openxmlformats.org/officeDocument/2006/relationships/hyperlink" Target="http://theatre.lv/eng/" TargetMode="External"/><Relationship Id="rId39" Type="http://schemas.openxmlformats.org/officeDocument/2006/relationships/image" Target="../media/image27.png"/><Relationship Id="rId3" Type="http://schemas.openxmlformats.org/officeDocument/2006/relationships/hyperlink" Target="http://www.lielsmazs.lv/index.php/en/izdevnieciba/par_izdevniecibu/" TargetMode="External"/><Relationship Id="rId21" Type="http://schemas.openxmlformats.org/officeDocument/2006/relationships/hyperlink" Target="https://riga2014.org/eng/" TargetMode="External"/><Relationship Id="rId34" Type="http://schemas.openxmlformats.org/officeDocument/2006/relationships/image" Target="../media/image22.png"/><Relationship Id="rId42" Type="http://schemas.openxmlformats.org/officeDocument/2006/relationships/image" Target="../media/image30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7" Type="http://schemas.openxmlformats.org/officeDocument/2006/relationships/hyperlink" Target="https://las.am/lv/contact" TargetMode="External"/><Relationship Id="rId12" Type="http://schemas.openxmlformats.org/officeDocument/2006/relationships/hyperlink" Target="https://lka.edu.lv/en/about-academy/" TargetMode="External"/><Relationship Id="rId17" Type="http://schemas.openxmlformats.org/officeDocument/2006/relationships/hyperlink" Target="http://kim.lv/en/" TargetMode="External"/><Relationship Id="rId25" Type="http://schemas.openxmlformats.org/officeDocument/2006/relationships/hyperlink" Target="http://www.skanumezs.lv/en/about-us/" TargetMode="External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46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lcca.lv/en/about-lcca/" TargetMode="External"/><Relationship Id="rId20" Type="http://schemas.openxmlformats.org/officeDocument/2006/relationships/hyperlink" Target="http://www.bffederation.com/" TargetMode="External"/><Relationship Id="rId29" Type="http://schemas.openxmlformats.org/officeDocument/2006/relationships/image" Target="../media/image17.pn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umava.lv/kontakti.html" TargetMode="External"/><Relationship Id="rId11" Type="http://schemas.openxmlformats.org/officeDocument/2006/relationships/hyperlink" Target="http://liepajaskultura.lv/en/culture-department/" TargetMode="External"/><Relationship Id="rId24" Type="http://schemas.openxmlformats.org/officeDocument/2006/relationships/hyperlink" Target="http://www.rixc.org/" TargetMode="External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45" Type="http://schemas.openxmlformats.org/officeDocument/2006/relationships/image" Target="../media/image33.png"/><Relationship Id="rId5" Type="http://schemas.openxmlformats.org/officeDocument/2006/relationships/hyperlink" Target="https://www.janisroze.lv/en/janis-roze-publishers-ltd/" TargetMode="External"/><Relationship Id="rId15" Type="http://schemas.openxmlformats.org/officeDocument/2006/relationships/hyperlink" Target="http://porcelanamuzejs.riga.lv/en/about-us/" TargetMode="External"/><Relationship Id="rId23" Type="http://schemas.openxmlformats.org/officeDocument/2006/relationships/hyperlink" Target="http://dirtydealteatro.lv/en/about/" TargetMode="External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49" Type="http://schemas.openxmlformats.org/officeDocument/2006/relationships/image" Target="../media/image37.png"/><Relationship Id="rId10" Type="http://schemas.openxmlformats.org/officeDocument/2006/relationships/hyperlink" Target="http://www.luznavasmuiza.lv/home/" TargetMode="External"/><Relationship Id="rId19" Type="http://schemas.openxmlformats.org/officeDocument/2006/relationships/hyperlink" Target="http://www.earlymusic.lv/Earlymusic_engl/Riga_Earlymusic_Centre.html" TargetMode="External"/><Relationship Id="rId31" Type="http://schemas.openxmlformats.org/officeDocument/2006/relationships/image" Target="../media/image19.png"/><Relationship Id="rId44" Type="http://schemas.openxmlformats.org/officeDocument/2006/relationships/image" Target="../media/image32.png"/><Relationship Id="rId4" Type="http://schemas.openxmlformats.org/officeDocument/2006/relationships/hyperlink" Target="http://www.apgadsmansards.lv/en/about-us/" TargetMode="External"/><Relationship Id="rId9" Type="http://schemas.openxmlformats.org/officeDocument/2006/relationships/hyperlink" Target="http://rezeknesnovads.lv/en/novada-pasvaldiba/" TargetMode="External"/><Relationship Id="rId14" Type="http://schemas.openxmlformats.org/officeDocument/2006/relationships/hyperlink" Target="http://www.lma.lv/eng/?parent=47" TargetMode="External"/><Relationship Id="rId22" Type="http://schemas.openxmlformats.org/officeDocument/2006/relationships/hyperlink" Target="http://www.issp.lv/en/about/organisation" TargetMode="External"/><Relationship Id="rId27" Type="http://schemas.openxmlformats.org/officeDocument/2006/relationships/image" Target="../media/image6.jpe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image" Target="../media/image36.png"/><Relationship Id="rId8" Type="http://schemas.openxmlformats.org/officeDocument/2006/relationships/hyperlink" Target="http://www.gramatizdeveji.lv/index_en.php?sx=parmums_en" TargetMode="External"/><Relationship Id="rId51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homonovus.lv/eng/index" TargetMode="External"/><Relationship Id="rId7" Type="http://schemas.openxmlformats.org/officeDocument/2006/relationships/hyperlink" Target="http://magiccarpets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banheat.co/" TargetMode="External"/><Relationship Id="rId5" Type="http://schemas.openxmlformats.org/officeDocument/2006/relationships/hyperlink" Target="http://www.imagine2020.eu/home/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://departuresandarrivals.eu/" TargetMode="Externa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apeplatform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52400"/>
            <a:ext cx="2556462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6248400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19/05/2018, Kaunas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://www.km.gov.lv/lv/radosaeiropa/jaunumi/EU_flag_Crea_E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2309599" cy="838200"/>
          </a:xfrm>
          <a:prstGeom prst="rect">
            <a:avLst/>
          </a:prstGeom>
          <a:noFill/>
        </p:spPr>
      </p:pic>
      <p:pic>
        <p:nvPicPr>
          <p:cNvPr id="8" name="Attēls 7" descr="shutterstock_141110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0"/>
            <a:ext cx="5486400" cy="384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46482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CREATIVE EUROPE DESK</a:t>
            </a:r>
          </a:p>
          <a:p>
            <a:pPr algn="ctr"/>
            <a:r>
              <a:rPr lang="lv-LV" sz="2400" dirty="0" smtClean="0"/>
              <a:t>LATVIA</a:t>
            </a:r>
          </a:p>
          <a:p>
            <a:pPr algn="ctr"/>
            <a:endParaRPr lang="lv-LV" sz="2000" dirty="0" smtClean="0"/>
          </a:p>
          <a:p>
            <a:pPr algn="ctr"/>
            <a:r>
              <a:rPr lang="lv-LV" sz="2000" dirty="0" smtClean="0"/>
              <a:t>Liene Upeniece</a:t>
            </a:r>
          </a:p>
          <a:p>
            <a:pPr algn="ctr"/>
            <a:endParaRPr lang="lv-LV" sz="2400" dirty="0"/>
          </a:p>
        </p:txBody>
      </p:sp>
      <p:pic>
        <p:nvPicPr>
          <p:cNvPr id="12" name="Attēls 11" descr="EU%20flag-Crea%20EU%20+%20Cultur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286000"/>
            <a:ext cx="1656184" cy="7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62200" y="274643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Most</a:t>
            </a:r>
            <a:r>
              <a:rPr lang="lv-LV" dirty="0" smtClean="0"/>
              <a:t> </a:t>
            </a:r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 smtClean="0"/>
              <a:t>cultural</a:t>
            </a:r>
            <a:r>
              <a:rPr lang="lv-LV" dirty="0" smtClean="0"/>
              <a:t> operators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lv-LV" sz="3200" b="1" dirty="0" smtClean="0"/>
              <a:t>RIXC- </a:t>
            </a:r>
            <a:r>
              <a:rPr lang="lv-LV" sz="3200" b="1" dirty="0" err="1" smtClean="0"/>
              <a:t>center</a:t>
            </a:r>
            <a:r>
              <a:rPr lang="lv-LV" sz="3200" b="1" dirty="0" smtClean="0"/>
              <a:t> for </a:t>
            </a:r>
            <a:r>
              <a:rPr lang="lv-LV" sz="3200" b="1" dirty="0" err="1" smtClean="0"/>
              <a:t>new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media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culture</a:t>
            </a:r>
            <a:r>
              <a:rPr lang="lv-LV" sz="3200" b="1" dirty="0" smtClean="0"/>
              <a:t>, art </a:t>
            </a:r>
            <a:r>
              <a:rPr lang="lv-LV" sz="3200" b="1" dirty="0" err="1" smtClean="0"/>
              <a:t>gallery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and</a:t>
            </a:r>
            <a:r>
              <a:rPr lang="lv-LV" sz="3200" b="1" dirty="0" smtClean="0"/>
              <a:t> artist </a:t>
            </a:r>
            <a:r>
              <a:rPr lang="lv-LV" sz="3200" b="1" dirty="0" err="1" smtClean="0"/>
              <a:t>collective</a:t>
            </a:r>
            <a:endParaRPr lang="lv-LV" sz="3200" b="1" dirty="0" smtClean="0"/>
          </a:p>
          <a:p>
            <a:r>
              <a:rPr lang="lv-LV" sz="2400" dirty="0" err="1" smtClean="0"/>
              <a:t>Small</a:t>
            </a:r>
            <a:r>
              <a:rPr lang="lv-LV" sz="2400" dirty="0" smtClean="0"/>
              <a:t> </a:t>
            </a:r>
            <a:r>
              <a:rPr lang="lv-LV" sz="2400" dirty="0" err="1" smtClean="0"/>
              <a:t>scale</a:t>
            </a:r>
            <a:r>
              <a:rPr lang="lv-LV" sz="2400" dirty="0" smtClean="0"/>
              <a:t> </a:t>
            </a:r>
            <a:r>
              <a:rPr lang="lv-LV" sz="2400" dirty="0" err="1" smtClean="0"/>
              <a:t>cooperation</a:t>
            </a:r>
            <a:r>
              <a:rPr lang="lv-LV" sz="2400" dirty="0" smtClean="0"/>
              <a:t> </a:t>
            </a:r>
            <a:r>
              <a:rPr lang="lv-LV" sz="2400" dirty="0" err="1" smtClean="0"/>
              <a:t>project</a:t>
            </a:r>
            <a:r>
              <a:rPr lang="lv-LV" sz="24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b="1" dirty="0" err="1" smtClean="0">
                <a:hlinkClick r:id="rId3"/>
              </a:rPr>
              <a:t>Changing</a:t>
            </a:r>
            <a:r>
              <a:rPr lang="lv-LV" sz="1600" b="1" dirty="0" smtClean="0">
                <a:hlinkClick r:id="rId3"/>
              </a:rPr>
              <a:t> </a:t>
            </a:r>
            <a:r>
              <a:rPr lang="lv-LV" sz="1600" b="1" dirty="0" err="1" smtClean="0">
                <a:hlinkClick r:id="rId3"/>
              </a:rPr>
              <a:t>Weathers</a:t>
            </a:r>
            <a:r>
              <a:rPr lang="lv-LV" sz="1600" b="1" dirty="0" smtClean="0"/>
              <a:t> </a:t>
            </a:r>
            <a:r>
              <a:rPr lang="lv-LV" sz="1600" dirty="0" smtClean="0"/>
              <a:t>(2014)</a:t>
            </a:r>
          </a:p>
          <a:p>
            <a:pPr lvl="1">
              <a:buNone/>
            </a:pPr>
            <a:r>
              <a:rPr lang="lv-LV" sz="1600" dirty="0" smtClean="0"/>
              <a:t>		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: </a:t>
            </a:r>
            <a:r>
              <a:rPr lang="lv-LV" sz="1600" dirty="0" err="1" smtClean="0"/>
              <a:t>Zavod</a:t>
            </a:r>
            <a:r>
              <a:rPr lang="lv-LV" sz="1600" dirty="0" smtClean="0"/>
              <a:t> </a:t>
            </a:r>
            <a:r>
              <a:rPr lang="lv-LV" sz="1600" dirty="0" err="1" smtClean="0"/>
              <a:t>Projekt</a:t>
            </a:r>
            <a:r>
              <a:rPr lang="lv-LV" sz="1600" dirty="0" smtClean="0"/>
              <a:t> </a:t>
            </a:r>
            <a:r>
              <a:rPr lang="lv-LV" sz="1600" dirty="0" err="1" smtClean="0"/>
              <a:t>Atol</a:t>
            </a:r>
            <a:r>
              <a:rPr lang="lv-LV" sz="1600" dirty="0" smtClean="0"/>
              <a:t> (SI)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b="1" dirty="0" err="1" smtClean="0">
                <a:hlinkClick r:id="rId4"/>
              </a:rPr>
              <a:t>Renewable</a:t>
            </a:r>
            <a:r>
              <a:rPr lang="lv-LV" sz="1600" b="1" dirty="0" smtClean="0">
                <a:hlinkClick r:id="rId4"/>
              </a:rPr>
              <a:t> </a:t>
            </a:r>
            <a:r>
              <a:rPr lang="lv-LV" sz="1600" b="1" dirty="0" err="1" smtClean="0">
                <a:hlinkClick r:id="rId4"/>
              </a:rPr>
              <a:t>Futures</a:t>
            </a:r>
            <a:r>
              <a:rPr lang="lv-LV" sz="1600" dirty="0" smtClean="0"/>
              <a:t> (2015)</a:t>
            </a:r>
          </a:p>
          <a:p>
            <a:pPr lvl="1">
              <a:buNone/>
            </a:pPr>
            <a:r>
              <a:rPr lang="lv-LV" sz="1600" dirty="0" smtClean="0"/>
              <a:t>		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: RIXC (</a:t>
            </a:r>
            <a:r>
              <a:rPr lang="lv-LV" sz="1600" b="1" dirty="0" err="1" smtClean="0"/>
              <a:t>Latvia</a:t>
            </a:r>
            <a:r>
              <a:rPr lang="lv-LV" sz="1600" dirty="0" smtClean="0"/>
              <a:t>)</a:t>
            </a:r>
          </a:p>
          <a:p>
            <a:pPr marL="352341" lvl="1" indent="-352341">
              <a:buFont typeface="Arial" pitchFamily="34" charset="0"/>
              <a:buChar char="•"/>
            </a:pPr>
            <a:r>
              <a:rPr lang="lv-LV" sz="2400" dirty="0" err="1" smtClean="0"/>
              <a:t>Large</a:t>
            </a:r>
            <a:r>
              <a:rPr lang="lv-LV" sz="2400" dirty="0" smtClean="0"/>
              <a:t> </a:t>
            </a:r>
            <a:r>
              <a:rPr lang="lv-LV" sz="2400" dirty="0" err="1" smtClean="0"/>
              <a:t>Scale</a:t>
            </a:r>
            <a:r>
              <a:rPr lang="lv-LV" sz="2400" dirty="0" smtClean="0"/>
              <a:t> </a:t>
            </a:r>
            <a:r>
              <a:rPr lang="lv-LV" sz="2400" dirty="0" err="1" smtClean="0"/>
              <a:t>coopertion</a:t>
            </a:r>
            <a:r>
              <a:rPr lang="lv-LV" sz="2400" dirty="0" smtClean="0"/>
              <a:t> </a:t>
            </a:r>
            <a:r>
              <a:rPr lang="lv-LV" sz="2400" dirty="0" err="1" smtClean="0"/>
              <a:t>project</a:t>
            </a:r>
            <a:r>
              <a:rPr lang="lv-LV" sz="2400" dirty="0" smtClean="0"/>
              <a:t>:</a:t>
            </a:r>
          </a:p>
          <a:p>
            <a:pPr marL="763405" lvl="2" indent="-352341">
              <a:buFont typeface="Courier New" pitchFamily="49" charset="0"/>
              <a:buChar char="o"/>
            </a:pPr>
            <a:r>
              <a:rPr lang="lv-LV" sz="1600" b="1" dirty="0" err="1" smtClean="0">
                <a:hlinkClick r:id="rId5"/>
              </a:rPr>
              <a:t>Risk</a:t>
            </a:r>
            <a:r>
              <a:rPr lang="lv-LV" sz="1600" b="1" dirty="0" smtClean="0">
                <a:hlinkClick r:id="rId5"/>
              </a:rPr>
              <a:t> </a:t>
            </a:r>
            <a:r>
              <a:rPr lang="lv-LV" sz="1600" b="1" dirty="0" err="1" smtClean="0">
                <a:hlinkClick r:id="rId5"/>
              </a:rPr>
              <a:t>change</a:t>
            </a:r>
            <a:r>
              <a:rPr lang="lv-LV" sz="1600" dirty="0" smtClean="0"/>
              <a:t> (2016)</a:t>
            </a:r>
          </a:p>
          <a:p>
            <a:pPr marL="763405" lvl="2" indent="-352341">
              <a:buNone/>
            </a:pPr>
            <a:r>
              <a:rPr lang="lv-LV" sz="1600" dirty="0" smtClean="0"/>
              <a:t>		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: KULTURNO IZOBRAZEVALNO DRUSTVO KIBLA (SI)</a:t>
            </a:r>
            <a:endParaRPr lang="lv-LV" sz="1600" u="sng" dirty="0" smtClean="0"/>
          </a:p>
          <a:p>
            <a:pPr lvl="0"/>
            <a:r>
              <a:rPr lang="lv-LV" sz="2400" dirty="0" err="1" smtClean="0"/>
              <a:t>European</a:t>
            </a:r>
            <a:r>
              <a:rPr lang="lv-LV" sz="2400" dirty="0" smtClean="0"/>
              <a:t> </a:t>
            </a:r>
            <a:r>
              <a:rPr lang="lv-LV" sz="2400" dirty="0" err="1" smtClean="0"/>
              <a:t>platform</a:t>
            </a:r>
            <a:r>
              <a:rPr lang="lv-LV" sz="24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b="1" dirty="0" smtClean="0">
                <a:hlinkClick r:id="rId6"/>
              </a:rPr>
              <a:t>EMAP- </a:t>
            </a:r>
            <a:r>
              <a:rPr lang="lv-LV" sz="1600" b="1" dirty="0" err="1" smtClean="0">
                <a:hlinkClick r:id="rId6"/>
              </a:rPr>
              <a:t>European</a:t>
            </a:r>
            <a:r>
              <a:rPr lang="lv-LV" sz="1600" b="1" dirty="0" smtClean="0">
                <a:hlinkClick r:id="rId6"/>
              </a:rPr>
              <a:t> </a:t>
            </a:r>
            <a:r>
              <a:rPr lang="lv-LV" sz="1600" b="1" dirty="0" err="1" smtClean="0">
                <a:hlinkClick r:id="rId6"/>
              </a:rPr>
              <a:t>media</a:t>
            </a:r>
            <a:r>
              <a:rPr lang="lv-LV" sz="1600" b="1" dirty="0" smtClean="0">
                <a:hlinkClick r:id="rId6"/>
              </a:rPr>
              <a:t> art </a:t>
            </a:r>
            <a:r>
              <a:rPr lang="lv-LV" sz="1600" b="1" dirty="0" err="1" smtClean="0">
                <a:hlinkClick r:id="rId6"/>
              </a:rPr>
              <a:t>platform</a:t>
            </a:r>
            <a:r>
              <a:rPr lang="lv-LV" sz="1600" b="1" dirty="0" smtClean="0"/>
              <a:t> </a:t>
            </a:r>
            <a:r>
              <a:rPr lang="lv-LV" sz="1600" dirty="0" smtClean="0"/>
              <a:t>(2017)</a:t>
            </a:r>
          </a:p>
          <a:p>
            <a:pPr>
              <a:buNone/>
            </a:pPr>
            <a:r>
              <a:rPr lang="lv-LV" sz="1800" dirty="0" smtClean="0"/>
              <a:t>		</a:t>
            </a:r>
            <a:r>
              <a:rPr lang="lv-LV" sz="1600" dirty="0" smtClean="0"/>
              <a:t> 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: </a:t>
            </a:r>
            <a:r>
              <a:rPr lang="lv-LV" sz="1600" dirty="0" err="1" smtClean="0"/>
              <a:t>Werkleitz</a:t>
            </a:r>
            <a:r>
              <a:rPr lang="lv-LV" sz="1600" dirty="0" smtClean="0"/>
              <a:t> </a:t>
            </a:r>
            <a:r>
              <a:rPr lang="lv-LV" sz="1600" dirty="0" err="1" smtClean="0"/>
              <a:t>Gesellschaft</a:t>
            </a:r>
            <a:r>
              <a:rPr lang="lv-LV" sz="1600" dirty="0" smtClean="0"/>
              <a:t> </a:t>
            </a:r>
            <a:r>
              <a:rPr lang="lv-LV" sz="1600" dirty="0" err="1" smtClean="0"/>
              <a:t>e.V</a:t>
            </a:r>
            <a:r>
              <a:rPr lang="lv-LV" sz="1600" dirty="0" smtClean="0"/>
              <a:t>. (DE)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447800" cy="1608919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914400"/>
            <a:ext cx="160020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8712" y="2743200"/>
            <a:ext cx="382474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05000" y="274643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Main</a:t>
            </a:r>
            <a:r>
              <a:rPr lang="lv-LV" dirty="0" smtClean="0"/>
              <a:t> </a:t>
            </a:r>
            <a:r>
              <a:rPr lang="lv-LV" dirty="0" err="1" smtClean="0"/>
              <a:t>local</a:t>
            </a:r>
            <a:r>
              <a:rPr lang="lv-LV" dirty="0" smtClean="0"/>
              <a:t> </a:t>
            </a:r>
            <a:r>
              <a:rPr lang="lv-LV" dirty="0" err="1" smtClean="0"/>
              <a:t>supporters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projects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7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State</a:t>
            </a:r>
            <a:r>
              <a:rPr lang="lv-LV" dirty="0" smtClean="0"/>
              <a:t> </a:t>
            </a:r>
            <a:r>
              <a:rPr lang="lv-LV" dirty="0" err="1" smtClean="0"/>
              <a:t>Culture</a:t>
            </a:r>
            <a:r>
              <a:rPr lang="lv-LV" dirty="0" smtClean="0"/>
              <a:t> </a:t>
            </a:r>
            <a:r>
              <a:rPr lang="lv-LV" dirty="0" err="1" smtClean="0"/>
              <a:t>Capital</a:t>
            </a:r>
            <a:r>
              <a:rPr lang="lv-LV" dirty="0" smtClean="0"/>
              <a:t> </a:t>
            </a:r>
            <a:r>
              <a:rPr lang="lv-LV" dirty="0" err="1" smtClean="0"/>
              <a:t>Foundation</a:t>
            </a:r>
            <a:r>
              <a:rPr lang="lv-LV" dirty="0" smtClean="0"/>
              <a:t>;</a:t>
            </a:r>
          </a:p>
          <a:p>
            <a:pPr lvl="0"/>
            <a:r>
              <a:rPr lang="en-GB" dirty="0" err="1" smtClean="0"/>
              <a:t>Rīga</a:t>
            </a:r>
            <a:r>
              <a:rPr lang="en-GB" dirty="0" smtClean="0"/>
              <a:t> City Council’s Education, Culture and Sports Department;</a:t>
            </a:r>
            <a:endParaRPr lang="lv-LV" dirty="0" smtClean="0"/>
          </a:p>
          <a:p>
            <a:pPr lvl="0"/>
            <a:r>
              <a:rPr lang="en-GB" dirty="0" smtClean="0"/>
              <a:t>Ministry of Culture </a:t>
            </a:r>
            <a:r>
              <a:rPr lang="en-GB" sz="2800" dirty="0" smtClean="0"/>
              <a:t>(co-</a:t>
            </a:r>
            <a:r>
              <a:rPr lang="en-GB" sz="2800" dirty="0" err="1" smtClean="0"/>
              <a:t>financement</a:t>
            </a:r>
            <a:r>
              <a:rPr lang="en-GB" sz="2800" dirty="0" smtClean="0"/>
              <a:t> offer</a:t>
            </a:r>
            <a:r>
              <a:rPr lang="lv-LV" sz="2800" dirty="0" err="1" smtClean="0"/>
              <a:t>ed</a:t>
            </a:r>
            <a:r>
              <a:rPr lang="en-GB" sz="2800" dirty="0" smtClean="0"/>
              <a:t> twice a year)</a:t>
            </a:r>
            <a:endParaRPr lang="lv-LV" sz="2800" dirty="0" smtClean="0"/>
          </a:p>
          <a:p>
            <a:pPr lvl="0"/>
            <a:r>
              <a:rPr lang="en-GB" dirty="0" smtClean="0"/>
              <a:t>Society Integration Foundation</a:t>
            </a:r>
            <a:r>
              <a:rPr lang="lv-LV" dirty="0" smtClean="0"/>
              <a:t>;</a:t>
            </a:r>
          </a:p>
          <a:p>
            <a:pPr lvl="0"/>
            <a:r>
              <a:rPr lang="lv-LV" dirty="0" err="1" smtClean="0"/>
              <a:t>Norwegian</a:t>
            </a:r>
            <a:r>
              <a:rPr lang="lv-LV" dirty="0" smtClean="0"/>
              <a:t> </a:t>
            </a:r>
            <a:r>
              <a:rPr lang="lv-LV" dirty="0" err="1" smtClean="0"/>
              <a:t>Financial</a:t>
            </a:r>
            <a:r>
              <a:rPr lang="lv-LV" dirty="0" smtClean="0"/>
              <a:t> </a:t>
            </a:r>
            <a:r>
              <a:rPr lang="lv-LV" dirty="0" err="1" smtClean="0"/>
              <a:t>Mechanism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r>
              <a:rPr lang="lv-LV" dirty="0" smtClean="0"/>
              <a:t>;</a:t>
            </a:r>
          </a:p>
          <a:p>
            <a:pPr lvl="0"/>
            <a:r>
              <a:rPr lang="lv-LV" dirty="0" err="1" smtClean="0"/>
              <a:t>Danish</a:t>
            </a:r>
            <a:r>
              <a:rPr lang="lv-LV" dirty="0" smtClean="0"/>
              <a:t> </a:t>
            </a:r>
            <a:r>
              <a:rPr lang="lv-LV" dirty="0" err="1" smtClean="0"/>
              <a:t>cultural</a:t>
            </a:r>
            <a:r>
              <a:rPr lang="lv-LV" dirty="0" smtClean="0"/>
              <a:t> </a:t>
            </a:r>
            <a:r>
              <a:rPr lang="lv-LV" dirty="0" err="1" smtClean="0"/>
              <a:t>institute</a:t>
            </a:r>
            <a:r>
              <a:rPr lang="lv-LV" dirty="0" smtClean="0"/>
              <a:t>;</a:t>
            </a:r>
          </a:p>
          <a:p>
            <a:pPr lvl="0"/>
            <a:r>
              <a:rPr lang="lv-LV" dirty="0" err="1" smtClean="0"/>
              <a:t>British</a:t>
            </a:r>
            <a:r>
              <a:rPr lang="lv-LV" dirty="0" smtClean="0"/>
              <a:t> </a:t>
            </a:r>
            <a:r>
              <a:rPr lang="lv-LV" dirty="0" err="1" smtClean="0"/>
              <a:t>council</a:t>
            </a:r>
            <a:r>
              <a:rPr lang="lv-LV" dirty="0" smtClean="0"/>
              <a:t>;</a:t>
            </a:r>
          </a:p>
          <a:p>
            <a:pPr lvl="0"/>
            <a:r>
              <a:rPr lang="lv-LV" dirty="0" err="1" smtClean="0"/>
              <a:t>Goethe</a:t>
            </a:r>
            <a:r>
              <a:rPr lang="lv-LV" dirty="0" smtClean="0"/>
              <a:t> </a:t>
            </a:r>
            <a:r>
              <a:rPr lang="lv-LV" dirty="0" err="1" smtClean="0"/>
              <a:t>institute</a:t>
            </a:r>
            <a:r>
              <a:rPr lang="lv-LV" dirty="0" smtClean="0"/>
              <a:t> </a:t>
            </a:r>
            <a:r>
              <a:rPr lang="lv-LV" dirty="0" err="1" smtClean="0"/>
              <a:t>Riga</a:t>
            </a:r>
            <a:r>
              <a:rPr lang="lv-LV" dirty="0" smtClean="0"/>
              <a:t>;</a:t>
            </a:r>
          </a:p>
          <a:p>
            <a:endParaRPr lang="lv-LV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7400" y="274643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State</a:t>
            </a:r>
            <a:r>
              <a:rPr lang="lv-LV" dirty="0" smtClean="0"/>
              <a:t> </a:t>
            </a:r>
            <a:r>
              <a:rPr lang="lv-LV" dirty="0" err="1" smtClean="0"/>
              <a:t>insitutions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cultural</a:t>
            </a:r>
            <a:r>
              <a:rPr lang="lv-LV" dirty="0" smtClean="0"/>
              <a:t> </a:t>
            </a:r>
            <a:r>
              <a:rPr lang="lv-LV" dirty="0" err="1" smtClean="0"/>
              <a:t>field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800" b="1" dirty="0" err="1" smtClean="0">
                <a:hlinkClick r:id="rId3"/>
              </a:rPr>
              <a:t>Latvian</a:t>
            </a:r>
            <a:r>
              <a:rPr lang="lv-LV" sz="2800" b="1" dirty="0" smtClean="0">
                <a:hlinkClick r:id="rId3"/>
              </a:rPr>
              <a:t> </a:t>
            </a:r>
            <a:r>
              <a:rPr lang="lv-LV" sz="2800" b="1" dirty="0" err="1" smtClean="0">
                <a:hlinkClick r:id="rId3"/>
              </a:rPr>
              <a:t>National</a:t>
            </a:r>
            <a:r>
              <a:rPr lang="lv-LV" sz="2800" b="1" dirty="0" smtClean="0">
                <a:hlinkClick r:id="rId3"/>
              </a:rPr>
              <a:t> </a:t>
            </a:r>
            <a:r>
              <a:rPr lang="lv-LV" sz="2800" b="1" dirty="0" err="1" smtClean="0">
                <a:hlinkClick r:id="rId3"/>
              </a:rPr>
              <a:t>Centre</a:t>
            </a:r>
            <a:r>
              <a:rPr lang="lv-LV" sz="2800" b="1" dirty="0" smtClean="0">
                <a:hlinkClick r:id="rId3"/>
              </a:rPr>
              <a:t> for </a:t>
            </a:r>
            <a:r>
              <a:rPr lang="lv-LV" sz="2800" b="1" dirty="0" err="1" smtClean="0">
                <a:hlinkClick r:id="rId3"/>
              </a:rPr>
              <a:t>Culture</a:t>
            </a:r>
            <a:r>
              <a:rPr lang="lv-LV" sz="28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v-LV" sz="2800" b="1" dirty="0" err="1" smtClean="0">
                <a:hlinkClick r:id="rId4"/>
              </a:rPr>
              <a:t>The</a:t>
            </a:r>
            <a:r>
              <a:rPr lang="lv-LV" sz="2800" b="1" dirty="0" smtClean="0">
                <a:hlinkClick r:id="rId4"/>
              </a:rPr>
              <a:t> </a:t>
            </a:r>
            <a:r>
              <a:rPr lang="lv-LV" sz="2800" b="1" dirty="0" err="1" smtClean="0">
                <a:hlinkClick r:id="rId4"/>
              </a:rPr>
              <a:t>State</a:t>
            </a:r>
            <a:r>
              <a:rPr lang="lv-LV" sz="2800" b="1" dirty="0" smtClean="0">
                <a:hlinkClick r:id="rId4"/>
              </a:rPr>
              <a:t> </a:t>
            </a:r>
            <a:r>
              <a:rPr lang="lv-LV" sz="2800" b="1" dirty="0" err="1" smtClean="0">
                <a:hlinkClick r:id="rId4"/>
              </a:rPr>
              <a:t>Culture</a:t>
            </a:r>
            <a:r>
              <a:rPr lang="lv-LV" sz="2800" b="1" dirty="0" smtClean="0">
                <a:hlinkClick r:id="rId4"/>
              </a:rPr>
              <a:t> </a:t>
            </a:r>
            <a:r>
              <a:rPr lang="lv-LV" sz="2800" b="1" dirty="0" err="1" smtClean="0">
                <a:hlinkClick r:id="rId4"/>
              </a:rPr>
              <a:t>Capital</a:t>
            </a:r>
            <a:r>
              <a:rPr lang="lv-LV" sz="2800" b="1" dirty="0" smtClean="0">
                <a:hlinkClick r:id="rId4"/>
              </a:rPr>
              <a:t> </a:t>
            </a:r>
            <a:r>
              <a:rPr lang="lv-LV" sz="2800" b="1" dirty="0" err="1" smtClean="0">
                <a:hlinkClick r:id="rId4"/>
              </a:rPr>
              <a:t>Foundation</a:t>
            </a:r>
            <a:r>
              <a:rPr lang="lv-LV" sz="28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v-LV" sz="2800" b="1" dirty="0" err="1" smtClean="0">
                <a:hlinkClick r:id="rId5"/>
              </a:rPr>
              <a:t>National</a:t>
            </a:r>
            <a:r>
              <a:rPr lang="lv-LV" sz="2800" b="1" dirty="0" smtClean="0">
                <a:hlinkClick r:id="rId5"/>
              </a:rPr>
              <a:t> </a:t>
            </a:r>
            <a:r>
              <a:rPr lang="lv-LV" sz="2800" b="1" dirty="0" err="1" smtClean="0">
                <a:hlinkClick r:id="rId5"/>
              </a:rPr>
              <a:t>Film</a:t>
            </a:r>
            <a:r>
              <a:rPr lang="lv-LV" sz="2800" b="1" dirty="0" smtClean="0">
                <a:hlinkClick r:id="rId5"/>
              </a:rPr>
              <a:t> </a:t>
            </a:r>
            <a:r>
              <a:rPr lang="lv-LV" sz="2800" b="1" dirty="0" err="1" smtClean="0">
                <a:hlinkClick r:id="rId5"/>
              </a:rPr>
              <a:t>Center</a:t>
            </a:r>
            <a:r>
              <a:rPr lang="lv-LV" sz="2800" b="1" dirty="0" smtClean="0">
                <a:hlinkClick r:id="rId5"/>
              </a:rPr>
              <a:t> </a:t>
            </a:r>
            <a:r>
              <a:rPr lang="lv-LV" sz="2800" b="1" dirty="0" err="1" smtClean="0">
                <a:hlinkClick r:id="rId5"/>
              </a:rPr>
              <a:t>of</a:t>
            </a:r>
            <a:r>
              <a:rPr lang="lv-LV" sz="2800" b="1" dirty="0" smtClean="0">
                <a:hlinkClick r:id="rId5"/>
              </a:rPr>
              <a:t> </a:t>
            </a:r>
            <a:r>
              <a:rPr lang="lv-LV" sz="2800" b="1" dirty="0" err="1" smtClean="0">
                <a:hlinkClick r:id="rId5"/>
              </a:rPr>
              <a:t>Latvia</a:t>
            </a:r>
            <a:r>
              <a:rPr lang="lv-LV" sz="28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v-LV" sz="2800" b="1" dirty="0" err="1" smtClean="0">
                <a:hlinkClick r:id="rId6"/>
              </a:rPr>
              <a:t>Centre</a:t>
            </a:r>
            <a:r>
              <a:rPr lang="lv-LV" sz="2800" b="1" dirty="0" smtClean="0">
                <a:hlinkClick r:id="rId6"/>
              </a:rPr>
              <a:t> for </a:t>
            </a:r>
            <a:r>
              <a:rPr lang="lv-LV" sz="2800" b="1" dirty="0" err="1" smtClean="0">
                <a:hlinkClick r:id="rId6"/>
              </a:rPr>
              <a:t>Culture</a:t>
            </a:r>
            <a:r>
              <a:rPr lang="lv-LV" sz="2800" b="1" dirty="0" smtClean="0">
                <a:hlinkClick r:id="rId6"/>
              </a:rPr>
              <a:t> </a:t>
            </a:r>
            <a:r>
              <a:rPr lang="lv-LV" sz="2800" b="1" dirty="0" err="1" smtClean="0">
                <a:hlinkClick r:id="rId6"/>
              </a:rPr>
              <a:t>Information</a:t>
            </a:r>
            <a:r>
              <a:rPr lang="lv-LV" sz="2800" b="1" dirty="0" smtClean="0">
                <a:hlinkClick r:id="rId6"/>
              </a:rPr>
              <a:t> </a:t>
            </a:r>
            <a:r>
              <a:rPr lang="lv-LV" sz="2800" b="1" dirty="0" err="1" smtClean="0">
                <a:hlinkClick r:id="rId6"/>
              </a:rPr>
              <a:t>Systems</a:t>
            </a:r>
            <a:r>
              <a:rPr lang="lv-LV" sz="28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lv-LV" sz="2800" b="1" dirty="0" err="1" smtClean="0">
                <a:hlinkClick r:id="rId7"/>
              </a:rPr>
              <a:t>Investment</a:t>
            </a:r>
            <a:r>
              <a:rPr lang="lv-LV" sz="2800" b="1" dirty="0" smtClean="0">
                <a:hlinkClick r:id="rId7"/>
              </a:rPr>
              <a:t> </a:t>
            </a:r>
            <a:r>
              <a:rPr lang="lv-LV" sz="2800" b="1" dirty="0" err="1" smtClean="0">
                <a:hlinkClick r:id="rId7"/>
              </a:rPr>
              <a:t>and</a:t>
            </a:r>
            <a:r>
              <a:rPr lang="lv-LV" sz="2800" b="1" dirty="0" smtClean="0">
                <a:hlinkClick r:id="rId7"/>
              </a:rPr>
              <a:t> </a:t>
            </a:r>
            <a:r>
              <a:rPr lang="lv-LV" sz="2800" b="1" dirty="0" err="1" smtClean="0">
                <a:hlinkClick r:id="rId7"/>
              </a:rPr>
              <a:t>Development</a:t>
            </a:r>
            <a:r>
              <a:rPr lang="lv-LV" sz="2800" b="1" dirty="0" smtClean="0">
                <a:hlinkClick r:id="rId7"/>
              </a:rPr>
              <a:t> </a:t>
            </a:r>
            <a:r>
              <a:rPr lang="lv-LV" sz="2800" b="1" dirty="0" err="1" smtClean="0">
                <a:hlinkClick r:id="rId7"/>
              </a:rPr>
              <a:t>Agency</a:t>
            </a:r>
            <a:r>
              <a:rPr lang="lv-LV" sz="2800" b="1" dirty="0" smtClean="0">
                <a:hlinkClick r:id="rId7"/>
              </a:rPr>
              <a:t> </a:t>
            </a:r>
            <a:r>
              <a:rPr lang="lv-LV" sz="2800" b="1" dirty="0" err="1" smtClean="0">
                <a:hlinkClick r:id="rId7"/>
              </a:rPr>
              <a:t>of</a:t>
            </a:r>
            <a:r>
              <a:rPr lang="lv-LV" sz="2800" b="1" dirty="0" smtClean="0">
                <a:hlinkClick r:id="rId7"/>
              </a:rPr>
              <a:t> </a:t>
            </a:r>
            <a:r>
              <a:rPr lang="lv-LV" sz="2800" b="1" dirty="0" err="1" smtClean="0">
                <a:hlinkClick r:id="rId7"/>
              </a:rPr>
              <a:t>Latvia</a:t>
            </a:r>
            <a:r>
              <a:rPr lang="lv-LV" sz="2800" b="1" dirty="0" smtClean="0"/>
              <a:t>.</a:t>
            </a:r>
            <a:endParaRPr lang="lv-LV" sz="2800" dirty="0" smtClean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7400" y="274643"/>
            <a:ext cx="6629400" cy="1143000"/>
          </a:xfrm>
        </p:spPr>
        <p:txBody>
          <a:bodyPr>
            <a:noAutofit/>
          </a:bodyPr>
          <a:lstStyle/>
          <a:p>
            <a:r>
              <a:rPr lang="lv-LV" sz="3600" dirty="0" err="1" smtClean="0"/>
              <a:t>Programmes</a:t>
            </a:r>
            <a:r>
              <a:rPr lang="lv-LV" sz="3600" dirty="0" smtClean="0"/>
              <a:t> </a:t>
            </a:r>
            <a:r>
              <a:rPr lang="lv-LV" sz="3600" dirty="0" err="1" smtClean="0"/>
              <a:t>or</a:t>
            </a:r>
            <a:r>
              <a:rPr lang="lv-LV" sz="3600" dirty="0" smtClean="0"/>
              <a:t> </a:t>
            </a:r>
            <a:r>
              <a:rPr lang="lv-LV" sz="3600" dirty="0" err="1" smtClean="0"/>
              <a:t>initiatives</a:t>
            </a:r>
            <a:r>
              <a:rPr lang="lv-LV" sz="3600" dirty="0" smtClean="0"/>
              <a:t> </a:t>
            </a:r>
            <a:r>
              <a:rPr lang="lv-LV" sz="3600" dirty="0" err="1" smtClean="0"/>
              <a:t>supporting</a:t>
            </a:r>
            <a:r>
              <a:rPr lang="lv-LV" sz="3600" dirty="0" smtClean="0"/>
              <a:t> </a:t>
            </a:r>
            <a:r>
              <a:rPr lang="lv-LV" sz="3600" dirty="0" err="1" smtClean="0"/>
              <a:t>cultural</a:t>
            </a:r>
            <a:r>
              <a:rPr lang="lv-LV" sz="3600" dirty="0" smtClean="0"/>
              <a:t> </a:t>
            </a:r>
            <a:r>
              <a:rPr lang="lv-LV" sz="3600" dirty="0" err="1" smtClean="0"/>
              <a:t>field</a:t>
            </a:r>
            <a:r>
              <a:rPr lang="lv-LV" sz="3600" dirty="0" smtClean="0"/>
              <a:t> </a:t>
            </a:r>
            <a:r>
              <a:rPr lang="lv-LV" sz="3600" dirty="0" err="1" smtClean="0"/>
              <a:t>and</a:t>
            </a:r>
            <a:r>
              <a:rPr lang="lv-LV" sz="3600" dirty="0" smtClean="0"/>
              <a:t> </a:t>
            </a:r>
            <a:r>
              <a:rPr lang="lv-LV" sz="3600" dirty="0" err="1" smtClean="0"/>
              <a:t>international</a:t>
            </a:r>
            <a:r>
              <a:rPr lang="lv-LV" sz="3600" dirty="0" smtClean="0"/>
              <a:t> </a:t>
            </a:r>
            <a:r>
              <a:rPr lang="lv-LV" sz="3600" dirty="0" err="1" smtClean="0"/>
              <a:t>cooperation</a:t>
            </a:r>
            <a:endParaRPr lang="lv-LV" sz="36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221173"/>
          </a:xfrm>
        </p:spPr>
        <p:txBody>
          <a:bodyPr/>
          <a:lstStyle/>
          <a:p>
            <a:r>
              <a:rPr lang="lv-LV" b="1" dirty="0" smtClean="0"/>
              <a:t>Nordic-</a:t>
            </a:r>
            <a:r>
              <a:rPr lang="lv-LV" b="1" dirty="0" err="1" smtClean="0"/>
              <a:t>Baltic</a:t>
            </a:r>
            <a:r>
              <a:rPr lang="lv-LV" b="1" dirty="0" smtClean="0"/>
              <a:t> </a:t>
            </a:r>
            <a:r>
              <a:rPr lang="lv-LV" b="1" dirty="0" err="1" smtClean="0"/>
              <a:t>Mobility</a:t>
            </a:r>
            <a:r>
              <a:rPr lang="lv-LV" b="1" dirty="0" smtClean="0"/>
              <a:t> </a:t>
            </a:r>
            <a:r>
              <a:rPr lang="lv-LV" b="1" dirty="0" err="1" smtClean="0"/>
              <a:t>Programme</a:t>
            </a:r>
            <a:r>
              <a:rPr lang="lv-LV" b="1" dirty="0" smtClean="0"/>
              <a:t> </a:t>
            </a:r>
            <a:r>
              <a:rPr lang="lv-LV" b="1" dirty="0" err="1" smtClean="0"/>
              <a:t>in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field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Culture</a:t>
            </a:r>
            <a:endParaRPr lang="lv-LV" b="1" dirty="0" smtClean="0"/>
          </a:p>
          <a:p>
            <a:pPr>
              <a:buNone/>
            </a:pPr>
            <a:r>
              <a:rPr lang="lv-LV" sz="2000" dirty="0" smtClean="0"/>
              <a:t>For </a:t>
            </a:r>
            <a:r>
              <a:rPr lang="lv-LV" sz="2000" dirty="0" err="1" smtClean="0"/>
              <a:t>contacts</a:t>
            </a:r>
            <a:r>
              <a:rPr lang="lv-LV" sz="2000" dirty="0" smtClean="0"/>
              <a:t> </a:t>
            </a:r>
            <a:r>
              <a:rPr lang="lv-LV" sz="2000" dirty="0" err="1" smtClean="0"/>
              <a:t>in</a:t>
            </a:r>
            <a:r>
              <a:rPr lang="lv-LV" sz="2000" dirty="0" smtClean="0"/>
              <a:t> </a:t>
            </a:r>
            <a:r>
              <a:rPr lang="lv-LV" sz="2000" dirty="0" err="1" smtClean="0"/>
              <a:t>Latvia</a:t>
            </a:r>
            <a:r>
              <a:rPr lang="lv-LV" sz="2000" dirty="0" smtClean="0"/>
              <a:t> : </a:t>
            </a:r>
            <a:r>
              <a:rPr lang="lv-LV" sz="2000" dirty="0" err="1" smtClean="0">
                <a:hlinkClick r:id="rId3"/>
              </a:rPr>
              <a:t>The</a:t>
            </a:r>
            <a:r>
              <a:rPr lang="lv-LV" sz="2000" dirty="0" smtClean="0">
                <a:hlinkClick r:id="rId3"/>
              </a:rPr>
              <a:t> Nordic </a:t>
            </a:r>
            <a:r>
              <a:rPr lang="lv-LV" sz="2000" dirty="0" err="1" smtClean="0">
                <a:hlinkClick r:id="rId3"/>
              </a:rPr>
              <a:t>Council</a:t>
            </a:r>
            <a:r>
              <a:rPr lang="lv-LV" sz="2000" dirty="0" smtClean="0">
                <a:hlinkClick r:id="rId3"/>
              </a:rPr>
              <a:t> </a:t>
            </a:r>
            <a:r>
              <a:rPr lang="lv-LV" sz="2000" dirty="0" err="1" smtClean="0">
                <a:hlinkClick r:id="rId3"/>
              </a:rPr>
              <a:t>of</a:t>
            </a:r>
            <a:r>
              <a:rPr lang="lv-LV" sz="2000" dirty="0" smtClean="0">
                <a:hlinkClick r:id="rId3"/>
              </a:rPr>
              <a:t> </a:t>
            </a:r>
            <a:r>
              <a:rPr lang="lv-LV" sz="2000" dirty="0" err="1" smtClean="0">
                <a:hlinkClick r:id="rId3"/>
              </a:rPr>
              <a:t>Ministers</a:t>
            </a:r>
            <a:r>
              <a:rPr lang="lv-LV" sz="2000" dirty="0" smtClean="0">
                <a:hlinkClick r:id="rId3"/>
              </a:rPr>
              <a:t>’ Office </a:t>
            </a:r>
            <a:r>
              <a:rPr lang="lv-LV" sz="2000" dirty="0" err="1" smtClean="0">
                <a:hlinkClick r:id="rId3"/>
              </a:rPr>
              <a:t>in</a:t>
            </a:r>
            <a:r>
              <a:rPr lang="lv-LV" sz="2000" dirty="0" smtClean="0">
                <a:hlinkClick r:id="rId3"/>
              </a:rPr>
              <a:t> </a:t>
            </a:r>
            <a:r>
              <a:rPr lang="lv-LV" sz="2000" dirty="0" err="1" smtClean="0">
                <a:hlinkClick r:id="rId3"/>
              </a:rPr>
              <a:t>Latvia</a:t>
            </a:r>
            <a:endParaRPr lang="lv-LV" sz="2000" dirty="0" smtClean="0"/>
          </a:p>
          <a:p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Latvian</a:t>
            </a:r>
            <a:r>
              <a:rPr lang="lv-LV" b="1" dirty="0" smtClean="0"/>
              <a:t> </a:t>
            </a:r>
            <a:r>
              <a:rPr lang="lv-LV" b="1" dirty="0" err="1" smtClean="0"/>
              <a:t>Writers</a:t>
            </a:r>
            <a:r>
              <a:rPr lang="lv-LV" b="1" dirty="0" smtClean="0"/>
              <a:t> </a:t>
            </a:r>
            <a:r>
              <a:rPr lang="lv-LV" b="1" dirty="0" err="1" smtClean="0"/>
              <a:t>Union</a:t>
            </a:r>
            <a:endParaRPr lang="lv-LV" b="1" dirty="0" smtClean="0"/>
          </a:p>
          <a:p>
            <a:pPr>
              <a:buNone/>
            </a:pPr>
            <a:r>
              <a:rPr lang="lv-LV" sz="2000" dirty="0" smtClean="0"/>
              <a:t>More </a:t>
            </a:r>
            <a:r>
              <a:rPr lang="lv-LV" sz="2000" dirty="0" err="1" smtClean="0"/>
              <a:t>at</a:t>
            </a:r>
            <a:r>
              <a:rPr lang="lv-LV" sz="2000" dirty="0" smtClean="0"/>
              <a:t>: </a:t>
            </a:r>
            <a:r>
              <a:rPr lang="lv-LV" sz="2000" dirty="0" smtClean="0">
                <a:hlinkClick r:id="rId4"/>
              </a:rPr>
              <a:t>http://latvianliterature.lv/en/grants</a:t>
            </a:r>
            <a:r>
              <a:rPr lang="lv-LV" sz="2000" dirty="0" smtClean="0"/>
              <a:t> </a:t>
            </a:r>
            <a:r>
              <a:rPr lang="lv-LV" sz="2000" dirty="0" err="1" smtClean="0"/>
              <a:t>or</a:t>
            </a:r>
            <a:r>
              <a:rPr lang="lv-LV" sz="2000" dirty="0" smtClean="0"/>
              <a:t> </a:t>
            </a:r>
            <a:r>
              <a:rPr lang="lv-LV" sz="2000" dirty="0" smtClean="0">
                <a:hlinkClick r:id="rId5"/>
              </a:rPr>
              <a:t>http://rakstnieciba.lv/en/grants/</a:t>
            </a:r>
            <a:endParaRPr lang="lv-LV" sz="2000" dirty="0" smtClean="0"/>
          </a:p>
          <a:p>
            <a:pPr lvl="0"/>
            <a:r>
              <a:rPr lang="lv-LV" b="1" dirty="0" err="1" smtClean="0"/>
              <a:t>The</a:t>
            </a:r>
            <a:r>
              <a:rPr lang="lv-LV" b="1" dirty="0" smtClean="0"/>
              <a:t> ISSP </a:t>
            </a:r>
            <a:r>
              <a:rPr lang="lv-LV" b="1" dirty="0" err="1" smtClean="0"/>
              <a:t>Riga</a:t>
            </a:r>
            <a:r>
              <a:rPr lang="lv-LV" b="1" dirty="0" smtClean="0"/>
              <a:t> </a:t>
            </a:r>
            <a:r>
              <a:rPr lang="lv-LV" b="1" dirty="0" err="1" smtClean="0"/>
              <a:t>Residency</a:t>
            </a:r>
            <a:r>
              <a:rPr lang="lv-LV" b="1" dirty="0" smtClean="0"/>
              <a:t> </a:t>
            </a:r>
            <a:r>
              <a:rPr lang="lv-LV" b="1" dirty="0" err="1" smtClean="0"/>
              <a:t>programme</a:t>
            </a:r>
            <a:endParaRPr lang="lv-LV" b="1" dirty="0" smtClean="0"/>
          </a:p>
          <a:p>
            <a:pPr>
              <a:buNone/>
            </a:pPr>
            <a:r>
              <a:rPr lang="lv-LV" sz="2000" dirty="0" err="1" smtClean="0"/>
              <a:t>Curated</a:t>
            </a:r>
            <a:r>
              <a:rPr lang="lv-LV" sz="2000" dirty="0" smtClean="0"/>
              <a:t> </a:t>
            </a:r>
            <a:r>
              <a:rPr lang="lv-LV" sz="2000" dirty="0" err="1" smtClean="0"/>
              <a:t>by</a:t>
            </a:r>
            <a:r>
              <a:rPr lang="lv-LV" sz="2000" dirty="0" smtClean="0"/>
              <a:t> </a:t>
            </a:r>
            <a:r>
              <a:rPr lang="lv-LV" sz="2000" dirty="0" smtClean="0">
                <a:hlinkClick r:id="rId6"/>
              </a:rPr>
              <a:t>ISSP</a:t>
            </a:r>
            <a:endParaRPr lang="lv-LV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81200" y="274643"/>
            <a:ext cx="6705600" cy="1143000"/>
          </a:xfrm>
        </p:spPr>
        <p:txBody>
          <a:bodyPr/>
          <a:lstStyle/>
          <a:p>
            <a:r>
              <a:rPr lang="lv-LV" dirty="0" smtClean="0"/>
              <a:t>Thank you for </a:t>
            </a:r>
            <a:r>
              <a:rPr lang="lv-LV" dirty="0" err="1" smtClean="0"/>
              <a:t>attention</a:t>
            </a:r>
            <a:r>
              <a:rPr lang="lv-LV" dirty="0" smtClean="0"/>
              <a:t>!</a:t>
            </a:r>
            <a:endParaRPr lang="lv-LV" dirty="0"/>
          </a:p>
        </p:txBody>
      </p:sp>
      <p:pic>
        <p:nvPicPr>
          <p:cNvPr id="4" name="Picture 2" descr="http://www.bjcem.org/wp-content/uploads/2015/07/Creative-europe-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188"/>
            <a:ext cx="8229600" cy="286998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  <p:sp>
        <p:nvSpPr>
          <p:cNvPr id="6" name="Taisnstūris 5"/>
          <p:cNvSpPr/>
          <p:nvPr/>
        </p:nvSpPr>
        <p:spPr>
          <a:xfrm>
            <a:off x="2057400" y="5638800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Liene </a:t>
            </a:r>
            <a:r>
              <a:rPr lang="lv-LV" b="1" dirty="0" err="1" smtClean="0"/>
              <a:t>Upeniece</a:t>
            </a:r>
            <a:endParaRPr lang="lv-LV" b="1" dirty="0" smtClean="0"/>
          </a:p>
          <a:p>
            <a:r>
              <a:rPr lang="lv-LV" dirty="0" err="1" smtClean="0"/>
              <a:t>Creative</a:t>
            </a:r>
            <a:r>
              <a:rPr lang="lv-LV" dirty="0" smtClean="0"/>
              <a:t> </a:t>
            </a:r>
            <a:r>
              <a:rPr lang="lv-LV" dirty="0" err="1" smtClean="0"/>
              <a:t>Europe</a:t>
            </a:r>
            <a:r>
              <a:rPr lang="lv-LV" dirty="0" smtClean="0"/>
              <a:t> </a:t>
            </a:r>
            <a:r>
              <a:rPr lang="en-US" dirty="0" smtClean="0"/>
              <a:t>Sub-</a:t>
            </a:r>
            <a:r>
              <a:rPr lang="en-US" dirty="0" err="1" smtClean="0"/>
              <a:t>programme</a:t>
            </a:r>
            <a:r>
              <a:rPr lang="lv-LV" dirty="0" smtClean="0"/>
              <a:t> </a:t>
            </a:r>
            <a:r>
              <a:rPr lang="lv-LV" dirty="0" err="1" smtClean="0"/>
              <a:t>Culture</a:t>
            </a:r>
            <a:endParaRPr lang="en-US" dirty="0" smtClean="0"/>
          </a:p>
          <a:p>
            <a:r>
              <a:rPr lang="en-US" dirty="0" smtClean="0"/>
              <a:t>Ministry of Culture</a:t>
            </a:r>
            <a:endParaRPr lang="lv-LV" dirty="0" smtClean="0"/>
          </a:p>
          <a:p>
            <a:r>
              <a:rPr lang="lv-LV" dirty="0" err="1" smtClean="0"/>
              <a:t>Latvia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05000" y="274643"/>
            <a:ext cx="6781800" cy="1143000"/>
          </a:xfrm>
        </p:spPr>
        <p:txBody>
          <a:bodyPr>
            <a:normAutofit/>
          </a:bodyPr>
          <a:lstStyle/>
          <a:p>
            <a:r>
              <a:rPr lang="lv-LV" sz="4100" dirty="0" err="1" smtClean="0"/>
              <a:t>Culture</a:t>
            </a:r>
            <a:r>
              <a:rPr lang="lv-LV" sz="4100" dirty="0" smtClean="0"/>
              <a:t> </a:t>
            </a:r>
            <a:r>
              <a:rPr lang="lv-LV" sz="4100" dirty="0" err="1" smtClean="0"/>
              <a:t>in</a:t>
            </a:r>
            <a:r>
              <a:rPr lang="lv-LV" sz="4100" dirty="0" smtClean="0"/>
              <a:t> </a:t>
            </a:r>
            <a:r>
              <a:rPr lang="lv-LV" sz="4100" dirty="0" err="1" smtClean="0"/>
              <a:t>Latvia</a:t>
            </a:r>
            <a:r>
              <a:rPr lang="lv-LV" sz="4100" dirty="0" smtClean="0"/>
              <a:t> 2018</a:t>
            </a:r>
            <a:endParaRPr lang="lv-LV" sz="41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73"/>
          </a:xfrm>
        </p:spPr>
        <p:txBody>
          <a:bodyPr lIns="108000"/>
          <a:lstStyle/>
          <a:p>
            <a:pPr lvl="0"/>
            <a:r>
              <a:rPr lang="lv-LV" sz="2400" b="1" dirty="0" err="1" smtClean="0"/>
              <a:t>Centenary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of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the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Republic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of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Latvia</a:t>
            </a:r>
            <a:r>
              <a:rPr lang="lv-LV" sz="2400" b="1" dirty="0" smtClean="0"/>
              <a:t> </a:t>
            </a:r>
          </a:p>
          <a:p>
            <a:pPr lvl="0">
              <a:buNone/>
            </a:pPr>
            <a:r>
              <a:rPr lang="lv-LV" sz="2000" b="1" dirty="0" smtClean="0"/>
              <a:t>	</a:t>
            </a:r>
            <a:r>
              <a:rPr lang="lv-LV" sz="2000" b="1" dirty="0" err="1" smtClean="0"/>
              <a:t>Cultural</a:t>
            </a:r>
            <a:r>
              <a:rPr lang="lv-LV" sz="2000" b="1" dirty="0" smtClean="0"/>
              <a:t> </a:t>
            </a:r>
            <a:r>
              <a:rPr lang="lv-LV" sz="2000" b="1" dirty="0" err="1" smtClean="0"/>
              <a:t>projects</a:t>
            </a:r>
            <a:r>
              <a:rPr lang="lv-LV" sz="2000" b="1" dirty="0" smtClean="0"/>
              <a:t>:</a:t>
            </a:r>
            <a:endParaRPr lang="lv-LV" sz="2000" dirty="0" smtClean="0"/>
          </a:p>
          <a:p>
            <a:pPr lvl="1">
              <a:buFont typeface="Courier New" pitchFamily="49" charset="0"/>
              <a:buChar char="o"/>
            </a:pPr>
            <a:r>
              <a:rPr lang="lv-LV" sz="1600" dirty="0" err="1" smtClean="0"/>
              <a:t>Cultural</a:t>
            </a:r>
            <a:r>
              <a:rPr lang="lv-LV" sz="1600" dirty="0" smtClean="0"/>
              <a:t> </a:t>
            </a:r>
            <a:r>
              <a:rPr lang="lv-LV" sz="1600" dirty="0" err="1" smtClean="0"/>
              <a:t>School</a:t>
            </a:r>
            <a:r>
              <a:rPr lang="lv-LV" sz="1600" dirty="0" smtClean="0"/>
              <a:t> </a:t>
            </a:r>
            <a:r>
              <a:rPr lang="lv-LV" sz="1600" dirty="0" err="1" smtClean="0"/>
              <a:t>Bag</a:t>
            </a:r>
            <a:r>
              <a:rPr lang="lv-LV" sz="1600" dirty="0" smtClean="0"/>
              <a:t>;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dirty="0" err="1" smtClean="0"/>
              <a:t>National</a:t>
            </a:r>
            <a:r>
              <a:rPr lang="lv-LV" sz="1600" dirty="0" smtClean="0"/>
              <a:t> </a:t>
            </a:r>
            <a:r>
              <a:rPr lang="lv-LV" sz="1600" dirty="0" err="1" smtClean="0"/>
              <a:t>Encyclopaedia</a:t>
            </a:r>
            <a:r>
              <a:rPr lang="lv-LV" sz="1600" dirty="0" smtClean="0"/>
              <a:t>;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dirty="0" smtClean="0"/>
              <a:t>16 </a:t>
            </a:r>
            <a:r>
              <a:rPr lang="lv-LV" sz="1600" dirty="0" err="1" smtClean="0"/>
              <a:t>new</a:t>
            </a:r>
            <a:r>
              <a:rPr lang="lv-LV" sz="1600" dirty="0" smtClean="0"/>
              <a:t> </a:t>
            </a:r>
            <a:r>
              <a:rPr lang="lv-LV" sz="1600" dirty="0" err="1" smtClean="0"/>
              <a:t>feature</a:t>
            </a:r>
            <a:r>
              <a:rPr lang="lv-LV" sz="1600" dirty="0" smtClean="0"/>
              <a:t> </a:t>
            </a:r>
            <a:r>
              <a:rPr lang="lv-LV" sz="1600" dirty="0" err="1" smtClean="0"/>
              <a:t>films</a:t>
            </a:r>
            <a:r>
              <a:rPr lang="lv-LV" sz="1600" dirty="0" smtClean="0"/>
              <a:t>;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dirty="0" smtClean="0"/>
              <a:t>XXVI </a:t>
            </a:r>
            <a:r>
              <a:rPr lang="lv-LV" sz="1600" dirty="0" err="1" smtClean="0"/>
              <a:t>Latvian</a:t>
            </a:r>
            <a:r>
              <a:rPr lang="lv-LV" sz="1600" dirty="0" smtClean="0"/>
              <a:t> </a:t>
            </a:r>
            <a:r>
              <a:rPr lang="lv-LV" sz="1600" dirty="0" err="1" smtClean="0"/>
              <a:t>Nationwide</a:t>
            </a:r>
            <a:r>
              <a:rPr lang="lv-LV" sz="1600" dirty="0" smtClean="0"/>
              <a:t> </a:t>
            </a:r>
            <a:r>
              <a:rPr lang="lv-LV" sz="1600" dirty="0" err="1" smtClean="0"/>
              <a:t>Song</a:t>
            </a:r>
            <a:r>
              <a:rPr lang="lv-LV" sz="1600" dirty="0" smtClean="0"/>
              <a:t> </a:t>
            </a:r>
            <a:r>
              <a:rPr lang="lv-LV" sz="1600" dirty="0" err="1" smtClean="0"/>
              <a:t>and</a:t>
            </a:r>
            <a:r>
              <a:rPr lang="lv-LV" sz="1600" dirty="0" smtClean="0"/>
              <a:t> XVI </a:t>
            </a:r>
            <a:r>
              <a:rPr lang="lv-LV" sz="1600" dirty="0" err="1" smtClean="0"/>
              <a:t>Dance</a:t>
            </a:r>
            <a:r>
              <a:rPr lang="lv-LV" sz="1600" dirty="0" smtClean="0"/>
              <a:t> </a:t>
            </a:r>
            <a:r>
              <a:rPr lang="lv-LV" sz="1600" dirty="0" err="1" smtClean="0"/>
              <a:t>Celebration</a:t>
            </a:r>
            <a:r>
              <a:rPr lang="lv-LV" sz="1600" dirty="0" smtClean="0"/>
              <a:t>.</a:t>
            </a:r>
          </a:p>
          <a:p>
            <a:pPr lvl="1">
              <a:buNone/>
            </a:pPr>
            <a:endParaRPr lang="lv-LV" sz="1600" dirty="0" smtClean="0"/>
          </a:p>
          <a:p>
            <a:pPr lvl="1">
              <a:buNone/>
            </a:pPr>
            <a:r>
              <a:rPr lang="lv-LV" sz="2000" b="1" dirty="0" err="1" smtClean="0"/>
              <a:t>International</a:t>
            </a:r>
            <a:r>
              <a:rPr lang="lv-LV" sz="2000" b="1" dirty="0" smtClean="0"/>
              <a:t> </a:t>
            </a:r>
            <a:r>
              <a:rPr lang="lv-LV" sz="2000" b="1" dirty="0" err="1" smtClean="0"/>
              <a:t>cultural</a:t>
            </a:r>
            <a:r>
              <a:rPr lang="lv-LV" sz="2000" b="1" dirty="0" smtClean="0"/>
              <a:t> </a:t>
            </a:r>
            <a:r>
              <a:rPr lang="lv-LV" sz="2000" b="1" dirty="0" err="1" smtClean="0"/>
              <a:t>events</a:t>
            </a:r>
            <a:r>
              <a:rPr lang="lv-LV" sz="2000" b="1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dirty="0" err="1" smtClean="0"/>
              <a:t>Exhibition</a:t>
            </a:r>
            <a:r>
              <a:rPr lang="lv-LV" sz="1600" dirty="0" smtClean="0"/>
              <a:t> ‘’</a:t>
            </a:r>
            <a:r>
              <a:rPr lang="lv-LV" sz="1600" dirty="0" err="1" smtClean="0"/>
              <a:t>Wild</a:t>
            </a:r>
            <a:r>
              <a:rPr lang="lv-LV" sz="1600" dirty="0" smtClean="0"/>
              <a:t> </a:t>
            </a:r>
            <a:r>
              <a:rPr lang="lv-LV" sz="1600" dirty="0" err="1" smtClean="0"/>
              <a:t>Souls</a:t>
            </a:r>
            <a:r>
              <a:rPr lang="lv-LV" sz="1600" dirty="0" smtClean="0"/>
              <a:t>, </a:t>
            </a:r>
            <a:r>
              <a:rPr lang="lv-LV" sz="1600" dirty="0" err="1" smtClean="0"/>
              <a:t>Symbolism</a:t>
            </a:r>
            <a:r>
              <a:rPr lang="lv-LV" sz="1600" dirty="0" smtClean="0"/>
              <a:t> </a:t>
            </a:r>
            <a:r>
              <a:rPr lang="lv-LV" sz="1600" dirty="0" err="1" smtClean="0"/>
              <a:t>in</a:t>
            </a:r>
            <a:r>
              <a:rPr lang="lv-LV" sz="1600" dirty="0" smtClean="0"/>
              <a:t> </a:t>
            </a:r>
            <a:r>
              <a:rPr lang="lv-LV" sz="1600" dirty="0" err="1" smtClean="0"/>
              <a:t>the</a:t>
            </a:r>
            <a:r>
              <a:rPr lang="lv-LV" sz="1600" dirty="0" smtClean="0"/>
              <a:t> </a:t>
            </a:r>
            <a:r>
              <a:rPr lang="lv-LV" sz="1600" dirty="0" err="1" smtClean="0"/>
              <a:t>Baltic</a:t>
            </a:r>
            <a:r>
              <a:rPr lang="lv-LV" sz="1600" dirty="0" smtClean="0"/>
              <a:t> </a:t>
            </a:r>
            <a:r>
              <a:rPr lang="lv-LV" sz="1600" dirty="0" err="1" smtClean="0"/>
              <a:t>States</a:t>
            </a:r>
            <a:r>
              <a:rPr lang="lv-LV" sz="1600" dirty="0" smtClean="0"/>
              <a:t>’’;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dirty="0" err="1" smtClean="0"/>
              <a:t>Participation</a:t>
            </a:r>
            <a:r>
              <a:rPr lang="lv-LV" sz="1600" dirty="0" smtClean="0"/>
              <a:t> </a:t>
            </a:r>
            <a:r>
              <a:rPr lang="lv-LV" sz="1600" dirty="0" err="1" smtClean="0"/>
              <a:t>in</a:t>
            </a:r>
            <a:r>
              <a:rPr lang="lv-LV" sz="1600" dirty="0" smtClean="0"/>
              <a:t> </a:t>
            </a:r>
            <a:r>
              <a:rPr lang="lv-LV" sz="1600" dirty="0" err="1" smtClean="0"/>
              <a:t>London</a:t>
            </a:r>
            <a:r>
              <a:rPr lang="lv-LV" sz="1600" dirty="0" smtClean="0"/>
              <a:t> </a:t>
            </a:r>
            <a:r>
              <a:rPr lang="lv-LV" sz="1600" dirty="0" err="1" smtClean="0"/>
              <a:t>Book</a:t>
            </a:r>
            <a:r>
              <a:rPr lang="lv-LV" sz="1600" dirty="0" smtClean="0"/>
              <a:t> </a:t>
            </a:r>
            <a:r>
              <a:rPr lang="lv-LV" sz="1600" dirty="0" err="1" smtClean="0"/>
              <a:t>Fair</a:t>
            </a:r>
            <a:r>
              <a:rPr lang="lv-LV" sz="1600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endParaRPr lang="lv-LV" sz="1600" dirty="0" smtClean="0"/>
          </a:p>
          <a:p>
            <a:pPr lvl="4">
              <a:buFont typeface="Courier New" pitchFamily="49" charset="0"/>
              <a:buChar char="o"/>
            </a:pPr>
            <a:endParaRPr lang="lv-LV" sz="600" dirty="0" smtClean="0"/>
          </a:p>
          <a:p>
            <a:pPr lvl="5">
              <a:buFont typeface="Courier New" pitchFamily="49" charset="0"/>
              <a:buChar char="o"/>
            </a:pPr>
            <a:endParaRPr lang="lv-LV" sz="600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  <p:sp>
        <p:nvSpPr>
          <p:cNvPr id="29698" name="AutoShape 2" descr="Attēlu rezultāti vaicājumam “cultural school bag latvian centenary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29700" name="AutoShape 4" descr="Attēlu rezultāti vaicājumam “cultural school bag latvian centenary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05000"/>
            <a:ext cx="2609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362200"/>
            <a:ext cx="990601" cy="97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438400"/>
            <a:ext cx="929568" cy="8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438400"/>
            <a:ext cx="101058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2438400"/>
            <a:ext cx="904547" cy="8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Attēlu rezultāti vaicājumam “ames sauvages”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3657600"/>
            <a:ext cx="2210033" cy="1658158"/>
          </a:xfrm>
          <a:prstGeom prst="rect">
            <a:avLst/>
          </a:prstGeom>
          <a:noFill/>
        </p:spPr>
      </p:pic>
      <p:pic>
        <p:nvPicPr>
          <p:cNvPr id="18" name="Attēls 17" descr="\\lkm1.km.gov.lv\RoamDocu$\lieneu\Desktop\book fair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5257800"/>
            <a:ext cx="382651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15000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You </a:t>
            </a:r>
            <a:r>
              <a:rPr lang="lv-LV" sz="1600" dirty="0" err="1" smtClean="0"/>
              <a:t>can</a:t>
            </a:r>
            <a:r>
              <a:rPr lang="lv-LV" sz="1600" dirty="0" smtClean="0"/>
              <a:t> </a:t>
            </a:r>
            <a:r>
              <a:rPr lang="lv-LV" sz="1600" dirty="0" err="1" smtClean="0"/>
              <a:t>find</a:t>
            </a:r>
            <a:r>
              <a:rPr lang="lv-LV" sz="1600" dirty="0" smtClean="0"/>
              <a:t> </a:t>
            </a:r>
            <a:r>
              <a:rPr lang="lv-LV" sz="1600" dirty="0" err="1" smtClean="0"/>
              <a:t>Centenary</a:t>
            </a:r>
            <a:r>
              <a:rPr lang="lv-LV" sz="1600" dirty="0" smtClean="0"/>
              <a:t> </a:t>
            </a:r>
            <a:r>
              <a:rPr lang="lv-LV" sz="1600" dirty="0" err="1" smtClean="0"/>
              <a:t>events</a:t>
            </a:r>
            <a:r>
              <a:rPr lang="lv-LV" sz="1600" dirty="0" smtClean="0"/>
              <a:t> </a:t>
            </a:r>
            <a:r>
              <a:rPr lang="lv-LV" sz="1600" dirty="0" err="1" smtClean="0"/>
              <a:t>on</a:t>
            </a:r>
            <a:r>
              <a:rPr lang="lv-LV" sz="1600" dirty="0" smtClean="0"/>
              <a:t> </a:t>
            </a:r>
            <a:r>
              <a:rPr lang="lv-LV" sz="1600" dirty="0" err="1" smtClean="0"/>
              <a:t>the</a:t>
            </a:r>
            <a:r>
              <a:rPr lang="lv-LV" sz="1600" dirty="0" smtClean="0"/>
              <a:t> </a:t>
            </a:r>
            <a:r>
              <a:rPr lang="lv-LV" sz="1600" dirty="0" err="1" smtClean="0"/>
              <a:t>digital</a:t>
            </a:r>
            <a:r>
              <a:rPr lang="lv-LV" sz="1600" dirty="0" smtClean="0"/>
              <a:t> </a:t>
            </a:r>
            <a:r>
              <a:rPr lang="lv-LV" sz="1600" dirty="0" err="1" smtClean="0"/>
              <a:t>platform</a:t>
            </a:r>
            <a:r>
              <a:rPr lang="lv-LV" sz="1600" dirty="0" smtClean="0"/>
              <a:t> </a:t>
            </a:r>
            <a:r>
              <a:rPr lang="lv-LV" sz="1600" dirty="0" smtClean="0">
                <a:hlinkClick r:id="rId12"/>
              </a:rPr>
              <a:t>http://lv100.lv/en/</a:t>
            </a:r>
            <a:endParaRPr lang="lv-LV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05000" y="274643"/>
            <a:ext cx="6781800" cy="1143000"/>
          </a:xfrm>
        </p:spPr>
        <p:txBody>
          <a:bodyPr>
            <a:normAutofit/>
          </a:bodyPr>
          <a:lstStyle/>
          <a:p>
            <a:r>
              <a:rPr lang="lv-LV" sz="4100" dirty="0" err="1" smtClean="0"/>
              <a:t>Culture</a:t>
            </a:r>
            <a:r>
              <a:rPr lang="lv-LV" sz="4100" dirty="0" smtClean="0"/>
              <a:t> </a:t>
            </a:r>
            <a:r>
              <a:rPr lang="lv-LV" sz="4100" dirty="0" err="1" smtClean="0"/>
              <a:t>in</a:t>
            </a:r>
            <a:r>
              <a:rPr lang="lv-LV" sz="4100" dirty="0" smtClean="0"/>
              <a:t> </a:t>
            </a:r>
            <a:r>
              <a:rPr lang="lv-LV" sz="4100" dirty="0" err="1" smtClean="0"/>
              <a:t>Latvia</a:t>
            </a:r>
            <a:r>
              <a:rPr lang="lv-LV" sz="4100" dirty="0" smtClean="0"/>
              <a:t> 2018</a:t>
            </a:r>
            <a:endParaRPr lang="lv-LV" sz="41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73"/>
          </a:xfrm>
        </p:spPr>
        <p:txBody>
          <a:bodyPr>
            <a:normAutofit/>
          </a:bodyPr>
          <a:lstStyle/>
          <a:p>
            <a:pPr lvl="0"/>
            <a:r>
              <a:rPr lang="lv-LV" sz="2400" b="1" dirty="0" err="1" smtClean="0"/>
              <a:t>European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Year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of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Cultural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Heritage</a:t>
            </a:r>
            <a:endParaRPr lang="lv-LV" sz="2400" b="1" dirty="0" smtClean="0"/>
          </a:p>
          <a:p>
            <a:pPr lvl="0">
              <a:buNone/>
            </a:pPr>
            <a:endParaRPr lang="lv-LV" sz="2400" b="1" dirty="0" smtClean="0"/>
          </a:p>
          <a:p>
            <a:pPr>
              <a:buNone/>
            </a:pPr>
            <a:r>
              <a:rPr lang="lv-LV" sz="2400" dirty="0" err="1" smtClean="0"/>
              <a:t>Events</a:t>
            </a:r>
            <a:r>
              <a:rPr lang="lv-LV" sz="2400" dirty="0" smtClean="0"/>
              <a:t> </a:t>
            </a:r>
            <a:r>
              <a:rPr lang="lv-LV" sz="2400" dirty="0" err="1" smtClean="0"/>
              <a:t>in</a:t>
            </a:r>
            <a:r>
              <a:rPr lang="lv-LV" sz="2400" dirty="0" smtClean="0"/>
              <a:t> </a:t>
            </a:r>
            <a:r>
              <a:rPr lang="lv-LV" sz="2400" dirty="0" err="1" smtClean="0"/>
              <a:t>Latvia</a:t>
            </a:r>
            <a:r>
              <a:rPr lang="lv-LV" sz="2400" dirty="0" smtClean="0"/>
              <a:t> </a:t>
            </a:r>
            <a:r>
              <a:rPr lang="lv-LV" sz="2400" dirty="0" err="1" smtClean="0"/>
              <a:t>can</a:t>
            </a:r>
            <a:r>
              <a:rPr lang="lv-LV" sz="2400" dirty="0" smtClean="0"/>
              <a:t> </a:t>
            </a:r>
            <a:r>
              <a:rPr lang="lv-LV" sz="2400" dirty="0" err="1" smtClean="0"/>
              <a:t>be</a:t>
            </a:r>
            <a:r>
              <a:rPr lang="lv-LV" sz="2400" dirty="0" smtClean="0"/>
              <a:t> </a:t>
            </a:r>
            <a:r>
              <a:rPr lang="lv-LV" sz="2400" dirty="0" err="1" smtClean="0"/>
              <a:t>found</a:t>
            </a:r>
            <a:r>
              <a:rPr lang="lv-LV" sz="2400" dirty="0" smtClean="0"/>
              <a:t> </a:t>
            </a:r>
            <a:r>
              <a:rPr lang="lv-LV" sz="2400" dirty="0" err="1" smtClean="0"/>
              <a:t>at</a:t>
            </a:r>
            <a:r>
              <a:rPr lang="lv-LV" sz="2400" dirty="0" smtClean="0"/>
              <a:t> </a:t>
            </a:r>
            <a:r>
              <a:rPr lang="lv-LV" sz="2400" dirty="0" smtClean="0">
                <a:hlinkClick r:id="rId3"/>
              </a:rPr>
              <a:t>http://mantojums2018.lv/</a:t>
            </a:r>
            <a:endParaRPr lang="lv-LV" sz="2400" dirty="0" smtClean="0"/>
          </a:p>
          <a:p>
            <a:pPr lvl="0">
              <a:buNone/>
            </a:pPr>
            <a:endParaRPr lang="lv-LV" sz="2400" b="1" dirty="0" smtClean="0"/>
          </a:p>
          <a:p>
            <a:endParaRPr lang="lv-LV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  <p:pic>
        <p:nvPicPr>
          <p:cNvPr id="5" name="Attēls 4" descr="Screen Shot 2017-10-30 at 23.05.38.png"/>
          <p:cNvPicPr/>
          <p:nvPr/>
        </p:nvPicPr>
        <p:blipFill>
          <a:blip r:embed="rId5" cstate="print"/>
          <a:srcRect l="6442" r="6442"/>
          <a:stretch>
            <a:fillRect/>
          </a:stretch>
        </p:blipFill>
        <p:spPr>
          <a:xfrm>
            <a:off x="2057400" y="3505200"/>
            <a:ext cx="4267200" cy="3098395"/>
          </a:xfrm>
          <a:prstGeom prst="rect">
            <a:avLst/>
          </a:prstGeom>
        </p:spPr>
      </p:pic>
      <p:pic>
        <p:nvPicPr>
          <p:cNvPr id="6" name="Attēls 5" descr="U:\ES_fondi\ES kulturas kontaktpunkts\new Radosa Eiropa (2014-2020)\bildes\DCbKhyxUwAAKUq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371600"/>
            <a:ext cx="29718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81200" y="274643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lv-LV" sz="5000" dirty="0" err="1" smtClean="0"/>
              <a:t>Creative</a:t>
            </a:r>
            <a:r>
              <a:rPr lang="lv-LV" dirty="0" smtClean="0"/>
              <a:t> </a:t>
            </a:r>
            <a:r>
              <a:rPr lang="lv-LV" dirty="0" err="1" smtClean="0"/>
              <a:t>Europe</a:t>
            </a:r>
            <a:r>
              <a:rPr lang="lv-LV" dirty="0" smtClean="0"/>
              <a:t> </a:t>
            </a:r>
            <a:r>
              <a:rPr lang="lv-LV" dirty="0" err="1" smtClean="0"/>
              <a:t>desk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73"/>
          </a:xfrm>
        </p:spPr>
        <p:txBody>
          <a:bodyPr>
            <a:normAutofit/>
          </a:bodyPr>
          <a:lstStyle/>
          <a:p>
            <a:r>
              <a:rPr lang="lv-LV" sz="2800" dirty="0" err="1" smtClean="0"/>
              <a:t>Sub-programme</a:t>
            </a:r>
            <a:r>
              <a:rPr lang="lv-LV" sz="2800" dirty="0" smtClean="0"/>
              <a:t> ‘</a:t>
            </a:r>
            <a:r>
              <a:rPr lang="lv-LV" sz="2800" b="1" dirty="0" err="1" smtClean="0"/>
              <a:t>Culture</a:t>
            </a:r>
            <a:r>
              <a:rPr lang="lv-LV" sz="2800" dirty="0" smtClean="0"/>
              <a:t>’  </a:t>
            </a:r>
            <a:r>
              <a:rPr lang="lv-LV" sz="2800" dirty="0" err="1" smtClean="0"/>
              <a:t>is</a:t>
            </a:r>
            <a:r>
              <a:rPr lang="lv-LV" sz="2800" dirty="0" smtClean="0"/>
              <a:t> </a:t>
            </a:r>
            <a:r>
              <a:rPr lang="lv-LV" sz="2800" dirty="0" err="1" smtClean="0"/>
              <a:t>ensured</a:t>
            </a:r>
            <a:r>
              <a:rPr lang="lv-LV" sz="2800" b="1" dirty="0" smtClean="0"/>
              <a:t> </a:t>
            </a:r>
            <a:r>
              <a:rPr lang="lv-LV" sz="2800" dirty="0" err="1" smtClean="0"/>
              <a:t>by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b="1" dirty="0" err="1" smtClean="0"/>
              <a:t>Ministry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of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Culture</a:t>
            </a:r>
            <a:r>
              <a:rPr lang="lv-LV" sz="2800" b="1" dirty="0" smtClean="0"/>
              <a:t>.</a:t>
            </a:r>
          </a:p>
          <a:p>
            <a:pPr>
              <a:buNone/>
            </a:pPr>
            <a:r>
              <a:rPr lang="lv-LV" sz="2800" b="1" dirty="0" smtClean="0"/>
              <a:t>	</a:t>
            </a:r>
            <a:r>
              <a:rPr lang="lv-LV" sz="1800" dirty="0" err="1" smtClean="0"/>
              <a:t>Contact</a:t>
            </a:r>
            <a:r>
              <a:rPr lang="lv-LV" sz="1800" dirty="0" smtClean="0"/>
              <a:t> </a:t>
            </a:r>
            <a:r>
              <a:rPr lang="lv-LV" sz="1800" dirty="0" err="1" smtClean="0"/>
              <a:t>information</a:t>
            </a:r>
            <a:r>
              <a:rPr lang="lv-LV" sz="1800" dirty="0" smtClean="0"/>
              <a:t>: Liene Upeniece, </a:t>
            </a:r>
            <a:r>
              <a:rPr lang="lv-LV" sz="1800" dirty="0" err="1" smtClean="0">
                <a:hlinkClick r:id="rId3"/>
              </a:rPr>
              <a:t>liene.upeniece@km.gov.lv</a:t>
            </a:r>
            <a:r>
              <a:rPr lang="lv-LV" sz="1800" dirty="0" smtClean="0"/>
              <a:t>, </a:t>
            </a:r>
            <a:r>
              <a:rPr lang="en-US" sz="1800" dirty="0" smtClean="0"/>
              <a:t>+371</a:t>
            </a:r>
            <a:r>
              <a:rPr lang="lv-LV" sz="1800" dirty="0" smtClean="0"/>
              <a:t> </a:t>
            </a:r>
            <a:r>
              <a:rPr lang="en-US" sz="1800" dirty="0" smtClean="0"/>
              <a:t>67330229 </a:t>
            </a:r>
            <a:br>
              <a:rPr lang="en-US" sz="1800" dirty="0" smtClean="0"/>
            </a:br>
            <a:endParaRPr lang="lv-LV" sz="1800" dirty="0" smtClean="0"/>
          </a:p>
          <a:p>
            <a:r>
              <a:rPr lang="lv-LV" sz="2800" dirty="0" err="1" smtClean="0"/>
              <a:t>Sub-programme</a:t>
            </a:r>
            <a:r>
              <a:rPr lang="lv-LV" sz="2800" dirty="0" smtClean="0"/>
              <a:t> ‘</a:t>
            </a:r>
            <a:r>
              <a:rPr lang="lv-LV" sz="2800" b="1" dirty="0" err="1" smtClean="0"/>
              <a:t>Media</a:t>
            </a:r>
            <a:r>
              <a:rPr lang="lv-LV" sz="2800" dirty="0" smtClean="0"/>
              <a:t>’ </a:t>
            </a:r>
            <a:r>
              <a:rPr lang="lv-LV" sz="2800" dirty="0" err="1" smtClean="0"/>
              <a:t>is</a:t>
            </a:r>
            <a:r>
              <a:rPr lang="lv-LV" sz="2800" dirty="0" smtClean="0"/>
              <a:t> </a:t>
            </a:r>
            <a:r>
              <a:rPr lang="lv-LV" sz="2800" dirty="0" err="1" smtClean="0"/>
              <a:t>ensured</a:t>
            </a:r>
            <a:r>
              <a:rPr lang="lv-LV" sz="2800" dirty="0" smtClean="0"/>
              <a:t> </a:t>
            </a:r>
            <a:r>
              <a:rPr lang="lv-LV" sz="2800" dirty="0" err="1" smtClean="0"/>
              <a:t>by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b="1" dirty="0" err="1" smtClean="0"/>
              <a:t>National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Film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Centre</a:t>
            </a:r>
            <a:r>
              <a:rPr lang="lv-LV" sz="2800" dirty="0" smtClean="0"/>
              <a:t>.</a:t>
            </a:r>
          </a:p>
          <a:p>
            <a:pPr>
              <a:buNone/>
            </a:pPr>
            <a:r>
              <a:rPr lang="lv-LV" sz="1800" dirty="0" smtClean="0"/>
              <a:t>	</a:t>
            </a:r>
            <a:r>
              <a:rPr lang="lv-LV" sz="1800" dirty="0" err="1" smtClean="0"/>
              <a:t>Contact</a:t>
            </a:r>
            <a:r>
              <a:rPr lang="lv-LV" sz="1800" dirty="0" smtClean="0"/>
              <a:t> </a:t>
            </a:r>
            <a:r>
              <a:rPr lang="lv-LV" sz="1800" dirty="0" err="1" smtClean="0"/>
              <a:t>information</a:t>
            </a:r>
            <a:r>
              <a:rPr lang="lv-LV" sz="1800" dirty="0" smtClean="0"/>
              <a:t>: Lelda Ozola,  </a:t>
            </a:r>
            <a:r>
              <a:rPr lang="lv-LV" sz="1800" dirty="0" err="1" smtClean="0">
                <a:hlinkClick r:id="rId4"/>
              </a:rPr>
              <a:t>lelda.ozola@nkc.gov.lv</a:t>
            </a:r>
            <a:r>
              <a:rPr lang="lv-LV" sz="1800" dirty="0" smtClean="0"/>
              <a:t>, +371 67358857</a:t>
            </a:r>
          </a:p>
          <a:p>
            <a:pPr>
              <a:buNone/>
            </a:pPr>
            <a:endParaRPr lang="lv-LV" sz="1800" dirty="0" smtClean="0"/>
          </a:p>
          <a:p>
            <a:pPr>
              <a:buNone/>
            </a:pPr>
            <a:r>
              <a:rPr lang="lv-LV" sz="1800" dirty="0" smtClean="0"/>
              <a:t>More </a:t>
            </a:r>
            <a:r>
              <a:rPr lang="lv-LV" sz="1800" dirty="0" err="1" smtClean="0"/>
              <a:t>information</a:t>
            </a:r>
            <a:r>
              <a:rPr lang="lv-LV" sz="1800" dirty="0" smtClean="0"/>
              <a:t>: </a:t>
            </a:r>
            <a:r>
              <a:rPr lang="en-US" sz="1800" dirty="0" smtClean="0">
                <a:hlinkClick r:id="rId5"/>
              </a:rPr>
              <a:t>https://www.km.gov.lv/en/funds-and-eu-policy/creative-europe</a:t>
            </a:r>
            <a:endParaRPr lang="lv-LV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33600" y="274643"/>
            <a:ext cx="6553200" cy="1401758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Latvia</a:t>
            </a:r>
            <a:r>
              <a:rPr lang="lv-LV" dirty="0" smtClean="0"/>
              <a:t> </a:t>
            </a:r>
            <a:r>
              <a:rPr lang="lv-LV" dirty="0" err="1" smtClean="0"/>
              <a:t>supported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</a:t>
            </a:r>
            <a:r>
              <a:rPr lang="lv-LV" dirty="0" err="1" smtClean="0"/>
              <a:t>Creative</a:t>
            </a:r>
            <a:r>
              <a:rPr lang="lv-LV" dirty="0" smtClean="0"/>
              <a:t> </a:t>
            </a:r>
            <a:r>
              <a:rPr lang="lv-LV" dirty="0" err="1" smtClean="0"/>
              <a:t>Europe</a:t>
            </a:r>
            <a:r>
              <a:rPr lang="lv-LV" dirty="0" smtClean="0"/>
              <a:t> ‘</a:t>
            </a:r>
            <a:r>
              <a:rPr lang="lv-LV" dirty="0" err="1" smtClean="0"/>
              <a:t>Culture</a:t>
            </a:r>
            <a:r>
              <a:rPr lang="lv-LV" dirty="0" smtClean="0"/>
              <a:t>’</a:t>
            </a:r>
            <a:br>
              <a:rPr lang="lv-LV" dirty="0" smtClean="0"/>
            </a:br>
            <a:endParaRPr lang="lv-LV" sz="22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21173"/>
          </a:xfrm>
        </p:spPr>
        <p:txBody>
          <a:bodyPr>
            <a:normAutofit/>
          </a:bodyPr>
          <a:lstStyle/>
          <a:p>
            <a:r>
              <a:rPr lang="lv-LV" sz="3200" dirty="0" smtClean="0"/>
              <a:t>35 </a:t>
            </a:r>
            <a:r>
              <a:rPr lang="lv-LV" sz="3200" dirty="0" err="1" smtClean="0"/>
              <a:t>projects</a:t>
            </a:r>
            <a:r>
              <a:rPr lang="lv-LV" sz="3200" dirty="0" smtClean="0"/>
              <a:t> </a:t>
            </a:r>
            <a:r>
              <a:rPr lang="lv-LV" sz="3200" dirty="0" err="1" smtClean="0"/>
              <a:t>supported</a:t>
            </a:r>
            <a:r>
              <a:rPr lang="lv-LV" sz="32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lv-LV" sz="1800" dirty="0" smtClean="0"/>
              <a:t>27 </a:t>
            </a:r>
            <a:r>
              <a:rPr lang="lv-LV" sz="1800" dirty="0" err="1" smtClean="0"/>
              <a:t>as</a:t>
            </a:r>
            <a:r>
              <a:rPr lang="lv-LV" sz="1800" dirty="0" smtClean="0"/>
              <a:t> a </a:t>
            </a:r>
            <a:r>
              <a:rPr lang="lv-LV" sz="1800" dirty="0" err="1" smtClean="0"/>
              <a:t>member</a:t>
            </a:r>
            <a:r>
              <a:rPr lang="lv-LV" sz="1800" dirty="0" smtClean="0"/>
              <a:t>; 8 </a:t>
            </a:r>
            <a:r>
              <a:rPr lang="lv-LV" sz="1800" dirty="0" err="1" smtClean="0"/>
              <a:t>as</a:t>
            </a:r>
            <a:r>
              <a:rPr lang="lv-LV" sz="1800" dirty="0" smtClean="0"/>
              <a:t> a </a:t>
            </a:r>
            <a:r>
              <a:rPr lang="lv-LV" sz="1800" dirty="0" err="1" smtClean="0"/>
              <a:t>coordinator</a:t>
            </a:r>
            <a:r>
              <a:rPr lang="lv-LV" sz="1800" dirty="0" smtClean="0"/>
              <a:t>.</a:t>
            </a:r>
          </a:p>
          <a:p>
            <a:r>
              <a:rPr lang="lv-LV" sz="3200" dirty="0" err="1" smtClean="0"/>
              <a:t>Projects</a:t>
            </a:r>
            <a:r>
              <a:rPr lang="lv-LV" sz="3200" dirty="0" smtClean="0"/>
              <a:t> </a:t>
            </a:r>
            <a:r>
              <a:rPr lang="lv-LV" sz="3200" dirty="0" err="1" smtClean="0"/>
              <a:t>by</a:t>
            </a:r>
            <a:r>
              <a:rPr lang="lv-LV" sz="3200" dirty="0" smtClean="0"/>
              <a:t> </a:t>
            </a:r>
            <a:r>
              <a:rPr lang="lv-LV" sz="3200" dirty="0" err="1" smtClean="0"/>
              <a:t>sectors</a:t>
            </a:r>
            <a:r>
              <a:rPr lang="lv-LV" sz="3200" dirty="0" smtClean="0"/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lv-LV" sz="1800" dirty="0" err="1" smtClean="0"/>
              <a:t>cross-sectoral:</a:t>
            </a:r>
            <a:r>
              <a:rPr lang="lv-LV" sz="1800" dirty="0" smtClean="0"/>
              <a:t> 9</a:t>
            </a:r>
          </a:p>
          <a:p>
            <a:pPr lvl="1">
              <a:buFont typeface="Courier New" pitchFamily="49" charset="0"/>
              <a:buChar char="o"/>
            </a:pPr>
            <a:r>
              <a:rPr lang="lv-LV" sz="1800" dirty="0" err="1" smtClean="0"/>
              <a:t>Litterature</a:t>
            </a:r>
            <a:r>
              <a:rPr lang="lv-LV" sz="1800" dirty="0" smtClean="0"/>
              <a:t>/</a:t>
            </a:r>
            <a:r>
              <a:rPr lang="lv-LV" sz="1800" dirty="0" err="1" smtClean="0"/>
              <a:t>books</a:t>
            </a:r>
            <a:r>
              <a:rPr lang="lv-LV" sz="1800" dirty="0" smtClean="0"/>
              <a:t>: 8</a:t>
            </a:r>
          </a:p>
          <a:p>
            <a:pPr lvl="1">
              <a:buFont typeface="Courier New" pitchFamily="49" charset="0"/>
              <a:buChar char="o"/>
            </a:pPr>
            <a:r>
              <a:rPr lang="lv-LV" sz="1800" dirty="0" err="1" smtClean="0"/>
              <a:t>Performing</a:t>
            </a:r>
            <a:r>
              <a:rPr lang="lv-LV" sz="1800" dirty="0" smtClean="0"/>
              <a:t> arts/</a:t>
            </a:r>
            <a:r>
              <a:rPr lang="lv-LV" sz="1800" dirty="0" err="1" smtClean="0"/>
              <a:t>festivals</a:t>
            </a:r>
            <a:r>
              <a:rPr lang="lv-LV" sz="1800" dirty="0" smtClean="0"/>
              <a:t>: 5</a:t>
            </a:r>
          </a:p>
          <a:p>
            <a:pPr lvl="1">
              <a:buFont typeface="Courier New" pitchFamily="49" charset="0"/>
              <a:buChar char="o"/>
            </a:pPr>
            <a:r>
              <a:rPr lang="lv-LV" sz="1800" dirty="0" err="1" smtClean="0"/>
              <a:t>Visual</a:t>
            </a:r>
            <a:r>
              <a:rPr lang="lv-LV" sz="1800" dirty="0" smtClean="0"/>
              <a:t>/</a:t>
            </a:r>
            <a:r>
              <a:rPr lang="lv-LV" sz="1800" dirty="0" err="1" smtClean="0"/>
              <a:t>applied</a:t>
            </a:r>
            <a:r>
              <a:rPr lang="lv-LV" sz="1800" dirty="0" smtClean="0"/>
              <a:t> arts: 7</a:t>
            </a:r>
          </a:p>
          <a:p>
            <a:pPr lvl="1">
              <a:buFont typeface="Courier New" pitchFamily="49" charset="0"/>
              <a:buChar char="o"/>
            </a:pPr>
            <a:r>
              <a:rPr lang="lv-LV" sz="1800" dirty="0" err="1" smtClean="0"/>
              <a:t>Music</a:t>
            </a:r>
            <a:r>
              <a:rPr lang="lv-LV" sz="1800" dirty="0" smtClean="0"/>
              <a:t>: 5</a:t>
            </a:r>
          </a:p>
          <a:p>
            <a:pPr lvl="1">
              <a:buFont typeface="Courier New" pitchFamily="49" charset="0"/>
              <a:buChar char="o"/>
            </a:pPr>
            <a:r>
              <a:rPr lang="lv-LV" sz="1800" dirty="0" err="1" smtClean="0"/>
              <a:t>Fashion</a:t>
            </a:r>
            <a:r>
              <a:rPr lang="lv-LV" sz="1800" dirty="0" smtClean="0"/>
              <a:t>: 1</a:t>
            </a:r>
          </a:p>
          <a:p>
            <a:pPr lvl="1">
              <a:buFont typeface="Courier New" pitchFamily="49" charset="0"/>
              <a:buChar char="o"/>
            </a:pPr>
            <a:endParaRPr lang="lv-LV" sz="18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447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Period</a:t>
            </a:r>
            <a:r>
              <a:rPr lang="lv-LV" sz="2400" dirty="0" smtClean="0"/>
              <a:t> 2014-2017</a:t>
            </a:r>
            <a:endParaRPr lang="lv-LV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2819400"/>
            <a:ext cx="3657600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3200" dirty="0" smtClean="0"/>
              <a:t> </a:t>
            </a:r>
            <a:r>
              <a:rPr lang="lv-LV" sz="3200" dirty="0" err="1" smtClean="0"/>
              <a:t>Projects</a:t>
            </a:r>
            <a:r>
              <a:rPr lang="lv-LV" sz="3200" dirty="0" smtClean="0"/>
              <a:t> </a:t>
            </a:r>
            <a:r>
              <a:rPr lang="lv-LV" sz="3200" dirty="0" err="1" smtClean="0"/>
              <a:t>by</a:t>
            </a:r>
            <a:r>
              <a:rPr lang="lv-LV" sz="3200" dirty="0" smtClean="0"/>
              <a:t> </a:t>
            </a:r>
            <a:r>
              <a:rPr lang="lv-LV" sz="3200" dirty="0" err="1" smtClean="0"/>
              <a:t>action</a:t>
            </a:r>
            <a:r>
              <a:rPr lang="lv-LV" sz="3200" dirty="0" smtClean="0"/>
              <a:t>: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lv-LV" dirty="0" smtClean="0"/>
              <a:t> </a:t>
            </a:r>
            <a:r>
              <a:rPr lang="lv-LV" dirty="0" err="1" smtClean="0"/>
              <a:t>Literary</a:t>
            </a:r>
            <a:r>
              <a:rPr lang="lv-LV" dirty="0" smtClean="0"/>
              <a:t> </a:t>
            </a:r>
            <a:r>
              <a:rPr lang="lv-LV" dirty="0" err="1" smtClean="0"/>
              <a:t>translation</a:t>
            </a:r>
            <a:r>
              <a:rPr lang="lv-LV" dirty="0" smtClean="0"/>
              <a:t> </a:t>
            </a:r>
            <a:r>
              <a:rPr lang="lv-LV" dirty="0" err="1" smtClean="0"/>
              <a:t>projects</a:t>
            </a:r>
            <a:r>
              <a:rPr lang="lv-LV" dirty="0" smtClean="0"/>
              <a:t>: 6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lv-LV" dirty="0" smtClean="0"/>
              <a:t> </a:t>
            </a:r>
            <a:r>
              <a:rPr lang="lv-LV" dirty="0" err="1" smtClean="0"/>
              <a:t>Platforms</a:t>
            </a:r>
            <a:r>
              <a:rPr lang="lv-LV" dirty="0" smtClean="0"/>
              <a:t>: 5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lv-LV" dirty="0" smtClean="0"/>
              <a:t> </a:t>
            </a:r>
            <a:r>
              <a:rPr lang="lv-LV" dirty="0" err="1" smtClean="0"/>
              <a:t>Networks</a:t>
            </a:r>
            <a:r>
              <a:rPr lang="lv-LV" dirty="0" smtClean="0"/>
              <a:t> – </a:t>
            </a:r>
            <a:r>
              <a:rPr lang="lv-LV" dirty="0" err="1" smtClean="0"/>
              <a:t>none</a:t>
            </a:r>
            <a:endParaRPr lang="lv-LV" dirty="0" smtClean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lv-LV" dirty="0" smtClean="0"/>
              <a:t> </a:t>
            </a:r>
            <a:r>
              <a:rPr lang="lv-LV" dirty="0" err="1" smtClean="0"/>
              <a:t>Cooperation</a:t>
            </a:r>
            <a:r>
              <a:rPr lang="lv-LV" dirty="0" smtClean="0"/>
              <a:t> </a:t>
            </a:r>
            <a:r>
              <a:rPr lang="lv-LV" dirty="0" err="1" smtClean="0"/>
              <a:t>projects</a:t>
            </a:r>
            <a:r>
              <a:rPr lang="lv-LV" dirty="0" smtClean="0"/>
              <a:t> </a:t>
            </a:r>
            <a:r>
              <a:rPr lang="lv-LV" dirty="0" err="1" smtClean="0"/>
              <a:t>small</a:t>
            </a:r>
            <a:r>
              <a:rPr lang="lv-LV" dirty="0" smtClean="0"/>
              <a:t> </a:t>
            </a:r>
            <a:r>
              <a:rPr lang="lv-LV" dirty="0" err="1" smtClean="0"/>
              <a:t>scale</a:t>
            </a:r>
            <a:r>
              <a:rPr lang="lv-LV" dirty="0" smtClean="0"/>
              <a:t>: 10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lv-LV" dirty="0" smtClean="0"/>
              <a:t> </a:t>
            </a:r>
            <a:r>
              <a:rPr lang="lv-LV" dirty="0" err="1" smtClean="0"/>
              <a:t>Cooperation</a:t>
            </a:r>
            <a:r>
              <a:rPr lang="lv-LV" dirty="0" smtClean="0"/>
              <a:t> </a:t>
            </a:r>
            <a:r>
              <a:rPr lang="lv-LV" dirty="0" err="1" smtClean="0"/>
              <a:t>projects</a:t>
            </a:r>
            <a:r>
              <a:rPr lang="lv-LV" dirty="0" smtClean="0"/>
              <a:t> </a:t>
            </a:r>
            <a:r>
              <a:rPr lang="lv-LV" dirty="0" err="1" smtClean="0"/>
              <a:t>large</a:t>
            </a:r>
            <a:r>
              <a:rPr lang="lv-LV" dirty="0" smtClean="0"/>
              <a:t> </a:t>
            </a:r>
            <a:r>
              <a:rPr lang="lv-LV" dirty="0" err="1" smtClean="0"/>
              <a:t>scale</a:t>
            </a:r>
            <a:r>
              <a:rPr lang="lv-LV" dirty="0" smtClean="0"/>
              <a:t>: 14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219200"/>
          </a:xfrm>
        </p:spPr>
        <p:txBody>
          <a:bodyPr>
            <a:noAutofit/>
          </a:bodyPr>
          <a:lstStyle/>
          <a:p>
            <a:r>
              <a:rPr lang="lv-LV" sz="3600" dirty="0" err="1" smtClean="0"/>
              <a:t>Latvian</a:t>
            </a:r>
            <a:r>
              <a:rPr lang="lv-LV" sz="3600" dirty="0" smtClean="0"/>
              <a:t> </a:t>
            </a:r>
            <a:r>
              <a:rPr lang="lv-LV" sz="3600" dirty="0" err="1" smtClean="0"/>
              <a:t>organisations</a:t>
            </a:r>
            <a:r>
              <a:rPr lang="lv-LV" sz="3600" dirty="0" smtClean="0"/>
              <a:t> </a:t>
            </a:r>
            <a:r>
              <a:rPr lang="lv-LV" sz="3600" dirty="0" err="1" smtClean="0"/>
              <a:t>supported</a:t>
            </a:r>
            <a:r>
              <a:rPr lang="lv-LV" sz="3600" dirty="0" smtClean="0"/>
              <a:t> </a:t>
            </a:r>
            <a:r>
              <a:rPr lang="lv-LV" sz="3600" dirty="0" err="1" smtClean="0"/>
              <a:t>by</a:t>
            </a:r>
            <a:r>
              <a:rPr lang="lv-LV" sz="3600" dirty="0" smtClean="0"/>
              <a:t> </a:t>
            </a:r>
            <a:r>
              <a:rPr lang="lv-LV" sz="3600" dirty="0" err="1" smtClean="0"/>
              <a:t>Creative</a:t>
            </a:r>
            <a:r>
              <a:rPr lang="lv-LV" sz="3600" dirty="0" smtClean="0"/>
              <a:t> </a:t>
            </a:r>
            <a:r>
              <a:rPr lang="lv-LV" sz="3600" dirty="0" err="1" smtClean="0"/>
              <a:t>Europe</a:t>
            </a:r>
            <a:r>
              <a:rPr lang="lv-LV" sz="3600" dirty="0" smtClean="0"/>
              <a:t> ‘</a:t>
            </a:r>
            <a:r>
              <a:rPr lang="lv-LV" sz="3600" dirty="0" err="1" smtClean="0"/>
              <a:t>Culture</a:t>
            </a:r>
            <a:r>
              <a:rPr lang="lv-LV" sz="3600" dirty="0" smtClean="0"/>
              <a:t>’</a:t>
            </a:r>
            <a:endParaRPr lang="lv-LV" sz="36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lv-LV" sz="1400" dirty="0" err="1" smtClean="0">
                <a:hlinkClick r:id="rId3"/>
              </a:rPr>
              <a:t>Literature</a:t>
            </a:r>
            <a:r>
              <a:rPr lang="lv-LV" sz="1400" dirty="0" smtClean="0">
                <a:hlinkClick r:id="rId3"/>
              </a:rPr>
              <a:t> </a:t>
            </a:r>
            <a:r>
              <a:rPr lang="lv-LV" sz="1400" dirty="0" err="1" smtClean="0">
                <a:hlinkClick r:id="rId3"/>
              </a:rPr>
              <a:t>publishing</a:t>
            </a:r>
            <a:r>
              <a:rPr lang="lv-LV" sz="1400" dirty="0" smtClean="0">
                <a:hlinkClick r:id="rId3"/>
              </a:rPr>
              <a:t> </a:t>
            </a:r>
            <a:r>
              <a:rPr lang="lv-LV" sz="1400" dirty="0" err="1" smtClean="0">
                <a:hlinkClick r:id="rId3"/>
              </a:rPr>
              <a:t>house</a:t>
            </a:r>
            <a:r>
              <a:rPr lang="lv-LV" sz="1400" dirty="0" smtClean="0">
                <a:hlinkClick r:id="rId3"/>
              </a:rPr>
              <a:t> ‘Liels un mazs’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4"/>
              </a:rPr>
              <a:t>Publishing</a:t>
            </a:r>
            <a:r>
              <a:rPr lang="lv-LV" sz="1400" dirty="0" smtClean="0">
                <a:hlinkClick r:id="rId4"/>
              </a:rPr>
              <a:t> </a:t>
            </a:r>
            <a:r>
              <a:rPr lang="lv-LV" sz="1400" dirty="0" err="1" smtClean="0">
                <a:hlinkClick r:id="rId4"/>
              </a:rPr>
              <a:t>house</a:t>
            </a:r>
            <a:r>
              <a:rPr lang="lv-LV" sz="1400" dirty="0" smtClean="0">
                <a:hlinkClick r:id="rId4"/>
              </a:rPr>
              <a:t> ‘Mansards’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5"/>
              </a:rPr>
              <a:t>Janis</a:t>
            </a:r>
            <a:r>
              <a:rPr lang="lv-LV" sz="1400" dirty="0" smtClean="0">
                <a:hlinkClick r:id="rId5"/>
              </a:rPr>
              <a:t> Roze </a:t>
            </a:r>
            <a:r>
              <a:rPr lang="lv-LV" sz="1400" dirty="0" err="1" smtClean="0">
                <a:hlinkClick r:id="rId5"/>
              </a:rPr>
              <a:t>publishing</a:t>
            </a:r>
            <a:r>
              <a:rPr lang="lv-LV" sz="1400" dirty="0" smtClean="0">
                <a:hlinkClick r:id="rId5"/>
              </a:rPr>
              <a:t> </a:t>
            </a:r>
            <a:r>
              <a:rPr lang="lv-LV" sz="1400" dirty="0" err="1" smtClean="0">
                <a:hlinkClick r:id="rId5"/>
              </a:rPr>
              <a:t>house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6"/>
              </a:rPr>
              <a:t>Publishing</a:t>
            </a:r>
            <a:r>
              <a:rPr lang="lv-LV" sz="1400" dirty="0" smtClean="0">
                <a:hlinkClick r:id="rId6"/>
              </a:rPr>
              <a:t> </a:t>
            </a:r>
            <a:r>
              <a:rPr lang="lv-LV" sz="1400" dirty="0" err="1" smtClean="0">
                <a:hlinkClick r:id="rId6"/>
              </a:rPr>
              <a:t>house</a:t>
            </a:r>
            <a:r>
              <a:rPr lang="lv-LV" sz="1400" dirty="0" smtClean="0">
                <a:hlinkClick r:id="rId6"/>
              </a:rPr>
              <a:t> ‘Jumava’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7"/>
              </a:rPr>
              <a:t>Ltd</a:t>
            </a:r>
            <a:r>
              <a:rPr lang="lv-LV" sz="1400" dirty="0" smtClean="0">
                <a:hlinkClick r:id="rId7"/>
              </a:rPr>
              <a:t>. ‘</a:t>
            </a:r>
            <a:r>
              <a:rPr lang="lv-LV" sz="1400" dirty="0" err="1" smtClean="0">
                <a:hlinkClick r:id="rId7"/>
              </a:rPr>
              <a:t>Lasitava</a:t>
            </a:r>
            <a:r>
              <a:rPr lang="lv-LV" sz="1400" dirty="0" smtClean="0">
                <a:hlinkClick r:id="rId7"/>
              </a:rPr>
              <a:t>’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8"/>
              </a:rPr>
              <a:t>Latvian</a:t>
            </a:r>
            <a:r>
              <a:rPr lang="lv-LV" sz="1400" dirty="0" smtClean="0">
                <a:hlinkClick r:id="rId8"/>
              </a:rPr>
              <a:t> </a:t>
            </a:r>
            <a:r>
              <a:rPr lang="lv-LV" sz="1400" dirty="0" err="1" smtClean="0">
                <a:hlinkClick r:id="rId8"/>
              </a:rPr>
              <a:t>Publishers</a:t>
            </a:r>
            <a:r>
              <a:rPr lang="lv-LV" sz="1400" dirty="0" smtClean="0">
                <a:hlinkClick r:id="rId8"/>
              </a:rPr>
              <a:t> </a:t>
            </a:r>
            <a:r>
              <a:rPr lang="lv-LV" sz="1400" dirty="0" err="1" smtClean="0">
                <a:hlinkClick r:id="rId8"/>
              </a:rPr>
              <a:t>Association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9"/>
              </a:rPr>
              <a:t>Rezekne</a:t>
            </a:r>
            <a:r>
              <a:rPr lang="lv-LV" sz="1400" dirty="0" smtClean="0">
                <a:hlinkClick r:id="rId9"/>
              </a:rPr>
              <a:t> </a:t>
            </a:r>
            <a:r>
              <a:rPr lang="lv-LV" sz="1400" dirty="0" err="1" smtClean="0">
                <a:hlinkClick r:id="rId9"/>
              </a:rPr>
              <a:t>Municipality</a:t>
            </a:r>
            <a:r>
              <a:rPr lang="lv-LV" sz="1400" dirty="0" smtClean="0">
                <a:hlinkClick r:id="rId9"/>
              </a:rPr>
              <a:t> (</a:t>
            </a:r>
            <a:r>
              <a:rPr lang="lv-LV" sz="1400" dirty="0" err="1" smtClean="0">
                <a:hlinkClick r:id="rId9"/>
              </a:rPr>
              <a:t>Organization</a:t>
            </a:r>
            <a:r>
              <a:rPr lang="lv-LV" sz="1400" dirty="0" smtClean="0">
                <a:hlinkClick r:id="rId9"/>
              </a:rPr>
              <a:t>)</a:t>
            </a:r>
            <a:r>
              <a:rPr lang="lv-LV" sz="1400" dirty="0" smtClean="0"/>
              <a:t>/ </a:t>
            </a:r>
            <a:r>
              <a:rPr lang="lv-LV" sz="1400" dirty="0" err="1" smtClean="0">
                <a:hlinkClick r:id="rId10"/>
              </a:rPr>
              <a:t>Luznava</a:t>
            </a:r>
            <a:r>
              <a:rPr lang="lv-LV" sz="1400" dirty="0" smtClean="0">
                <a:hlinkClick r:id="rId10"/>
              </a:rPr>
              <a:t> </a:t>
            </a:r>
            <a:r>
              <a:rPr lang="lv-LV" sz="1400" dirty="0" err="1" smtClean="0">
                <a:hlinkClick r:id="rId10"/>
              </a:rPr>
              <a:t>Manor</a:t>
            </a:r>
            <a:r>
              <a:rPr lang="lv-LV" sz="1400" dirty="0" smtClean="0">
                <a:hlinkClick r:id="rId10"/>
              </a:rPr>
              <a:t> (</a:t>
            </a:r>
            <a:r>
              <a:rPr lang="lv-LV" sz="1400" dirty="0" err="1" smtClean="0">
                <a:hlinkClick r:id="rId10"/>
              </a:rPr>
              <a:t>Venue</a:t>
            </a:r>
            <a:r>
              <a:rPr lang="lv-LV" sz="1400" dirty="0" smtClean="0">
                <a:hlinkClick r:id="rId10"/>
              </a:rPr>
              <a:t>)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11"/>
              </a:rPr>
              <a:t>Liepaja</a:t>
            </a:r>
            <a:r>
              <a:rPr lang="lv-LV" sz="1400" dirty="0" smtClean="0">
                <a:hlinkClick r:id="rId11"/>
              </a:rPr>
              <a:t> </a:t>
            </a:r>
            <a:r>
              <a:rPr lang="lv-LV" sz="1400" dirty="0" err="1" smtClean="0">
                <a:hlinkClick r:id="rId11"/>
              </a:rPr>
              <a:t>Municipality</a:t>
            </a:r>
            <a:r>
              <a:rPr lang="lv-LV" sz="1400" dirty="0" smtClean="0">
                <a:hlinkClick r:id="rId11"/>
              </a:rPr>
              <a:t> </a:t>
            </a:r>
            <a:r>
              <a:rPr lang="lv-LV" sz="1400" dirty="0" err="1" smtClean="0">
                <a:hlinkClick r:id="rId11"/>
              </a:rPr>
              <a:t>institution</a:t>
            </a:r>
            <a:r>
              <a:rPr lang="lv-LV" sz="1400" dirty="0" smtClean="0">
                <a:hlinkClick r:id="rId11"/>
              </a:rPr>
              <a:t> „</a:t>
            </a:r>
            <a:r>
              <a:rPr lang="lv-LV" sz="1400" dirty="0" err="1" smtClean="0">
                <a:hlinkClick r:id="rId11"/>
              </a:rPr>
              <a:t>Culture</a:t>
            </a:r>
            <a:r>
              <a:rPr lang="lv-LV" sz="1400" dirty="0" smtClean="0">
                <a:hlinkClick r:id="rId11"/>
              </a:rPr>
              <a:t> </a:t>
            </a:r>
            <a:r>
              <a:rPr lang="lv-LV" sz="1400" dirty="0" err="1" smtClean="0">
                <a:hlinkClick r:id="rId11"/>
              </a:rPr>
              <a:t>Department</a:t>
            </a:r>
            <a:r>
              <a:rPr lang="lv-LV" sz="1400" dirty="0" smtClean="0">
                <a:hlinkClick r:id="rId11"/>
              </a:rPr>
              <a:t>“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12"/>
              </a:rPr>
              <a:t>Latvian</a:t>
            </a:r>
            <a:r>
              <a:rPr lang="lv-LV" sz="1400" dirty="0" smtClean="0">
                <a:hlinkClick r:id="rId12"/>
              </a:rPr>
              <a:t> </a:t>
            </a:r>
            <a:r>
              <a:rPr lang="lv-LV" sz="1400" dirty="0" err="1" smtClean="0">
                <a:hlinkClick r:id="rId12"/>
              </a:rPr>
              <a:t>Academy</a:t>
            </a:r>
            <a:r>
              <a:rPr lang="lv-LV" sz="1400" dirty="0" smtClean="0">
                <a:hlinkClick r:id="rId12"/>
              </a:rPr>
              <a:t> </a:t>
            </a:r>
            <a:r>
              <a:rPr lang="lv-LV" sz="1400" dirty="0" err="1" smtClean="0">
                <a:hlinkClick r:id="rId12"/>
              </a:rPr>
              <a:t>of</a:t>
            </a:r>
            <a:r>
              <a:rPr lang="lv-LV" sz="1400" dirty="0" smtClean="0">
                <a:hlinkClick r:id="rId12"/>
              </a:rPr>
              <a:t> </a:t>
            </a:r>
            <a:r>
              <a:rPr lang="lv-LV" sz="1400" dirty="0" err="1" smtClean="0">
                <a:hlinkClick r:id="rId12"/>
              </a:rPr>
              <a:t>Culture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13"/>
              </a:rPr>
              <a:t>Riga</a:t>
            </a:r>
            <a:r>
              <a:rPr lang="lv-LV" sz="1400" dirty="0" smtClean="0">
                <a:hlinkClick r:id="rId13"/>
              </a:rPr>
              <a:t> </a:t>
            </a:r>
            <a:r>
              <a:rPr lang="lv-LV" sz="1400" dirty="0" err="1" smtClean="0">
                <a:hlinkClick r:id="rId13"/>
              </a:rPr>
              <a:t>Technical</a:t>
            </a:r>
            <a:r>
              <a:rPr lang="lv-LV" sz="1400" dirty="0" smtClean="0">
                <a:hlinkClick r:id="rId13"/>
              </a:rPr>
              <a:t> </a:t>
            </a:r>
            <a:r>
              <a:rPr lang="lv-LV" sz="1400" dirty="0" err="1" smtClean="0">
                <a:hlinkClick r:id="rId13"/>
              </a:rPr>
              <a:t>University</a:t>
            </a:r>
            <a:r>
              <a:rPr lang="lv-LV" sz="1400" dirty="0" smtClean="0"/>
              <a:t>;</a:t>
            </a:r>
          </a:p>
          <a:p>
            <a:r>
              <a:rPr lang="lv-LV" sz="1400" dirty="0" smtClean="0">
                <a:hlinkClick r:id="rId14"/>
              </a:rPr>
              <a:t>Art </a:t>
            </a:r>
            <a:r>
              <a:rPr lang="lv-LV" sz="1400" dirty="0" err="1" smtClean="0">
                <a:hlinkClick r:id="rId14"/>
              </a:rPr>
              <a:t>Academy</a:t>
            </a:r>
            <a:r>
              <a:rPr lang="lv-LV" sz="1400" dirty="0" smtClean="0">
                <a:hlinkClick r:id="rId14"/>
              </a:rPr>
              <a:t> </a:t>
            </a:r>
            <a:r>
              <a:rPr lang="lv-LV" sz="1400" dirty="0" err="1" smtClean="0">
                <a:hlinkClick r:id="rId14"/>
              </a:rPr>
              <a:t>of</a:t>
            </a:r>
            <a:r>
              <a:rPr lang="lv-LV" sz="1400" dirty="0" smtClean="0">
                <a:hlinkClick r:id="rId14"/>
              </a:rPr>
              <a:t> </a:t>
            </a:r>
            <a:r>
              <a:rPr lang="lv-LV" sz="1400" dirty="0" err="1" smtClean="0">
                <a:hlinkClick r:id="rId14"/>
              </a:rPr>
              <a:t>Latvia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15"/>
              </a:rPr>
              <a:t>Riga</a:t>
            </a:r>
            <a:r>
              <a:rPr lang="lv-LV" sz="1400" dirty="0" smtClean="0">
                <a:hlinkClick r:id="rId15"/>
              </a:rPr>
              <a:t> </a:t>
            </a:r>
            <a:r>
              <a:rPr lang="lv-LV" sz="1400" dirty="0" err="1" smtClean="0">
                <a:hlinkClick r:id="rId15"/>
              </a:rPr>
              <a:t>Porcelain</a:t>
            </a:r>
            <a:r>
              <a:rPr lang="lv-LV" sz="1400" dirty="0" smtClean="0">
                <a:hlinkClick r:id="rId15"/>
              </a:rPr>
              <a:t> </a:t>
            </a:r>
            <a:r>
              <a:rPr lang="lv-LV" sz="1400" dirty="0" err="1" smtClean="0">
                <a:hlinkClick r:id="rId15"/>
              </a:rPr>
              <a:t>Museum</a:t>
            </a:r>
            <a:r>
              <a:rPr lang="lv-LV" sz="1400" dirty="0" smtClean="0"/>
              <a:t>;</a:t>
            </a:r>
          </a:p>
          <a:p>
            <a:r>
              <a:rPr lang="en-US" sz="1400" dirty="0" smtClean="0">
                <a:hlinkClick r:id="rId16"/>
              </a:rPr>
              <a:t>Latvian Centre for Contemporary Art</a:t>
            </a:r>
            <a:r>
              <a:rPr lang="lv-LV" sz="1400" dirty="0" smtClean="0"/>
              <a:t>;</a:t>
            </a:r>
          </a:p>
          <a:p>
            <a:r>
              <a:rPr lang="lv-LV" sz="1400" dirty="0" smtClean="0">
                <a:hlinkClick r:id="rId17"/>
              </a:rPr>
              <a:t>KIM? </a:t>
            </a:r>
            <a:r>
              <a:rPr lang="lv-LV" sz="1400" dirty="0" err="1" smtClean="0">
                <a:hlinkClick r:id="rId17"/>
              </a:rPr>
              <a:t>Contemporary</a:t>
            </a:r>
            <a:r>
              <a:rPr lang="lv-LV" sz="1400" dirty="0" smtClean="0">
                <a:hlinkClick r:id="rId17"/>
              </a:rPr>
              <a:t> Art </a:t>
            </a:r>
            <a:r>
              <a:rPr lang="lv-LV" sz="1400" dirty="0" err="1" smtClean="0">
                <a:hlinkClick r:id="rId17"/>
              </a:rPr>
              <a:t>Center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18"/>
              </a:rPr>
              <a:t>Latvian</a:t>
            </a:r>
            <a:r>
              <a:rPr lang="lv-LV" sz="1400" dirty="0" smtClean="0">
                <a:hlinkClick r:id="rId18"/>
              </a:rPr>
              <a:t> </a:t>
            </a:r>
            <a:r>
              <a:rPr lang="lv-LV" sz="1400" dirty="0" err="1" smtClean="0">
                <a:hlinkClick r:id="rId18"/>
              </a:rPr>
              <a:t>National</a:t>
            </a:r>
            <a:r>
              <a:rPr lang="lv-LV" sz="1400" dirty="0" smtClean="0">
                <a:hlinkClick r:id="rId18"/>
              </a:rPr>
              <a:t> Opera </a:t>
            </a:r>
            <a:r>
              <a:rPr lang="lv-LV" sz="1400" dirty="0" err="1" smtClean="0">
                <a:hlinkClick r:id="rId18"/>
              </a:rPr>
              <a:t>and</a:t>
            </a:r>
            <a:r>
              <a:rPr lang="lv-LV" sz="1400" dirty="0" smtClean="0">
                <a:hlinkClick r:id="rId18"/>
              </a:rPr>
              <a:t> </a:t>
            </a:r>
            <a:r>
              <a:rPr lang="lv-LV" sz="1400" dirty="0" err="1" smtClean="0">
                <a:hlinkClick r:id="rId18"/>
              </a:rPr>
              <a:t>Ballet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19"/>
              </a:rPr>
              <a:t>Riga</a:t>
            </a:r>
            <a:r>
              <a:rPr lang="lv-LV" sz="1400" dirty="0" smtClean="0">
                <a:hlinkClick r:id="rId19"/>
              </a:rPr>
              <a:t> </a:t>
            </a:r>
            <a:r>
              <a:rPr lang="lv-LV" sz="1400" dirty="0" err="1" smtClean="0">
                <a:hlinkClick r:id="rId19"/>
              </a:rPr>
              <a:t>EarlyMusic</a:t>
            </a:r>
            <a:r>
              <a:rPr lang="lv-LV" sz="1400" dirty="0" smtClean="0">
                <a:hlinkClick r:id="rId19"/>
              </a:rPr>
              <a:t> </a:t>
            </a:r>
            <a:r>
              <a:rPr lang="lv-LV" sz="1400" dirty="0" err="1" smtClean="0">
                <a:hlinkClick r:id="rId19"/>
              </a:rPr>
              <a:t>Centre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20"/>
              </a:rPr>
              <a:t>Baltic</a:t>
            </a:r>
            <a:r>
              <a:rPr lang="lv-LV" sz="1400" dirty="0" smtClean="0">
                <a:hlinkClick r:id="rId20"/>
              </a:rPr>
              <a:t> </a:t>
            </a:r>
            <a:r>
              <a:rPr lang="lv-LV" sz="1400" dirty="0" err="1" smtClean="0">
                <a:hlinkClick r:id="rId20"/>
              </a:rPr>
              <a:t>Fashion</a:t>
            </a:r>
            <a:r>
              <a:rPr lang="lv-LV" sz="1400" dirty="0" smtClean="0">
                <a:hlinkClick r:id="rId20"/>
              </a:rPr>
              <a:t> </a:t>
            </a:r>
            <a:r>
              <a:rPr lang="lv-LV" sz="1400" dirty="0" err="1" smtClean="0">
                <a:hlinkClick r:id="rId20"/>
              </a:rPr>
              <a:t>Federation</a:t>
            </a:r>
            <a:r>
              <a:rPr lang="lv-LV" sz="1400" dirty="0" smtClean="0"/>
              <a:t>;</a:t>
            </a:r>
          </a:p>
          <a:p>
            <a:r>
              <a:rPr lang="lv-LV" sz="1400" dirty="0" smtClean="0">
                <a:hlinkClick r:id="rId21"/>
              </a:rPr>
              <a:t>‘Riga2014’ </a:t>
            </a:r>
            <a:r>
              <a:rPr lang="lv-LV" sz="1400" dirty="0" err="1" smtClean="0">
                <a:hlinkClick r:id="rId21"/>
              </a:rPr>
              <a:t>foundation</a:t>
            </a:r>
            <a:r>
              <a:rPr lang="lv-LV" sz="1400" dirty="0" smtClean="0"/>
              <a:t>;</a:t>
            </a:r>
          </a:p>
          <a:p>
            <a:r>
              <a:rPr lang="lv-LV" sz="1400" dirty="0" smtClean="0">
                <a:hlinkClick r:id="rId22"/>
              </a:rPr>
              <a:t>ISSP- </a:t>
            </a:r>
            <a:r>
              <a:rPr lang="lv-LV" sz="1400" dirty="0" err="1" smtClean="0">
                <a:hlinkClick r:id="rId22"/>
              </a:rPr>
              <a:t>platform</a:t>
            </a:r>
            <a:r>
              <a:rPr lang="lv-LV" sz="1400" dirty="0" smtClean="0">
                <a:hlinkClick r:id="rId22"/>
              </a:rPr>
              <a:t> for </a:t>
            </a:r>
            <a:r>
              <a:rPr lang="lv-LV" sz="1400" dirty="0" err="1" smtClean="0">
                <a:hlinkClick r:id="rId22"/>
              </a:rPr>
              <a:t>photography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23"/>
              </a:rPr>
              <a:t>Dirty</a:t>
            </a:r>
            <a:r>
              <a:rPr lang="lv-LV" sz="1400" dirty="0" smtClean="0">
                <a:hlinkClick r:id="rId23"/>
              </a:rPr>
              <a:t> </a:t>
            </a:r>
            <a:r>
              <a:rPr lang="lv-LV" sz="1400" dirty="0" err="1" smtClean="0">
                <a:hlinkClick r:id="rId23"/>
              </a:rPr>
              <a:t>Deal</a:t>
            </a:r>
            <a:r>
              <a:rPr lang="lv-LV" sz="1400" dirty="0" smtClean="0">
                <a:hlinkClick r:id="rId23"/>
              </a:rPr>
              <a:t> </a:t>
            </a:r>
            <a:r>
              <a:rPr lang="lv-LV" sz="1400" dirty="0" err="1" smtClean="0">
                <a:hlinkClick r:id="rId23"/>
              </a:rPr>
              <a:t>Teatro</a:t>
            </a:r>
            <a:r>
              <a:rPr lang="lv-LV" sz="1400" dirty="0" smtClean="0">
                <a:hlinkClick r:id="rId23"/>
              </a:rPr>
              <a:t> (SAVIENOJUMS)</a:t>
            </a:r>
            <a:r>
              <a:rPr lang="lv-LV" sz="1400" dirty="0" smtClean="0"/>
              <a:t>;</a:t>
            </a:r>
            <a:endParaRPr lang="lv-LV" sz="1400" dirty="0" smtClean="0">
              <a:hlinkClick r:id="rId24"/>
            </a:endParaRPr>
          </a:p>
          <a:p>
            <a:r>
              <a:rPr lang="en-US" sz="1400" dirty="0" smtClean="0">
                <a:hlinkClick r:id="rId24"/>
              </a:rPr>
              <a:t>RIXC, The Center for New Media Culture</a:t>
            </a:r>
            <a:r>
              <a:rPr lang="lv-LV" sz="1400" dirty="0" smtClean="0"/>
              <a:t>;</a:t>
            </a:r>
          </a:p>
          <a:p>
            <a:r>
              <a:rPr lang="lv-LV" sz="1400" dirty="0" err="1" smtClean="0">
                <a:hlinkClick r:id="rId25"/>
              </a:rPr>
              <a:t>Sound</a:t>
            </a:r>
            <a:r>
              <a:rPr lang="lv-LV" sz="1400" dirty="0" smtClean="0">
                <a:hlinkClick r:id="rId25"/>
              </a:rPr>
              <a:t> </a:t>
            </a:r>
            <a:r>
              <a:rPr lang="lv-LV" sz="1400" dirty="0" err="1" smtClean="0">
                <a:hlinkClick r:id="rId25"/>
              </a:rPr>
              <a:t>Forest</a:t>
            </a:r>
            <a:r>
              <a:rPr lang="lv-LV" sz="1400" dirty="0" smtClean="0"/>
              <a:t>;</a:t>
            </a:r>
          </a:p>
          <a:p>
            <a:r>
              <a:rPr lang="en-US" sz="1400" dirty="0" smtClean="0">
                <a:hlinkClick r:id="rId26"/>
              </a:rPr>
              <a:t>New Theatre Institute of Latvia </a:t>
            </a:r>
            <a:r>
              <a:rPr lang="lv-LV" sz="1400" dirty="0" smtClean="0"/>
              <a:t>.</a:t>
            </a:r>
          </a:p>
          <a:p>
            <a:endParaRPr lang="lv-LV" sz="1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508524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219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Period</a:t>
            </a:r>
            <a:r>
              <a:rPr lang="lv-LV" sz="2400" dirty="0" smtClean="0"/>
              <a:t> 2014-2017</a:t>
            </a:r>
            <a:endParaRPr lang="lv-LV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07805" y="914400"/>
            <a:ext cx="8361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324725" y="1828800"/>
            <a:ext cx="1819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62850" y="2362200"/>
            <a:ext cx="1581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467600" y="2819400"/>
            <a:ext cx="1676400" cy="6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353425" y="3505200"/>
            <a:ext cx="790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429625" y="4724400"/>
            <a:ext cx="714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67550" y="5410200"/>
            <a:ext cx="2076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820114" y="3810000"/>
            <a:ext cx="13238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248400" y="6096000"/>
            <a:ext cx="2790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172200" y="5402056"/>
            <a:ext cx="813619" cy="77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410200" y="5410200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334000" y="6004870"/>
            <a:ext cx="823913" cy="8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343400" y="6343650"/>
            <a:ext cx="9474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267200" y="5257800"/>
            <a:ext cx="105875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858000" y="4724400"/>
            <a:ext cx="923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705600" y="4267200"/>
            <a:ext cx="1133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086600" y="3886200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343400" y="6019800"/>
            <a:ext cx="933450" cy="3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324600" y="3352800"/>
            <a:ext cx="105418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724400" y="5029200"/>
            <a:ext cx="2000250" cy="2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715000" y="4343400"/>
            <a:ext cx="939419" cy="5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572000" y="3810000"/>
            <a:ext cx="2333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172200" y="2819400"/>
            <a:ext cx="1258646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7924800" y="4800600"/>
            <a:ext cx="414130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62200" y="274643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Most</a:t>
            </a:r>
            <a:r>
              <a:rPr lang="lv-LV" dirty="0" smtClean="0"/>
              <a:t> </a:t>
            </a:r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 smtClean="0"/>
              <a:t>cultural</a:t>
            </a:r>
            <a:r>
              <a:rPr lang="lv-LV" dirty="0" smtClean="0"/>
              <a:t> operators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73"/>
          </a:xfrm>
        </p:spPr>
        <p:txBody>
          <a:bodyPr/>
          <a:lstStyle/>
          <a:p>
            <a:pPr lvl="0"/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Theatre</a:t>
            </a:r>
            <a:r>
              <a:rPr lang="lv-LV" dirty="0" smtClean="0"/>
              <a:t> </a:t>
            </a:r>
            <a:r>
              <a:rPr lang="lv-LV" dirty="0" err="1" smtClean="0"/>
              <a:t>Institute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endParaRPr lang="lv-LV" dirty="0" smtClean="0"/>
          </a:p>
          <a:p>
            <a:pPr lvl="0"/>
            <a:endParaRPr lang="lv-LV" dirty="0" smtClean="0"/>
          </a:p>
          <a:p>
            <a:r>
              <a:rPr lang="lv-LV" dirty="0" err="1" smtClean="0"/>
              <a:t>Sound</a:t>
            </a:r>
            <a:r>
              <a:rPr lang="lv-LV" dirty="0" smtClean="0"/>
              <a:t> </a:t>
            </a:r>
            <a:r>
              <a:rPr lang="lv-LV" dirty="0" err="1" smtClean="0"/>
              <a:t>Forest-</a:t>
            </a:r>
            <a:r>
              <a:rPr lang="lv-LV" dirty="0" smtClean="0"/>
              <a:t> </a:t>
            </a:r>
            <a:r>
              <a:rPr lang="lv-LV" dirty="0" err="1" smtClean="0"/>
              <a:t>association</a:t>
            </a:r>
            <a:r>
              <a:rPr lang="lv-LV" dirty="0" smtClean="0"/>
              <a:t> for </a:t>
            </a:r>
            <a:r>
              <a:rPr lang="lv-LV" dirty="0" err="1" smtClean="0"/>
              <a:t>adventurous</a:t>
            </a:r>
            <a:r>
              <a:rPr lang="lv-LV" dirty="0" smtClean="0"/>
              <a:t> </a:t>
            </a:r>
            <a:r>
              <a:rPr lang="lv-LV" dirty="0" err="1" smtClean="0"/>
              <a:t>music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related</a:t>
            </a:r>
            <a:r>
              <a:rPr lang="lv-LV" dirty="0" smtClean="0"/>
              <a:t> arts</a:t>
            </a:r>
          </a:p>
          <a:p>
            <a:pPr>
              <a:buNone/>
            </a:pPr>
            <a:endParaRPr lang="lv-LV" dirty="0" smtClean="0"/>
          </a:p>
          <a:p>
            <a:pPr lvl="0"/>
            <a:r>
              <a:rPr lang="lv-LV" dirty="0" smtClean="0"/>
              <a:t>RIXC- </a:t>
            </a:r>
            <a:r>
              <a:rPr lang="lv-LV" dirty="0" err="1" smtClean="0"/>
              <a:t>center</a:t>
            </a:r>
            <a:r>
              <a:rPr lang="lv-LV" dirty="0" smtClean="0"/>
              <a:t> for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media</a:t>
            </a:r>
            <a:r>
              <a:rPr lang="lv-LV" dirty="0" smtClean="0"/>
              <a:t> </a:t>
            </a:r>
            <a:r>
              <a:rPr lang="lv-LV" dirty="0" err="1" smtClean="0"/>
              <a:t>culture</a:t>
            </a:r>
            <a:r>
              <a:rPr lang="lv-LV" dirty="0" smtClean="0"/>
              <a:t>, art </a:t>
            </a:r>
            <a:r>
              <a:rPr lang="lv-LV" dirty="0" err="1" smtClean="0"/>
              <a:t>gallery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artist </a:t>
            </a:r>
            <a:r>
              <a:rPr lang="lv-LV" dirty="0" err="1" smtClean="0"/>
              <a:t>collective</a:t>
            </a:r>
            <a:endParaRPr lang="lv-LV" dirty="0" smtClean="0"/>
          </a:p>
          <a:p>
            <a:endParaRPr lang="lv-LV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590800"/>
            <a:ext cx="329101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810000"/>
            <a:ext cx="1524000" cy="91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15000"/>
            <a:ext cx="160020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62200" y="274643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Most</a:t>
            </a:r>
            <a:r>
              <a:rPr lang="lv-LV" dirty="0" smtClean="0"/>
              <a:t> </a:t>
            </a:r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 smtClean="0"/>
              <a:t>cultural</a:t>
            </a:r>
            <a:r>
              <a:rPr lang="lv-LV" dirty="0" smtClean="0"/>
              <a:t> operators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lv-LV" b="1" dirty="0" err="1" smtClean="0"/>
              <a:t>New</a:t>
            </a:r>
            <a:r>
              <a:rPr lang="lv-LV" b="1" dirty="0" smtClean="0"/>
              <a:t> </a:t>
            </a:r>
            <a:r>
              <a:rPr lang="lv-LV" b="1" dirty="0" err="1" smtClean="0"/>
              <a:t>Theatre</a:t>
            </a:r>
            <a:r>
              <a:rPr lang="lv-LV" b="1" dirty="0" smtClean="0"/>
              <a:t> </a:t>
            </a:r>
            <a:r>
              <a:rPr lang="lv-LV" b="1" dirty="0" err="1" smtClean="0"/>
              <a:t>Institute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Latvia</a:t>
            </a:r>
            <a:endParaRPr lang="lv-LV" b="1" dirty="0" smtClean="0"/>
          </a:p>
          <a:p>
            <a:pPr lvl="0">
              <a:buNone/>
            </a:pPr>
            <a:r>
              <a:rPr lang="lv-LV" sz="1400" dirty="0" err="1" smtClean="0"/>
              <a:t>Known</a:t>
            </a:r>
            <a:r>
              <a:rPr lang="lv-LV" sz="1400" dirty="0" smtClean="0"/>
              <a:t> for </a:t>
            </a:r>
            <a:r>
              <a:rPr lang="lv-LV" sz="1400" dirty="0" err="1" smtClean="0"/>
              <a:t>festival</a:t>
            </a:r>
            <a:r>
              <a:rPr lang="lv-LV" sz="1400" dirty="0" smtClean="0"/>
              <a:t> </a:t>
            </a:r>
            <a:r>
              <a:rPr lang="lv-LV" sz="1400" dirty="0" err="1" smtClean="0">
                <a:solidFill>
                  <a:srgbClr val="FF0000"/>
                </a:solidFill>
                <a:hlinkClick r:id="rId3"/>
              </a:rPr>
              <a:t>Homo</a:t>
            </a:r>
            <a:r>
              <a:rPr lang="lv-LV" sz="14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lv-LV" sz="1400" dirty="0" err="1" smtClean="0">
                <a:solidFill>
                  <a:srgbClr val="FF0000"/>
                </a:solidFill>
                <a:hlinkClick r:id="rId3"/>
              </a:rPr>
              <a:t>Novus</a:t>
            </a:r>
            <a:endParaRPr lang="lv-LV" sz="1400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lv-LV" sz="1400" dirty="0" smtClean="0"/>
          </a:p>
          <a:p>
            <a:pPr lvl="0"/>
            <a:r>
              <a:rPr lang="en-US" sz="2400" dirty="0" smtClean="0"/>
              <a:t>Large scale cooperation </a:t>
            </a:r>
            <a:r>
              <a:rPr lang="lv-LV" sz="2400" dirty="0" smtClean="0"/>
              <a:t>p</a:t>
            </a:r>
            <a:r>
              <a:rPr lang="en-US" sz="2400" dirty="0" err="1" smtClean="0"/>
              <a:t>rojects</a:t>
            </a:r>
            <a:r>
              <a:rPr lang="en-US" sz="2400" dirty="0" smtClean="0"/>
              <a:t>:</a:t>
            </a:r>
            <a:endParaRPr lang="lv-LV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>
                <a:hlinkClick r:id="rId4"/>
              </a:rPr>
              <a:t>DNA Departures and arrivals</a:t>
            </a:r>
            <a:r>
              <a:rPr lang="en-US" sz="1600" b="1" dirty="0" smtClean="0"/>
              <a:t> </a:t>
            </a:r>
            <a:r>
              <a:rPr lang="en-US" sz="1600" dirty="0" smtClean="0"/>
              <a:t>(2014)</a:t>
            </a:r>
            <a:r>
              <a:rPr lang="lv-LV" sz="1600" dirty="0" smtClean="0"/>
              <a:t>;</a:t>
            </a:r>
          </a:p>
          <a:p>
            <a:pPr lvl="1">
              <a:buNone/>
            </a:pPr>
            <a:r>
              <a:rPr lang="lv-LV" sz="1600" dirty="0" smtClean="0"/>
              <a:t>		P</a:t>
            </a:r>
            <a:r>
              <a:rPr lang="en-US" sz="1600" dirty="0" err="1" smtClean="0"/>
              <a:t>roject</a:t>
            </a:r>
            <a:r>
              <a:rPr lang="en-US" sz="1600" dirty="0" smtClean="0"/>
              <a:t> leader: </a:t>
            </a:r>
            <a:r>
              <a:rPr lang="lv-LV" sz="1600" dirty="0" err="1" smtClean="0"/>
              <a:t>Performing</a:t>
            </a:r>
            <a:r>
              <a:rPr lang="lv-LV" sz="1600" dirty="0" smtClean="0"/>
              <a:t> Arts </a:t>
            </a:r>
            <a:r>
              <a:rPr lang="lv-LV" sz="1600" dirty="0" err="1" smtClean="0"/>
              <a:t>Research</a:t>
            </a:r>
            <a:r>
              <a:rPr lang="lv-LV" sz="1600" dirty="0" smtClean="0"/>
              <a:t> </a:t>
            </a:r>
            <a:r>
              <a:rPr lang="lv-LV" sz="1600" dirty="0" err="1" smtClean="0"/>
              <a:t>and</a:t>
            </a:r>
            <a:r>
              <a:rPr lang="lv-LV" sz="1600" dirty="0" smtClean="0"/>
              <a:t> </a:t>
            </a:r>
            <a:r>
              <a:rPr lang="lv-LV" sz="1600" dirty="0" err="1" smtClean="0"/>
              <a:t>Training</a:t>
            </a:r>
            <a:r>
              <a:rPr lang="lv-LV" sz="1600" dirty="0" smtClean="0"/>
              <a:t> </a:t>
            </a:r>
            <a:r>
              <a:rPr lang="lv-LV" sz="1600" dirty="0" err="1" smtClean="0"/>
              <a:t>Studios</a:t>
            </a:r>
            <a:r>
              <a:rPr lang="lv-LV" sz="1600" dirty="0" smtClean="0"/>
              <a:t> </a:t>
            </a:r>
            <a:r>
              <a:rPr lang="lv-LV" sz="1600" dirty="0" err="1" smtClean="0"/>
              <a:t>vzw</a:t>
            </a:r>
            <a:r>
              <a:rPr lang="lv-LV" sz="1600" dirty="0" smtClean="0"/>
              <a:t> (BE)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b="1" dirty="0" err="1" smtClean="0">
                <a:hlinkClick r:id="rId5"/>
              </a:rPr>
              <a:t>Imagine</a:t>
            </a:r>
            <a:r>
              <a:rPr lang="lv-LV" sz="1600" b="1" dirty="0" smtClean="0">
                <a:hlinkClick r:id="rId5"/>
              </a:rPr>
              <a:t> 2020- Art, </a:t>
            </a:r>
            <a:r>
              <a:rPr lang="lv-LV" sz="1600" b="1" dirty="0" err="1" smtClean="0">
                <a:hlinkClick r:id="rId5"/>
              </a:rPr>
              <a:t>ecology&amp;possible</a:t>
            </a:r>
            <a:r>
              <a:rPr lang="lv-LV" sz="1600" b="1" dirty="0" smtClean="0">
                <a:hlinkClick r:id="rId5"/>
              </a:rPr>
              <a:t> </a:t>
            </a:r>
            <a:r>
              <a:rPr lang="lv-LV" sz="1600" b="1" dirty="0" err="1" smtClean="0">
                <a:hlinkClick r:id="rId5"/>
              </a:rPr>
              <a:t>futures</a:t>
            </a:r>
            <a:r>
              <a:rPr lang="lv-LV" sz="1600" b="1" dirty="0" smtClean="0"/>
              <a:t> </a:t>
            </a:r>
            <a:r>
              <a:rPr lang="lv-LV" sz="1600" dirty="0" smtClean="0"/>
              <a:t>(2015);</a:t>
            </a:r>
          </a:p>
          <a:p>
            <a:pPr lvl="1">
              <a:buNone/>
            </a:pPr>
            <a:r>
              <a:rPr lang="lv-LV" sz="1600" dirty="0" smtClean="0"/>
              <a:t>		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: </a:t>
            </a:r>
            <a:r>
              <a:rPr lang="lv-LV" sz="1600" dirty="0" err="1" smtClean="0"/>
              <a:t>Kaaitheater</a:t>
            </a:r>
            <a:r>
              <a:rPr lang="lv-LV" sz="1600" dirty="0" smtClean="0"/>
              <a:t> </a:t>
            </a:r>
            <a:r>
              <a:rPr lang="lv-LV" sz="1600" dirty="0" err="1" smtClean="0"/>
              <a:t>vzw</a:t>
            </a:r>
            <a:r>
              <a:rPr lang="lv-LV" sz="1600" dirty="0" smtClean="0"/>
              <a:t> (BE)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b="1" dirty="0" err="1" smtClean="0">
                <a:hlinkClick r:id="rId6"/>
              </a:rPr>
              <a:t>Urban</a:t>
            </a:r>
            <a:r>
              <a:rPr lang="lv-LV" sz="1600" b="1" dirty="0" smtClean="0">
                <a:hlinkClick r:id="rId6"/>
              </a:rPr>
              <a:t> </a:t>
            </a:r>
            <a:r>
              <a:rPr lang="lv-LV" sz="1600" b="1" dirty="0" err="1" smtClean="0">
                <a:hlinkClick r:id="rId6"/>
              </a:rPr>
              <a:t>Heat</a:t>
            </a:r>
            <a:r>
              <a:rPr lang="lv-LV" sz="1600" b="1" dirty="0" smtClean="0"/>
              <a:t> </a:t>
            </a:r>
            <a:r>
              <a:rPr lang="lv-LV" sz="1600" dirty="0" smtClean="0"/>
              <a:t>(2015)</a:t>
            </a:r>
          </a:p>
          <a:p>
            <a:pPr lvl="1">
              <a:buNone/>
            </a:pPr>
            <a:r>
              <a:rPr lang="lv-LV" sz="1600" dirty="0" smtClean="0"/>
              <a:t>		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 : </a:t>
            </a:r>
            <a:r>
              <a:rPr lang="lv-LV" sz="1600" dirty="0" err="1" smtClean="0"/>
              <a:t>London</a:t>
            </a:r>
            <a:r>
              <a:rPr lang="lv-LV" sz="1600" dirty="0" smtClean="0"/>
              <a:t> </a:t>
            </a:r>
            <a:r>
              <a:rPr lang="lv-LV" sz="1600" dirty="0" err="1" smtClean="0"/>
              <a:t>International</a:t>
            </a:r>
            <a:r>
              <a:rPr lang="lv-LV" sz="1600" dirty="0" smtClean="0"/>
              <a:t> </a:t>
            </a:r>
            <a:r>
              <a:rPr lang="lv-LV" sz="1600" dirty="0" err="1" smtClean="0"/>
              <a:t>Festival</a:t>
            </a:r>
            <a:r>
              <a:rPr lang="lv-LV" sz="1600" dirty="0" smtClean="0"/>
              <a:t> </a:t>
            </a:r>
            <a:r>
              <a:rPr lang="lv-LV" sz="1600" dirty="0" err="1" smtClean="0"/>
              <a:t>of</a:t>
            </a:r>
            <a:r>
              <a:rPr lang="lv-LV" sz="1600" dirty="0" smtClean="0"/>
              <a:t> </a:t>
            </a:r>
            <a:r>
              <a:rPr lang="lv-LV" sz="1600" dirty="0" err="1" smtClean="0"/>
              <a:t>Theatre</a:t>
            </a:r>
            <a:r>
              <a:rPr lang="lv-LV" sz="1600" dirty="0" smtClean="0"/>
              <a:t> </a:t>
            </a:r>
            <a:r>
              <a:rPr lang="lv-LV" sz="1600" dirty="0" err="1" smtClean="0"/>
              <a:t>Limited</a:t>
            </a:r>
            <a:r>
              <a:rPr lang="lv-LV" sz="1600" dirty="0" smtClean="0"/>
              <a:t> (UK)</a:t>
            </a:r>
          </a:p>
          <a:p>
            <a:pPr lvl="0"/>
            <a:endParaRPr lang="lv-LV" sz="2400" u="sng" dirty="0" smtClean="0"/>
          </a:p>
          <a:p>
            <a:pPr lvl="0"/>
            <a:r>
              <a:rPr lang="lv-LV" sz="2400" dirty="0" err="1" smtClean="0"/>
              <a:t>European</a:t>
            </a:r>
            <a:r>
              <a:rPr lang="lv-LV" sz="2400" dirty="0" smtClean="0"/>
              <a:t> </a:t>
            </a:r>
            <a:r>
              <a:rPr lang="lv-LV" sz="2400" dirty="0" err="1" smtClean="0"/>
              <a:t>platform</a:t>
            </a:r>
            <a:r>
              <a:rPr lang="lv-LV" sz="24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b="1" dirty="0" err="1" smtClean="0">
                <a:hlinkClick r:id="rId7"/>
              </a:rPr>
              <a:t>Magic</a:t>
            </a:r>
            <a:r>
              <a:rPr lang="lv-LV" sz="1600" b="1" dirty="0" smtClean="0">
                <a:hlinkClick r:id="rId7"/>
              </a:rPr>
              <a:t> </a:t>
            </a:r>
            <a:r>
              <a:rPr lang="lv-LV" sz="1600" b="1" dirty="0" err="1" smtClean="0">
                <a:hlinkClick r:id="rId7"/>
              </a:rPr>
              <a:t>carpets</a:t>
            </a:r>
            <a:r>
              <a:rPr lang="lv-LV" sz="1600" b="1" dirty="0" smtClean="0">
                <a:hlinkClick r:id="rId7"/>
              </a:rPr>
              <a:t> </a:t>
            </a:r>
            <a:r>
              <a:rPr lang="lv-LV" sz="1600" dirty="0" smtClean="0"/>
              <a:t>(2017)</a:t>
            </a:r>
          </a:p>
          <a:p>
            <a:pPr lvl="1">
              <a:buNone/>
            </a:pPr>
            <a:r>
              <a:rPr lang="lv-LV" sz="1600" dirty="0" smtClean="0"/>
              <a:t>		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: VIESOJI ISTAIGA KAUNO BIENALE (LT)</a:t>
            </a:r>
          </a:p>
          <a:p>
            <a:pPr lvl="1">
              <a:buNone/>
            </a:pPr>
            <a:endParaRPr lang="lv-LV" sz="2000" dirty="0" smtClean="0"/>
          </a:p>
          <a:p>
            <a:pPr lvl="0"/>
            <a:endParaRPr lang="lv-LV" dirty="0" smtClean="0"/>
          </a:p>
          <a:p>
            <a:pPr>
              <a:buNone/>
            </a:pPr>
            <a:endParaRPr lang="lv-LV" dirty="0" smtClean="0"/>
          </a:p>
          <a:p>
            <a:endParaRPr lang="lv-LV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447800"/>
            <a:ext cx="329101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2590800"/>
            <a:ext cx="3048000" cy="9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62200" y="274643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Most</a:t>
            </a:r>
            <a:r>
              <a:rPr lang="lv-LV" dirty="0" smtClean="0"/>
              <a:t> </a:t>
            </a:r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 smtClean="0"/>
              <a:t>cultural</a:t>
            </a:r>
            <a:r>
              <a:rPr lang="lv-LV" dirty="0" smtClean="0"/>
              <a:t> operators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73"/>
          </a:xfrm>
        </p:spPr>
        <p:txBody>
          <a:bodyPr/>
          <a:lstStyle/>
          <a:p>
            <a:pPr>
              <a:buNone/>
            </a:pPr>
            <a:r>
              <a:rPr lang="lv-LV" b="1" dirty="0" err="1" smtClean="0"/>
              <a:t>Sound</a:t>
            </a:r>
            <a:r>
              <a:rPr lang="lv-LV" b="1" dirty="0" smtClean="0"/>
              <a:t> </a:t>
            </a:r>
            <a:r>
              <a:rPr lang="lv-LV" b="1" dirty="0" err="1" smtClean="0"/>
              <a:t>Forest-</a:t>
            </a:r>
            <a:r>
              <a:rPr lang="lv-LV" b="1" dirty="0" smtClean="0"/>
              <a:t> </a:t>
            </a:r>
            <a:r>
              <a:rPr lang="lv-LV" b="1" dirty="0" err="1" smtClean="0"/>
              <a:t>association</a:t>
            </a:r>
            <a:r>
              <a:rPr lang="lv-LV" b="1" dirty="0" smtClean="0"/>
              <a:t> for </a:t>
            </a:r>
            <a:r>
              <a:rPr lang="lv-LV" b="1" dirty="0" err="1" smtClean="0"/>
              <a:t>adventurous</a:t>
            </a:r>
            <a:r>
              <a:rPr lang="lv-LV" b="1" dirty="0" smtClean="0"/>
              <a:t> </a:t>
            </a:r>
            <a:r>
              <a:rPr lang="lv-LV" b="1" dirty="0" err="1" smtClean="0"/>
              <a:t>music</a:t>
            </a:r>
            <a:r>
              <a:rPr lang="lv-LV" b="1" dirty="0" smtClean="0"/>
              <a:t> </a:t>
            </a:r>
            <a:r>
              <a:rPr lang="lv-LV" b="1" dirty="0" err="1" smtClean="0"/>
              <a:t>and</a:t>
            </a:r>
            <a:r>
              <a:rPr lang="lv-LV" b="1" dirty="0" smtClean="0"/>
              <a:t> </a:t>
            </a:r>
            <a:r>
              <a:rPr lang="lv-LV" b="1" dirty="0" err="1" smtClean="0"/>
              <a:t>related</a:t>
            </a:r>
            <a:r>
              <a:rPr lang="lv-LV" b="1" dirty="0" smtClean="0"/>
              <a:t> arts</a:t>
            </a:r>
          </a:p>
          <a:p>
            <a:pPr>
              <a:buNone/>
            </a:pPr>
            <a:endParaRPr lang="lv-LV" b="1" dirty="0" smtClean="0"/>
          </a:p>
          <a:p>
            <a:pPr lvl="0"/>
            <a:r>
              <a:rPr lang="lv-LV" sz="2400" dirty="0" err="1" smtClean="0"/>
              <a:t>European</a:t>
            </a:r>
            <a:r>
              <a:rPr lang="lv-LV" sz="2400" dirty="0" smtClean="0"/>
              <a:t> </a:t>
            </a:r>
            <a:r>
              <a:rPr lang="lv-LV" sz="2400" dirty="0" err="1" smtClean="0"/>
              <a:t>platform</a:t>
            </a:r>
            <a:r>
              <a:rPr lang="lv-LV" sz="24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lv-LV" sz="1600" b="1" dirty="0" smtClean="0">
                <a:hlinkClick r:id="rId3"/>
              </a:rPr>
              <a:t>SHAPE – </a:t>
            </a:r>
            <a:r>
              <a:rPr lang="lv-LV" sz="1600" b="1" dirty="0" err="1" smtClean="0">
                <a:hlinkClick r:id="rId3"/>
              </a:rPr>
              <a:t>sound</a:t>
            </a:r>
            <a:r>
              <a:rPr lang="lv-LV" sz="1600" b="1" dirty="0" smtClean="0">
                <a:hlinkClick r:id="rId3"/>
              </a:rPr>
              <a:t>, heterogenos Art </a:t>
            </a:r>
            <a:r>
              <a:rPr lang="lv-LV" sz="1600" b="1" dirty="0" err="1" smtClean="0">
                <a:hlinkClick r:id="rId3"/>
              </a:rPr>
              <a:t>and</a:t>
            </a:r>
            <a:r>
              <a:rPr lang="lv-LV" sz="1600" b="1" dirty="0" smtClean="0">
                <a:hlinkClick r:id="rId3"/>
              </a:rPr>
              <a:t> </a:t>
            </a:r>
            <a:r>
              <a:rPr lang="lv-LV" sz="1600" b="1" dirty="0" err="1" smtClean="0">
                <a:hlinkClick r:id="rId3"/>
              </a:rPr>
              <a:t>Performance</a:t>
            </a:r>
            <a:r>
              <a:rPr lang="lv-LV" sz="1600" b="1" dirty="0" smtClean="0">
                <a:hlinkClick r:id="rId3"/>
              </a:rPr>
              <a:t> </a:t>
            </a:r>
            <a:r>
              <a:rPr lang="lv-LV" sz="1600" b="1" dirty="0" err="1" smtClean="0">
                <a:hlinkClick r:id="rId3"/>
              </a:rPr>
              <a:t>in</a:t>
            </a:r>
            <a:r>
              <a:rPr lang="lv-LV" sz="1600" b="1" dirty="0" smtClean="0">
                <a:hlinkClick r:id="rId3"/>
              </a:rPr>
              <a:t> </a:t>
            </a:r>
            <a:r>
              <a:rPr lang="lv-LV" sz="1600" b="1" dirty="0" err="1" smtClean="0">
                <a:hlinkClick r:id="rId3"/>
              </a:rPr>
              <a:t>Europe</a:t>
            </a:r>
            <a:r>
              <a:rPr lang="lv-LV" sz="1600" dirty="0" smtClean="0"/>
              <a:t> (2014 </a:t>
            </a:r>
            <a:r>
              <a:rPr lang="lv-LV" sz="1600" dirty="0" err="1" smtClean="0"/>
              <a:t>and</a:t>
            </a:r>
            <a:r>
              <a:rPr lang="lv-LV" sz="1600" dirty="0" smtClean="0"/>
              <a:t> 2017)</a:t>
            </a:r>
          </a:p>
          <a:p>
            <a:pPr>
              <a:buNone/>
            </a:pPr>
            <a:r>
              <a:rPr lang="lv-LV" sz="1800" dirty="0" smtClean="0"/>
              <a:t>		</a:t>
            </a:r>
            <a:r>
              <a:rPr lang="lv-LV" sz="1600" dirty="0" smtClean="0"/>
              <a:t>Project </a:t>
            </a:r>
            <a:r>
              <a:rPr lang="lv-LV" sz="1600" dirty="0" err="1" smtClean="0"/>
              <a:t>leader</a:t>
            </a:r>
            <a:r>
              <a:rPr lang="lv-LV" sz="1600" dirty="0" smtClean="0"/>
              <a:t>: </a:t>
            </a:r>
            <a:r>
              <a:rPr lang="lv-LV" sz="1600" dirty="0" err="1" smtClean="0"/>
              <a:t>Meetfactory</a:t>
            </a:r>
            <a:r>
              <a:rPr lang="lv-LV" sz="1600" dirty="0" smtClean="0"/>
              <a:t> OPS (CZ)</a:t>
            </a:r>
          </a:p>
          <a:p>
            <a:pPr>
              <a:buFont typeface="Courier New" pitchFamily="49" charset="0"/>
              <a:buChar char="o"/>
            </a:pPr>
            <a:endParaRPr lang="lv-LV" dirty="0" smtClean="0"/>
          </a:p>
          <a:p>
            <a:pPr>
              <a:buNone/>
            </a:pPr>
            <a:endParaRPr lang="lv-LV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1743" cy="1957799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066800"/>
            <a:ext cx="1524000" cy="91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257800"/>
            <a:ext cx="3829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798</Words>
  <Application>Microsoft Office PowerPoint</Application>
  <PresentationFormat>Slaidrāde ekrānā (4:3)</PresentationFormat>
  <Paragraphs>177</Paragraphs>
  <Slides>14</Slides>
  <Notes>11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5" baseType="lpstr">
      <vt:lpstr>Office Theme</vt:lpstr>
      <vt:lpstr>Slaids 1</vt:lpstr>
      <vt:lpstr>Culture in Latvia 2018</vt:lpstr>
      <vt:lpstr>Culture in Latvia 2018</vt:lpstr>
      <vt:lpstr>Creative Europe desk in Latvia</vt:lpstr>
      <vt:lpstr>Latvia supported by Creative Europe ‘Culture’ </vt:lpstr>
      <vt:lpstr>Latvian organisations supported by Creative Europe ‘Culture’</vt:lpstr>
      <vt:lpstr>Most active cultural operators</vt:lpstr>
      <vt:lpstr>Most active cultural operators</vt:lpstr>
      <vt:lpstr>Most active cultural operators</vt:lpstr>
      <vt:lpstr>Most active cultural operators</vt:lpstr>
      <vt:lpstr>Main local supporters of the projects</vt:lpstr>
      <vt:lpstr>State insitutions of cultural field in Latvia</vt:lpstr>
      <vt:lpstr>Programmes or initiatives supporting cultural field and international cooperation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Dagnija</dc:creator>
  <cp:lastModifiedBy>LieneU</cp:lastModifiedBy>
  <cp:revision>289</cp:revision>
  <dcterms:created xsi:type="dcterms:W3CDTF">2006-08-16T00:00:00Z</dcterms:created>
  <dcterms:modified xsi:type="dcterms:W3CDTF">2018-05-11T07:54:13Z</dcterms:modified>
</cp:coreProperties>
</file>