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0" r:id="rId4"/>
    <p:sldId id="261" r:id="rId5"/>
    <p:sldId id="262" r:id="rId6"/>
    <p:sldId id="270" r:id="rId7"/>
    <p:sldId id="264" r:id="rId8"/>
    <p:sldId id="265" r:id="rId9"/>
    <p:sldId id="266" r:id="rId10"/>
    <p:sldId id="267" r:id="rId11"/>
    <p:sldId id="272" r:id="rId12"/>
    <p:sldId id="281" r:id="rId13"/>
    <p:sldId id="273" r:id="rId14"/>
    <p:sldId id="274" r:id="rId15"/>
    <p:sldId id="271" r:id="rId16"/>
    <p:sldId id="275" r:id="rId17"/>
    <p:sldId id="276" r:id="rId18"/>
    <p:sldId id="283" r:id="rId19"/>
    <p:sldId id="284" r:id="rId20"/>
    <p:sldId id="268" r:id="rId21"/>
    <p:sldId id="277" r:id="rId22"/>
    <p:sldId id="278" r:id="rId23"/>
    <p:sldId id="279" r:id="rId24"/>
    <p:sldId id="280" r:id="rId25"/>
    <p:sldId id="269" r:id="rId26"/>
    <p:sldId id="285" r:id="rId27"/>
    <p:sldId id="291" r:id="rId28"/>
    <p:sldId id="286" r:id="rId29"/>
    <p:sldId id="290" r:id="rId30"/>
    <p:sldId id="288" r:id="rId31"/>
    <p:sldId id="292" r:id="rId32"/>
    <p:sldId id="296" r:id="rId33"/>
    <p:sldId id="293" r:id="rId34"/>
    <p:sldId id="297" r:id="rId35"/>
    <p:sldId id="298" r:id="rId36"/>
    <p:sldId id="299" r:id="rId37"/>
    <p:sldId id="300" r:id="rId38"/>
    <p:sldId id="295" r:id="rId39"/>
    <p:sldId id="263" r:id="rId40"/>
    <p:sldId id="301" r:id="rId41"/>
    <p:sldId id="302" r:id="rId42"/>
    <p:sldId id="282" r:id="rId43"/>
    <p:sldId id="258" r:id="rId44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551FC-A027-46E5-B29E-24634A8A4228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E031A-AC45-4D00-9DA0-BF7486E2C8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69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84887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0947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9358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6866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3123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6504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4960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83848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948200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68597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5125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F17B7-749B-4695-B9A1-9E7FB5F7B294}" type="datetimeFigureOut">
              <a:rPr lang="en-GB" smtClean="0"/>
              <a:t>17/05/2018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32931-E2D9-403E-888F-FC67C58F6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79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0367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t-MT" dirty="0">
                <a:solidFill>
                  <a:schemeClr val="bg1"/>
                </a:solidFill>
                <a:latin typeface="Museo Sans Rounded 300" panose="02000000000000000000" pitchFamily="50" charset="0"/>
              </a:rPr>
              <a:t>Ħolm Butik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A92B95-BADF-4553-939A-6DF9041F8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181366"/>
            <a:ext cx="5724636" cy="38164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FEA5-C607-4607-8C2A-CEA9B6C6B847}"/>
              </a:ext>
            </a:extLst>
          </p:cNvPr>
          <p:cNvSpPr txBox="1"/>
          <p:nvPr/>
        </p:nvSpPr>
        <p:spPr>
          <a:xfrm>
            <a:off x="452228" y="5086024"/>
            <a:ext cx="837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Cynthia </a:t>
            </a:r>
            <a:r>
              <a:rPr lang="en-GB" sz="20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Debono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(Move) &amp; Victor </a:t>
            </a:r>
            <a:r>
              <a:rPr lang="en-GB" sz="20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Jacono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– performing people’s dreams</a:t>
            </a:r>
          </a:p>
        </p:txBody>
      </p:sp>
    </p:spTree>
    <p:extLst>
      <p:ext uri="{BB962C8B-B14F-4D97-AF65-F5344CB8AC3E}">
        <p14:creationId xmlns:p14="http://schemas.microsoft.com/office/powerpoint/2010/main" val="56814963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CAEA1-5A35-4D3C-BB61-D2E54736A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0404"/>
            <a:ext cx="6463814" cy="4308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3B08F-14B6-4CDF-B9ED-A64D4056E24C}"/>
              </a:ext>
            </a:extLst>
          </p:cNvPr>
          <p:cNvSpPr txBox="1"/>
          <p:nvPr/>
        </p:nvSpPr>
        <p:spPr>
          <a:xfrm>
            <a:off x="2063891" y="5018597"/>
            <a:ext cx="501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Actors ready to go dream catching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7471-398B-4CA0-9E80-5E93E5E5829E}"/>
              </a:ext>
            </a:extLst>
          </p:cNvPr>
          <p:cNvSpPr txBox="1"/>
          <p:nvPr/>
        </p:nvSpPr>
        <p:spPr>
          <a:xfrm>
            <a:off x="1339075" y="4556932"/>
            <a:ext cx="6160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Ronald </a:t>
            </a:r>
            <a:r>
              <a:rPr lang="en-GB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Briffa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– Lee-N Abela – Andy Catania</a:t>
            </a:r>
          </a:p>
        </p:txBody>
      </p:sp>
    </p:spTree>
    <p:extLst>
      <p:ext uri="{BB962C8B-B14F-4D97-AF65-F5344CB8AC3E}">
        <p14:creationId xmlns:p14="http://schemas.microsoft.com/office/powerpoint/2010/main" val="192631293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18208-D7E9-4AF9-801B-E3B721877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76" y="409228"/>
            <a:ext cx="6841647" cy="4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033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39720-97A3-4C2B-A5CB-27A390386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5" y="553244"/>
            <a:ext cx="7166570" cy="47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824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7D79B-9788-438A-B5F2-7C0EC4514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39" y="481236"/>
            <a:ext cx="6750522" cy="45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2932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F6521-8E80-46E9-9C7A-8997BE3A9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0" y="294000"/>
            <a:ext cx="7690500" cy="5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3676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66D9EECD-46BC-45A6-9469-AB23FB8A9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61" y="337220"/>
            <a:ext cx="6102678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F2C442-CFB7-43F2-A989-604A0C14DA2B}"/>
              </a:ext>
            </a:extLst>
          </p:cNvPr>
          <p:cNvSpPr txBox="1"/>
          <p:nvPr/>
        </p:nvSpPr>
        <p:spPr>
          <a:xfrm>
            <a:off x="395536" y="4585692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dreams of </a:t>
            </a:r>
            <a:r>
              <a:rPr lang="en-GB" sz="20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Ninu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, a poor servant, wishing to marry Bella, the spoilt countess who lost her dreams as a child, conflict with the ambitions of Aldo, a resourceful merchant seeking to augment his wealth.</a:t>
            </a:r>
          </a:p>
        </p:txBody>
      </p:sp>
    </p:spTree>
    <p:extLst>
      <p:ext uri="{BB962C8B-B14F-4D97-AF65-F5344CB8AC3E}">
        <p14:creationId xmlns:p14="http://schemas.microsoft.com/office/powerpoint/2010/main" val="166930999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90F11B-EB74-4D88-9B56-BDA4461FE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59" y="568763"/>
            <a:ext cx="6866881" cy="4304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EA4D0-650E-4E95-B5D1-916A68F63778}"/>
              </a:ext>
            </a:extLst>
          </p:cNvPr>
          <p:cNvSpPr txBox="1"/>
          <p:nvPr/>
        </p:nvSpPr>
        <p:spPr>
          <a:xfrm>
            <a:off x="845585" y="5017740"/>
            <a:ext cx="7452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Performing the residents’ dreams in their living spaces</a:t>
            </a:r>
          </a:p>
        </p:txBody>
      </p:sp>
    </p:spTree>
    <p:extLst>
      <p:ext uri="{BB962C8B-B14F-4D97-AF65-F5344CB8AC3E}">
        <p14:creationId xmlns:p14="http://schemas.microsoft.com/office/powerpoint/2010/main" val="248040849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8D34FD-B87F-4D1E-AAB1-1A2BD64A7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8" y="674851"/>
            <a:ext cx="4255422" cy="2836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C1A1A8-84A7-4A31-A372-C5427C0CA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81436"/>
            <a:ext cx="4176465" cy="27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8048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BF56E-B983-43F7-A03C-B24F10B52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6" y="409228"/>
            <a:ext cx="74682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746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EED0-9A6B-4793-A4F8-F2907C97A8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Museo Sans Rounded 500" panose="02000000000000000000" pitchFamily="50" charset="0"/>
              </a:rPr>
              <a:t>The community bridge between heritage and legacy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532C3-3BB7-4AE3-9431-9032C62D5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987152"/>
          </a:xfrm>
        </p:spPr>
        <p:txBody>
          <a:bodyPr>
            <a:norm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Museo Sans Rounded 500" panose="02000000000000000000" pitchFamily="50" charset="0"/>
              </a:rPr>
              <a:t>Dr.</a:t>
            </a:r>
            <a:r>
              <a:rPr lang="en-GB" sz="2400" dirty="0">
                <a:solidFill>
                  <a:schemeClr val="bg1"/>
                </a:solidFill>
                <a:latin typeface="Museo Sans Rounded 500" panose="02000000000000000000" pitchFamily="50" charset="0"/>
              </a:rPr>
              <a:t> Victor </a:t>
            </a:r>
            <a:r>
              <a:rPr lang="en-GB" sz="2400" dirty="0" err="1">
                <a:solidFill>
                  <a:schemeClr val="bg1"/>
                </a:solidFill>
                <a:latin typeface="Museo Sans Rounded 500" panose="02000000000000000000" pitchFamily="50" charset="0"/>
              </a:rPr>
              <a:t>Jacono</a:t>
            </a:r>
            <a:br>
              <a:rPr lang="en-GB" sz="2400" dirty="0">
                <a:solidFill>
                  <a:schemeClr val="bg1"/>
                </a:solidFill>
                <a:latin typeface="Museo Sans Rounded 500" panose="02000000000000000000" pitchFamily="50" charset="0"/>
              </a:rPr>
            </a:br>
            <a:r>
              <a:rPr lang="en-GB" sz="2400" dirty="0">
                <a:solidFill>
                  <a:schemeClr val="bg1"/>
                </a:solidFill>
                <a:latin typeface="Museo Sans Rounded 500" panose="02000000000000000000" pitchFamily="50" charset="0"/>
              </a:rPr>
              <a:t>Valletta 2018 Foundation</a:t>
            </a:r>
          </a:p>
        </p:txBody>
      </p:sp>
    </p:spTree>
    <p:extLst>
      <p:ext uri="{BB962C8B-B14F-4D97-AF65-F5344CB8AC3E}">
        <p14:creationId xmlns:p14="http://schemas.microsoft.com/office/powerpoint/2010/main" val="3814137173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</p:spPr>
        <p:txBody>
          <a:bodyPr/>
          <a:lstStyle/>
          <a:p>
            <a:r>
              <a:rPr lang="mt-MT" dirty="0">
                <a:solidFill>
                  <a:schemeClr val="bg1"/>
                </a:solidFill>
                <a:latin typeface="Museo Sans Rounded 300" panose="02000000000000000000" pitchFamily="50" charset="0"/>
              </a:rPr>
              <a:t>Il-Festa l-Kbira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304"/>
            <a:ext cx="8229600" cy="4381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village </a:t>
            </a:r>
            <a:r>
              <a:rPr lang="en-GB" sz="2400" i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festa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is a defining cultural element in Malta, fusing sacred and profane customs, and keeping artistic traditions alive. 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4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Valletta’s f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our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patron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saints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: 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St. Paul, St. Dominic, St. Augustine, Madonna of the Carmelo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 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wo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band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clubs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: King’s Own, La </a:t>
            </a:r>
            <a:r>
              <a:rPr lang="en-GB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Vallette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4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Different communities c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elebrat</a:t>
            </a:r>
            <a:r>
              <a:rPr lang="en-GB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ing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their </a:t>
            </a:r>
            <a:r>
              <a:rPr lang="en-GB" sz="2400" i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festas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together</a:t>
            </a:r>
            <a:r>
              <a:rPr lang="mt-MT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for the first time on 6</a:t>
            </a:r>
            <a:r>
              <a:rPr lang="en-GB" sz="2400" baseline="30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and 7</a:t>
            </a:r>
            <a:r>
              <a:rPr lang="en-GB" sz="2400" baseline="30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April 2018.</a:t>
            </a:r>
            <a:endParaRPr lang="en-US" sz="24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04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931D7-1B0B-4025-A391-C578D2EB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55" y="265212"/>
            <a:ext cx="6457890" cy="4316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A1BD2E-0F0B-44BE-AD1E-1792B735919F}"/>
              </a:ext>
            </a:extLst>
          </p:cNvPr>
          <p:cNvSpPr txBox="1"/>
          <p:nvPr/>
        </p:nvSpPr>
        <p:spPr>
          <a:xfrm>
            <a:off x="899592" y="480171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Communities involved in preparatory discussions and planning.</a:t>
            </a:r>
          </a:p>
        </p:txBody>
      </p:sp>
    </p:spTree>
    <p:extLst>
      <p:ext uri="{BB962C8B-B14F-4D97-AF65-F5344CB8AC3E}">
        <p14:creationId xmlns:p14="http://schemas.microsoft.com/office/powerpoint/2010/main" val="4009068800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2B7DA-BE09-49CF-9534-A6F2EC7C4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29" y="337220"/>
            <a:ext cx="6925942" cy="4629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BB4CE-8BF5-4595-B5EF-EE937699934C}"/>
              </a:ext>
            </a:extLst>
          </p:cNvPr>
          <p:cNvSpPr txBox="1"/>
          <p:nvPr/>
        </p:nvSpPr>
        <p:spPr>
          <a:xfrm>
            <a:off x="1803774" y="5146947"/>
            <a:ext cx="594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Setting up the colourful street decorations</a:t>
            </a:r>
          </a:p>
        </p:txBody>
      </p:sp>
    </p:spTree>
    <p:extLst>
      <p:ext uri="{BB962C8B-B14F-4D97-AF65-F5344CB8AC3E}">
        <p14:creationId xmlns:p14="http://schemas.microsoft.com/office/powerpoint/2010/main" val="3087164556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D87C7-6872-4283-ACCE-A69D765E83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9" y="337220"/>
            <a:ext cx="6745922" cy="450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08184-D166-47B5-9896-34E2E3D0E629}"/>
              </a:ext>
            </a:extLst>
          </p:cNvPr>
          <p:cNvSpPr txBox="1"/>
          <p:nvPr/>
        </p:nvSpPr>
        <p:spPr>
          <a:xfrm>
            <a:off x="1333066" y="4916115"/>
            <a:ext cx="647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Deserved recognition for cultural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72036258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71CBA-8854-4802-9863-ADC759806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1236"/>
            <a:ext cx="6480720" cy="432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23738-4DCE-4590-AA09-F77308C7E705}"/>
              </a:ext>
            </a:extLst>
          </p:cNvPr>
          <p:cNvSpPr txBox="1"/>
          <p:nvPr/>
        </p:nvSpPr>
        <p:spPr>
          <a:xfrm>
            <a:off x="2097733" y="5002931"/>
            <a:ext cx="5347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four statues in front of Parliament</a:t>
            </a:r>
          </a:p>
        </p:txBody>
      </p:sp>
    </p:spTree>
    <p:extLst>
      <p:ext uri="{BB962C8B-B14F-4D97-AF65-F5344CB8AC3E}">
        <p14:creationId xmlns:p14="http://schemas.microsoft.com/office/powerpoint/2010/main" val="369296550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t-MT" dirty="0">
                <a:solidFill>
                  <a:schemeClr val="bg1"/>
                </a:solidFill>
                <a:latin typeface="Museo Sans Rounded 300" panose="02000000000000000000" pitchFamily="50" charset="0"/>
              </a:rPr>
              <a:t>Ġewwa Barra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community arts project conducted by Victor </a:t>
            </a:r>
            <a:r>
              <a:rPr lang="en-GB" sz="2400" b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Jacono</a:t>
            </a:r>
            <a:r>
              <a:rPr lang="en-GB" sz="24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with Valletta residents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4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369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Empowering creative and responsible participation vis-à-vis ongoing changes in the capital city</a:t>
            </a:r>
            <a:b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4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369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Engaging residents’ cultures to express the needs and dreams that shape their experience of Valletta as a lived space</a:t>
            </a:r>
          </a:p>
        </p:txBody>
      </p:sp>
    </p:spTree>
    <p:extLst>
      <p:ext uri="{BB962C8B-B14F-4D97-AF65-F5344CB8AC3E}">
        <p14:creationId xmlns:p14="http://schemas.microsoft.com/office/powerpoint/2010/main" val="2379775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383-902A-4115-B9A9-A7F7815B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4" y="4657700"/>
            <a:ext cx="8363272" cy="720080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Moving from formal, collective meetings to more informal and intimate encounters with the community.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8FC5A3-5CEF-493B-8ACA-67D13C27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9"/>
          <a:stretch/>
        </p:blipFill>
        <p:spPr>
          <a:xfrm>
            <a:off x="457201" y="481236"/>
            <a:ext cx="5698976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4EFB9-77C2-4099-A52E-B55C28A19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271" y="1394021"/>
            <a:ext cx="36880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2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1" y="508524"/>
            <a:ext cx="741878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Museo Sans Rounded 500" panose="02000000000000000000" pitchFamily="50" charset="0"/>
              </a:rPr>
              <a:t> </a:t>
            </a:r>
            <a:br>
              <a:rPr lang="en-GB" dirty="0">
                <a:latin typeface="Museo Sans Rounded 500" panose="02000000000000000000" pitchFamily="50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93" y="657834"/>
            <a:ext cx="7790867" cy="447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To narrate, celebrate, </a:t>
            </a:r>
            <a:b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play,  and care …</a:t>
            </a: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By means of </a:t>
            </a: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Informal meetings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Creative workshops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Artistic projects</a:t>
            </a:r>
          </a:p>
          <a:p>
            <a:endParaRPr lang="en-GB" dirty="0">
              <a:latin typeface="Museo Sans Rounded 300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64" y="657834"/>
            <a:ext cx="3779196" cy="2125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64" y="3011623"/>
            <a:ext cx="3779196" cy="21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068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383-902A-4115-B9A9-A7F7815B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13684"/>
            <a:ext cx="8686800" cy="9525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With architects Maria </a:t>
            </a:r>
            <a:r>
              <a:rPr lang="en-GB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Cerreta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&amp; Fabio </a:t>
            </a:r>
            <a:r>
              <a:rPr lang="en-GB" sz="24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Lancio</a:t>
            </a:r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to discuss the regeneration of community spaces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0472B4-9AD4-4FFA-90A5-ECD120188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481236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5304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53767"/>
            <a:ext cx="7886700" cy="33647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3185809" y="1293370"/>
            <a:ext cx="2772382" cy="171940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dirty="0" err="1">
                <a:latin typeface="Museo Sans Rounded 500" panose="02000000000000000000" pitchFamily="50" charset="0"/>
              </a:rPr>
              <a:t>Diju</a:t>
            </a:r>
            <a:r>
              <a:rPr lang="en-GB" sz="2700" b="1" dirty="0">
                <a:latin typeface="Museo Sans Rounded 500" panose="02000000000000000000" pitchFamily="50" charset="0"/>
              </a:rPr>
              <a:t> </a:t>
            </a:r>
            <a:r>
              <a:rPr lang="en-GB" sz="2700" b="1" dirty="0" err="1">
                <a:latin typeface="Museo Sans Rounded 500" panose="02000000000000000000" pitchFamily="50" charset="0"/>
              </a:rPr>
              <a:t>Balli</a:t>
            </a:r>
            <a:r>
              <a:rPr lang="en-GB" sz="2700" b="1" dirty="0">
                <a:latin typeface="Museo Sans Rounded 500" panose="02000000000000000000" pitchFamily="50" charset="0"/>
              </a:rPr>
              <a:t> Residents </a:t>
            </a:r>
          </a:p>
        </p:txBody>
      </p:sp>
      <p:sp>
        <p:nvSpPr>
          <p:cNvPr id="7" name="Oval 6"/>
          <p:cNvSpPr/>
          <p:nvPr/>
        </p:nvSpPr>
        <p:spPr>
          <a:xfrm>
            <a:off x="1475656" y="260527"/>
            <a:ext cx="2364280" cy="11058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Museo Sans Rounded 500" panose="02000000000000000000" pitchFamily="50" charset="0"/>
              </a:rPr>
              <a:t>Valletta 2018 Foundation</a:t>
            </a:r>
          </a:p>
        </p:txBody>
      </p:sp>
      <p:sp>
        <p:nvSpPr>
          <p:cNvPr id="8" name="Oval 7"/>
          <p:cNvSpPr/>
          <p:nvPr/>
        </p:nvSpPr>
        <p:spPr>
          <a:xfrm>
            <a:off x="5304066" y="256252"/>
            <a:ext cx="2626468" cy="115941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Museo Sans Rounded 500" panose="02000000000000000000" pitchFamily="50" charset="0"/>
              </a:rPr>
              <a:t>Maria </a:t>
            </a:r>
            <a:r>
              <a:rPr lang="en-GB" b="1" dirty="0" err="1">
                <a:latin typeface="Museo Sans Rounded 500" panose="02000000000000000000" pitchFamily="50" charset="0"/>
              </a:rPr>
              <a:t>Cerreta</a:t>
            </a:r>
            <a:r>
              <a:rPr lang="en-GB" b="1" dirty="0">
                <a:latin typeface="Museo Sans Rounded 500" panose="02000000000000000000" pitchFamily="50" charset="0"/>
              </a:rPr>
              <a:t>, Franco </a:t>
            </a:r>
            <a:r>
              <a:rPr lang="en-GB" b="1" dirty="0" err="1">
                <a:latin typeface="Museo Sans Rounded 500" panose="02000000000000000000" pitchFamily="50" charset="0"/>
              </a:rPr>
              <a:t>Lancio</a:t>
            </a:r>
            <a:r>
              <a:rPr lang="en-GB" b="1" dirty="0">
                <a:latin typeface="Museo Sans Rounded 500" panose="02000000000000000000" pitchFamily="50" charset="0"/>
              </a:rPr>
              <a:t>, </a:t>
            </a:r>
            <a:r>
              <a:rPr lang="en-GB" b="1" dirty="0" err="1">
                <a:latin typeface="Museo Sans Rounded 500" panose="02000000000000000000" pitchFamily="50" charset="0"/>
              </a:rPr>
              <a:t>Colla</a:t>
            </a:r>
            <a:endParaRPr lang="en-GB" b="1" dirty="0">
              <a:latin typeface="Museo Sans Rounded 500" panose="02000000000000000000" pitchFamily="50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28184" y="2067320"/>
            <a:ext cx="2626468" cy="126452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Museo Sans Rounded 500" panose="02000000000000000000" pitchFamily="50" charset="0"/>
              </a:rPr>
              <a:t>Valletta Local Council</a:t>
            </a:r>
          </a:p>
        </p:txBody>
      </p:sp>
      <p:sp>
        <p:nvSpPr>
          <p:cNvPr id="10" name="Oval 9"/>
          <p:cNvSpPr/>
          <p:nvPr/>
        </p:nvSpPr>
        <p:spPr>
          <a:xfrm>
            <a:off x="3127610" y="3289478"/>
            <a:ext cx="2965578" cy="12045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Museo Sans Rounded 500" panose="02000000000000000000" pitchFamily="50" charset="0"/>
              </a:rPr>
              <a:t>Claude </a:t>
            </a:r>
            <a:r>
              <a:rPr lang="en-GB" sz="2000" dirty="0" err="1">
                <a:latin typeface="Museo Sans Rounded 500" panose="02000000000000000000" pitchFamily="50" charset="0"/>
              </a:rPr>
              <a:t>Mangion</a:t>
            </a:r>
            <a:r>
              <a:rPr lang="en-GB" sz="2000" dirty="0">
                <a:latin typeface="Museo Sans Rounded 500" panose="02000000000000000000" pitchFamily="50" charset="0"/>
              </a:rPr>
              <a:t> &amp; Ivan </a:t>
            </a:r>
            <a:r>
              <a:rPr lang="en-GB" sz="2000" dirty="0" err="1">
                <a:latin typeface="Museo Sans Rounded 500" panose="02000000000000000000" pitchFamily="50" charset="0"/>
              </a:rPr>
              <a:t>Busuttil</a:t>
            </a:r>
            <a:endParaRPr lang="en-GB" sz="2000" dirty="0">
              <a:latin typeface="Museo Sans Rounded 500" panose="02000000000000000000" pitchFamily="50" charset="0"/>
            </a:endParaRPr>
          </a:p>
          <a:p>
            <a:pPr algn="ctr"/>
            <a:r>
              <a:rPr lang="en-GB" sz="2000" dirty="0">
                <a:latin typeface="Museo Sans Rounded 500" panose="02000000000000000000" pitchFamily="50" charset="0"/>
              </a:rPr>
              <a:t>Arc </a:t>
            </a:r>
            <a:r>
              <a:rPr lang="en-GB" sz="1600" dirty="0">
                <a:latin typeface="Museo Sans Rounded 500" panose="02000000000000000000" pitchFamily="50" charset="0"/>
              </a:rPr>
              <a:t>Studio</a:t>
            </a:r>
            <a:r>
              <a:rPr lang="en-GB" sz="2000" dirty="0">
                <a:latin typeface="Museo Sans Rounded 500" panose="02000000000000000000" pitchFamily="50" charset="0"/>
              </a:rPr>
              <a:t> Ltd</a:t>
            </a:r>
            <a:r>
              <a:rPr lang="en-GB" sz="1600" dirty="0">
                <a:latin typeface="Museo Sans Rounded 500" panose="02000000000000000000" pitchFamily="50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4598" y="2067320"/>
            <a:ext cx="2535850" cy="12045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Museo Sans Rounded 500" panose="02000000000000000000" pitchFamily="50" charset="0"/>
              </a:rPr>
              <a:t>Grand Harbour Regeneration Corporation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58B720-B9C0-4604-BE12-0FA1C9D5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6030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Bringing all the stakeholders together</a:t>
            </a:r>
          </a:p>
        </p:txBody>
      </p:sp>
    </p:spTree>
    <p:extLst>
      <p:ext uri="{BB962C8B-B14F-4D97-AF65-F5344CB8AC3E}">
        <p14:creationId xmlns:p14="http://schemas.microsoft.com/office/powerpoint/2010/main" val="31552761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BA62-01A1-4834-8AB6-44A49FDC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500" panose="02000000000000000000" pitchFamily="50" charset="0"/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6D9D-AD77-4C8E-8102-CE4715F61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366"/>
            <a:ext cx="8229600" cy="45336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Community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: a group of people with “something” in common, e.g. residence, but not only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Culture: 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implicit/explicit knowledge (that/how) and beliefs informing daily and extra-daily living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Art: 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any discipline value that can portray, interpret, challenge, and create culture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Creativity: 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our ability to make “things” new 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Heritage: 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what we inherit, material or immaterial 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Legacy: </a:t>
            </a: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what we leave behind, material or immaterial </a:t>
            </a:r>
            <a:br>
              <a:rPr lang="en-GB" sz="1800" dirty="0">
                <a:solidFill>
                  <a:schemeClr val="bg1"/>
                </a:solidFill>
                <a:latin typeface="Museo Sans Rounded 500" panose="02000000000000000000" pitchFamily="50" charset="0"/>
              </a:rPr>
            </a:br>
            <a:endParaRPr lang="en-GB" sz="1800" dirty="0">
              <a:solidFill>
                <a:schemeClr val="bg1"/>
              </a:solidFill>
              <a:latin typeface="Museo Sans Rounded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81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383-902A-4115-B9A9-A7F7815B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7700"/>
            <a:ext cx="8229600" cy="9525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To change this …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290BE53-65DE-4C78-9247-60E1135A6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8" y="481013"/>
            <a:ext cx="6637004" cy="3733800"/>
          </a:xfrm>
        </p:spPr>
      </p:pic>
    </p:spTree>
    <p:extLst>
      <p:ext uri="{BB962C8B-B14F-4D97-AF65-F5344CB8AC3E}">
        <p14:creationId xmlns:p14="http://schemas.microsoft.com/office/powerpoint/2010/main" val="18475757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383-902A-4115-B9A9-A7F7815B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664" y="4655477"/>
            <a:ext cx="2962672" cy="9525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… into this.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A222927-B1D0-4926-B756-61D520969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410266"/>
            <a:ext cx="5688632" cy="41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22" y="198275"/>
            <a:ext cx="8820555" cy="1092402"/>
          </a:xfrm>
        </p:spPr>
        <p:txBody>
          <a:bodyPr>
            <a:no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Preparing to take Carnival down to the neighbourhood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6" y="1290678"/>
            <a:ext cx="4127094" cy="232149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06" y="1290677"/>
            <a:ext cx="3898360" cy="2192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13" y="3119335"/>
            <a:ext cx="4106515" cy="23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86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66" y="581700"/>
            <a:ext cx="2851421" cy="99417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Pictures and stories </a:t>
            </a:r>
            <a:endParaRPr lang="en-GB" dirty="0">
              <a:latin typeface="Museo Sans Rounded 3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48" y="2043320"/>
            <a:ext cx="2955004" cy="28660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Steps Street amateur photographer </a:t>
            </a:r>
            <a:r>
              <a:rPr lang="en-GB" b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Osea</a:t>
            </a:r>
            <a:r>
              <a:rPr lang="en-GB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Tabone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taking pictures of objects especially chosen by the </a:t>
            </a:r>
            <a:r>
              <a:rPr lang="en-GB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Diju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Balli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residents 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inspiring stories by Maltese writer </a:t>
            </a:r>
            <a:r>
              <a:rPr lang="en-GB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Jean Paul Borg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6620" y="803517"/>
            <a:ext cx="1444775" cy="956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7598" y="821891"/>
            <a:ext cx="1422670" cy="942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581699"/>
            <a:ext cx="1089028" cy="1422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011" y="758512"/>
            <a:ext cx="1414497" cy="1060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33" y="2201955"/>
            <a:ext cx="1185781" cy="1506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67" y="3894674"/>
            <a:ext cx="1476029" cy="977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43" y="3891113"/>
            <a:ext cx="1233627" cy="981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92" y="3894674"/>
            <a:ext cx="1476029" cy="977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7881" y="2436770"/>
            <a:ext cx="1506593" cy="997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6882" y="2453015"/>
            <a:ext cx="1487048" cy="9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71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36" y="2513488"/>
            <a:ext cx="4941653" cy="27796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8" y="447357"/>
            <a:ext cx="5100783" cy="2869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1171" y="1057300"/>
            <a:ext cx="2677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000" dirty="0" err="1">
                <a:solidFill>
                  <a:schemeClr val="bg1"/>
                </a:solidFill>
                <a:latin typeface="Museo Sans Rounded 500" panose="02000000000000000000" pitchFamily="50" charset="0"/>
              </a:rPr>
              <a:t>To</a:t>
            </a:r>
            <a:r>
              <a:rPr lang="mt-MT" sz="3000" dirty="0">
                <a:latin typeface="Museo Sans Rounded 500" panose="02000000000000000000" pitchFamily="50" charset="0"/>
              </a:rPr>
              <a:t> </a:t>
            </a:r>
            <a:r>
              <a:rPr lang="mt-MT" sz="3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celebrate</a:t>
            </a:r>
            <a:r>
              <a:rPr lang="mt-MT" sz="3000" dirty="0">
                <a:latin typeface="Museo Sans Rounded 500" panose="02000000000000000000" pitchFamily="50" charset="0"/>
              </a:rPr>
              <a:t> </a:t>
            </a:r>
            <a:r>
              <a:rPr lang="mt-MT" sz="3000" dirty="0">
                <a:solidFill>
                  <a:schemeClr val="bg1"/>
                </a:solidFill>
                <a:latin typeface="Museo Sans Rounded 500" panose="02000000000000000000" pitchFamily="50" charset="0"/>
              </a:rPr>
              <a:t>...</a:t>
            </a:r>
            <a:endParaRPr lang="en-GB" sz="3000" dirty="0">
              <a:solidFill>
                <a:schemeClr val="bg1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236" y="3977397"/>
            <a:ext cx="2144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0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and</a:t>
            </a:r>
            <a:r>
              <a:rPr lang="mt-MT" sz="3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30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narrate</a:t>
            </a:r>
            <a:r>
              <a:rPr lang="mt-MT" sz="135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.</a:t>
            </a:r>
            <a:endParaRPr lang="en-GB" sz="135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42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500" panose="02000000000000000000" pitchFamily="50" charset="0"/>
              </a:rPr>
              <a:t>Now towards the </a:t>
            </a:r>
            <a:r>
              <a:rPr lang="mt-MT" dirty="0">
                <a:solidFill>
                  <a:schemeClr val="bg1"/>
                </a:solidFill>
                <a:latin typeface="Museo Sans Rounded 500" panose="02000000000000000000" pitchFamily="50" charset="0"/>
              </a:rPr>
              <a:t>Ħasla!</a:t>
            </a:r>
            <a:endParaRPr lang="en-GB" dirty="0">
              <a:solidFill>
                <a:schemeClr val="bg1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4969"/>
            <a:ext cx="7831782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Ħasla </a:t>
            </a:r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– double meaning in Maltese: cleansing and telling-off, catharsis and condemnation</a:t>
            </a:r>
            <a:b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 </a:t>
            </a:r>
            <a:endParaRPr lang="mt-MT" sz="27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theatre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performance</a:t>
            </a:r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involving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residents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from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across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city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neighbourhoods</a:t>
            </a:r>
            <a:b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mt-MT" sz="27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Artists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facilitators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to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help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residents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create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and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present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their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performance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on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life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in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capital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city</a:t>
            </a:r>
            <a:b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7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Taking a v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ideo</a:t>
            </a:r>
            <a:r>
              <a:rPr lang="mt-MT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7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documentation</a:t>
            </a:r>
            <a:r>
              <a:rPr lang="en-GB" sz="27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of the whole process</a:t>
            </a: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0072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3" y="121196"/>
            <a:ext cx="8514134" cy="952495"/>
          </a:xfrm>
        </p:spPr>
        <p:txBody>
          <a:bodyPr>
            <a:normAutofit/>
          </a:bodyPr>
          <a:lstStyle/>
          <a:p>
            <a:pPr algn="ctr"/>
            <a:r>
              <a:rPr lang="mt-MT" sz="36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Creative</a:t>
            </a:r>
            <a:r>
              <a:rPr lang="mt-MT" sz="36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workshops</a:t>
            </a:r>
            <a:endParaRPr lang="en-GB" sz="36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9" y="2820651"/>
            <a:ext cx="3639971" cy="2426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069" y="1266216"/>
            <a:ext cx="3608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Workshop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on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fountains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and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use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of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water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at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differenti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times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of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the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day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21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with</a:t>
            </a:r>
            <a:r>
              <a:rPr lang="mt-MT" sz="2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</a:p>
          <a:p>
            <a:r>
              <a:rPr lang="mt-MT" sz="2100" b="1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Kaldon</a:t>
            </a:r>
            <a:r>
              <a:rPr lang="mt-MT" sz="2100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Mercieca</a:t>
            </a:r>
            <a:endParaRPr lang="en-GB" sz="2100" b="1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535" y="1728451"/>
            <a:ext cx="3981084" cy="30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25122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579758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M</a:t>
            </a:r>
            <a:r>
              <a:rPr lang="mt-MT" sz="36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ore</a:t>
            </a:r>
            <a:r>
              <a:rPr lang="mt-MT" sz="36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  <a:r>
              <a:rPr lang="mt-MT" sz="3600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creative</a:t>
            </a:r>
            <a:r>
              <a:rPr lang="mt-MT" sz="36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workshops</a:t>
            </a:r>
            <a:endParaRPr lang="en-GB" sz="36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72" y="1563087"/>
            <a:ext cx="3885714" cy="25888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2865"/>
            <a:ext cx="4594504" cy="257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224EF-4A45-464C-BC22-CC1BA3B6A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06" y="4497859"/>
            <a:ext cx="86265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5398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383-902A-4115-B9A9-A7F7815B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657700"/>
            <a:ext cx="8856984" cy="9525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Making ready for the performance on 26th August 2018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45A850-54A4-4EEA-9C0F-F98BD3CAB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289215"/>
            <a:ext cx="6552728" cy="4368485"/>
          </a:xfrm>
        </p:spPr>
      </p:pic>
    </p:spTree>
    <p:extLst>
      <p:ext uri="{BB962C8B-B14F-4D97-AF65-F5344CB8AC3E}">
        <p14:creationId xmlns:p14="http://schemas.microsoft.com/office/powerpoint/2010/main" val="3082744486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F7F8-CBC4-4891-BB7D-EB0DBCB1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Challenges to creative civic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3C479-D30A-4C5E-A0C5-653ED408B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greatest challenge is change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We are more inclined to preserve the status-quo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Changing the culture of civic participation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Changing decision making models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Changing the residents’ mindset on authority and representation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43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9405-BF5F-4734-9C58-0D80EF23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Bridge builders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E6E4E-1737-4333-AA0A-70E81D1CD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340"/>
            <a:ext cx="8229600" cy="37716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Knowingly or unknowingly, we are are all cultural bridges linking heritage and legacy. Culture is renewed through us, our memory and our vision.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Active bridge builders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Passive bridge builders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Mindful bridge builders?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</a:p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ECoC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can be seen as an opportunity to </a:t>
            </a:r>
            <a:r>
              <a:rPr lang="en-GB" b="1" dirty="0">
                <a:solidFill>
                  <a:schemeClr val="bg1"/>
                </a:solidFill>
                <a:latin typeface="Museo Sans Rounded 300" panose="02000000000000000000" pitchFamily="50" charset="0"/>
              </a:rPr>
              <a:t>engineer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cultural bridges between heritage and legacy. The question is HOW this happens?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828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D9BAF-6B3D-4ECA-91FA-A5F8EF08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bottom-up &amp; top-down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623B0-CC28-4C34-BFFC-D64FE5438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9722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residents are experienced, but not necessarily experts.</a:t>
            </a:r>
            <a:b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51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Complexity: we are all connected, we are all affected.</a:t>
            </a:r>
            <a:b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51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Building a heritage-legacy bridge that is socially healthy requires enhanced democratic processes, through mindful civic participation.</a:t>
            </a:r>
            <a:br>
              <a:rPr lang="en-GB" sz="51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51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800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DA53-7F1F-4DF3-B7F3-258B817D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Mutual empowerment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1B1BA-D7CC-4684-B2AD-157D65D7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The arts can serve processes of empowerment. They can give communities the stimuli and awareness necessary to provide decision makers with both insight and support. 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Living together and adapting to change is complex, and will not go away.  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ECoC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is an opportunity to experiment creative and socially-sensitive approaches towards engineering the heritage-legacy bridge together.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183299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EB1D-2BF0-4318-8CE6-5EB0B7117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1250"/>
            <a:ext cx="8229600" cy="9525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86760060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7300"/>
            <a:ext cx="3829709" cy="2554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873724"/>
            <a:ext cx="864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Museo 500" pitchFamily="50" charset="0"/>
              </a:rPr>
              <a:t>www.facebook.com/valletta2018	www.twitter.com/valletta_2018	www.instagram.com/valletta_2018</a:t>
            </a:r>
            <a:endParaRPr lang="en-GB" sz="1200" dirty="0">
              <a:solidFill>
                <a:srgbClr val="C00000"/>
              </a:solidFill>
              <a:latin typeface="Museo 5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0328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4A94-432D-427D-9B58-9B67984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Mindful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18CD-E743-4472-9ACE-779EE4285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From microscopic to macroscopic levels, everyone and everything is connected.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small, local intervention, however precise, can have unexpected, widespread consequences.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Democratic values prompt empowerment through more active and mindful participation.</a:t>
            </a:r>
            <a:endParaRPr lang="en-GB" dirty="0"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endParaRPr lang="en-GB" dirty="0"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45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CA4B-7584-47C8-B931-3682B807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Examples from Valletta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0403-8692-4064-A3A3-E6A062F8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Opening week leading to 20</a:t>
            </a:r>
            <a:r>
              <a:rPr lang="en-GB" baseline="30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Jan 2018 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https://valletta2018.org/cultural-programme/valletta-2018-opening/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Community strand</a:t>
            </a:r>
            <a:b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r>
              <a:rPr lang="en-GB" sz="2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https://valletta2018.org/pt/community/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3428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Opening fringe activities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week of activities leading to the official opening on 20</a:t>
            </a:r>
            <a:r>
              <a:rPr lang="en-GB" baseline="300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Jan 2018</a:t>
            </a:r>
            <a:b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</a:br>
            <a:endParaRPr lang="en-GB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A more intimate encounter with the public, stimulating different degrees of participation among community members 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83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useo Sans Rounded 300" panose="02000000000000000000" pitchFamily="50" charset="0"/>
              </a:rPr>
              <a:t>Lan</a:t>
            </a:r>
            <a:r>
              <a:rPr lang="mt-MT" dirty="0" err="1">
                <a:solidFill>
                  <a:schemeClr val="bg1"/>
                </a:solidFill>
                <a:latin typeface="Museo Sans Rounded 300" panose="02000000000000000000" pitchFamily="50" charset="0"/>
              </a:rPr>
              <a:t>ċja</a:t>
            </a:r>
            <a:r>
              <a:rPr lang="mt-MT" dirty="0">
                <a:solidFill>
                  <a:schemeClr val="bg1"/>
                </a:solidFill>
                <a:latin typeface="Museo Sans Rounded 300" panose="02000000000000000000" pitchFamily="50" charset="0"/>
              </a:rPr>
              <a:t> ġejja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0C357-22A0-4509-981A-4CA891E4E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74" y="1181366"/>
            <a:ext cx="5625052" cy="37550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8F26EA-F0D1-4D1D-B6A0-3331B105CF70}"/>
              </a:ext>
            </a:extLst>
          </p:cNvPr>
          <p:cNvSpPr/>
          <p:nvPr/>
        </p:nvSpPr>
        <p:spPr>
          <a:xfrm>
            <a:off x="572090" y="5089748"/>
            <a:ext cx="7999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Kinetic Dance Academy – dance and music on the ferries</a:t>
            </a:r>
          </a:p>
        </p:txBody>
      </p:sp>
    </p:spTree>
    <p:extLst>
      <p:ext uri="{BB962C8B-B14F-4D97-AF65-F5344CB8AC3E}">
        <p14:creationId xmlns:p14="http://schemas.microsoft.com/office/powerpoint/2010/main" val="17737758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t-MT" dirty="0">
                <a:solidFill>
                  <a:schemeClr val="bg1"/>
                </a:solidFill>
                <a:latin typeface="Museo Sans Rounded 300" panose="02000000000000000000" pitchFamily="50" charset="0"/>
              </a:rPr>
              <a:t>Tal-Lino</a:t>
            </a:r>
            <a:endParaRPr lang="en-US" dirty="0">
              <a:solidFill>
                <a:schemeClr val="bg1"/>
              </a:solidFill>
              <a:latin typeface="Museo Sans Rounded 300" panose="02000000000000000000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E6F44-A904-4B0F-9EA2-0AAC8635B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06" y="1181366"/>
            <a:ext cx="5922788" cy="3948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D0CD4-D36B-4A76-8724-3E6C8E498403}"/>
              </a:ext>
            </a:extLst>
          </p:cNvPr>
          <p:cNvSpPr txBox="1"/>
          <p:nvPr/>
        </p:nvSpPr>
        <p:spPr>
          <a:xfrm>
            <a:off x="1219095" y="5129891"/>
            <a:ext cx="670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useo Sans Rounded 300" panose="02000000000000000000" pitchFamily="50" charset="0"/>
              </a:rPr>
              <a:t>Ozzy Lino, the human juke box on route buses</a:t>
            </a:r>
          </a:p>
        </p:txBody>
      </p:sp>
    </p:spTree>
    <p:extLst>
      <p:ext uri="{BB962C8B-B14F-4D97-AF65-F5344CB8AC3E}">
        <p14:creationId xmlns:p14="http://schemas.microsoft.com/office/powerpoint/2010/main" val="226359168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594</TotalTime>
  <Words>534</Words>
  <Application>Microsoft Office PowerPoint</Application>
  <PresentationFormat>On-screen Show (16:10)</PresentationFormat>
  <Paragraphs>104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Museo 500</vt:lpstr>
      <vt:lpstr>Museo Sans Rounded 300</vt:lpstr>
      <vt:lpstr>Museo Sans Rounded 500</vt:lpstr>
      <vt:lpstr>Office Theme</vt:lpstr>
      <vt:lpstr>PowerPoint Presentation</vt:lpstr>
      <vt:lpstr>The community bridge between heritage and legacy</vt:lpstr>
      <vt:lpstr>Definitions</vt:lpstr>
      <vt:lpstr>Bridge builders</vt:lpstr>
      <vt:lpstr>Mindful of complexity</vt:lpstr>
      <vt:lpstr>Examples from Valletta 2018</vt:lpstr>
      <vt:lpstr>Opening fringe activities</vt:lpstr>
      <vt:lpstr>Lanċja ġejja</vt:lpstr>
      <vt:lpstr>Tal-Lino</vt:lpstr>
      <vt:lpstr>Ħolm Butik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Il-Festa l-Kbira</vt:lpstr>
      <vt:lpstr>PowerPoint Presentation</vt:lpstr>
      <vt:lpstr>PowerPoint Presentation</vt:lpstr>
      <vt:lpstr>PowerPoint Presentation</vt:lpstr>
      <vt:lpstr>PowerPoint Presentation</vt:lpstr>
      <vt:lpstr>Ġewwa Barra</vt:lpstr>
      <vt:lpstr>Moving from formal, collective meetings to more informal and intimate encounters with the community.  </vt:lpstr>
      <vt:lpstr>  </vt:lpstr>
      <vt:lpstr>With architects Maria Cerreta &amp; Fabio Lancio to discuss the regeneration of community spaces</vt:lpstr>
      <vt:lpstr>Bringing all the stakeholders together</vt:lpstr>
      <vt:lpstr>To change this …</vt:lpstr>
      <vt:lpstr>… into this.</vt:lpstr>
      <vt:lpstr>Preparing to take Carnival down to the neighbourhood</vt:lpstr>
      <vt:lpstr>Pictures and stories </vt:lpstr>
      <vt:lpstr>PowerPoint Presentation</vt:lpstr>
      <vt:lpstr>Now towards the Ħasla!</vt:lpstr>
      <vt:lpstr>Creative workshops</vt:lpstr>
      <vt:lpstr>More creative workshops</vt:lpstr>
      <vt:lpstr>Making ready for the performance on 26th August 2018</vt:lpstr>
      <vt:lpstr>Challenges to creative civic participation</vt:lpstr>
      <vt:lpstr>A bottom-up &amp; top-down process</vt:lpstr>
      <vt:lpstr>Mutual empowerment 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Pawlu Mizzi</dc:creator>
  <cp:lastModifiedBy>Vic</cp:lastModifiedBy>
  <cp:revision>65</cp:revision>
  <dcterms:created xsi:type="dcterms:W3CDTF">2014-10-30T15:59:28Z</dcterms:created>
  <dcterms:modified xsi:type="dcterms:W3CDTF">2018-05-17T11:53:09Z</dcterms:modified>
</cp:coreProperties>
</file>