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8"/>
  </p:notesMasterIdLst>
  <p:sldIdLst>
    <p:sldId id="291" r:id="rId2"/>
    <p:sldId id="332" r:id="rId3"/>
    <p:sldId id="333" r:id="rId4"/>
    <p:sldId id="337" r:id="rId5"/>
    <p:sldId id="335" r:id="rId6"/>
    <p:sldId id="336" r:id="rId7"/>
    <p:sldId id="312" r:id="rId8"/>
    <p:sldId id="314" r:id="rId9"/>
    <p:sldId id="323" r:id="rId10"/>
    <p:sldId id="302" r:id="rId11"/>
    <p:sldId id="321" r:id="rId12"/>
    <p:sldId id="303" r:id="rId13"/>
    <p:sldId id="288" r:id="rId14"/>
    <p:sldId id="340" r:id="rId15"/>
    <p:sldId id="341" r:id="rId16"/>
    <p:sldId id="326" r:id="rId17"/>
    <p:sldId id="339" r:id="rId18"/>
    <p:sldId id="331" r:id="rId19"/>
    <p:sldId id="324" r:id="rId20"/>
    <p:sldId id="325" r:id="rId21"/>
    <p:sldId id="327" r:id="rId22"/>
    <p:sldId id="329" r:id="rId23"/>
    <p:sldId id="330" r:id="rId24"/>
    <p:sldId id="328" r:id="rId25"/>
    <p:sldId id="334" r:id="rId26"/>
    <p:sldId id="338" r:id="rId27"/>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389">
          <p15:clr>
            <a:srgbClr val="A4A3A4"/>
          </p15:clr>
        </p15:guide>
        <p15:guide id="2" pos="204">
          <p15:clr>
            <a:srgbClr val="A4A3A4"/>
          </p15:clr>
        </p15:guide>
        <p15:guide id="3" pos="1927">
          <p15:clr>
            <a:srgbClr val="A4A3A4"/>
          </p15:clr>
        </p15:guide>
        <p15:guide id="4" pos="242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rija Steponavičienė" initials="LS" lastIdx="11" clrIdx="0">
    <p:extLst>
      <p:ext uri="{19B8F6BF-5375-455C-9EA6-DF929625EA0E}">
        <p15:presenceInfo xmlns:p15="http://schemas.microsoft.com/office/powerpoint/2012/main" userId="S-1-5-21-1928603279-592425425-1365537783-14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7D2"/>
    <a:srgbClr val="CFCDB8"/>
    <a:srgbClr val="873335"/>
    <a:srgbClr val="813738"/>
    <a:srgbClr val="ECE7D2"/>
    <a:srgbClr val="E6E600"/>
    <a:srgbClr val="973B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90449" autoAdjust="0"/>
  </p:normalViewPr>
  <p:slideViewPr>
    <p:cSldViewPr>
      <p:cViewPr varScale="1">
        <p:scale>
          <a:sx n="116" d="100"/>
          <a:sy n="116" d="100"/>
        </p:scale>
        <p:origin x="1596" y="114"/>
      </p:cViewPr>
      <p:guideLst>
        <p:guide orient="horz" pos="1389"/>
        <p:guide pos="204"/>
        <p:guide pos="1927"/>
        <p:guide pos="242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5B1BF7B-AFA2-4EC4-99DE-8CBCC894B675}" type="datetimeFigureOut">
              <a:rPr lang="en-US"/>
              <a:pPr>
                <a:defRPr/>
              </a:pPr>
              <a:t>5/15/2018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AFE28E97-7C97-4DDC-A9D1-95D2784B1EC4}" type="slidenum">
              <a:rPr lang="en-US"/>
              <a:pPr>
                <a:defRPr/>
              </a:pPr>
              <a:t>‹#›</a:t>
            </a:fld>
            <a:endParaRPr lang="en-US"/>
          </a:p>
        </p:txBody>
      </p:sp>
    </p:spTree>
    <p:extLst>
      <p:ext uri="{BB962C8B-B14F-4D97-AF65-F5344CB8AC3E}">
        <p14:creationId xmlns:p14="http://schemas.microsoft.com/office/powerpoint/2010/main" val="3620330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E28E97-7C97-4DDC-A9D1-95D2784B1EC4}" type="slidenum">
              <a:rPr lang="en-US" smtClean="0"/>
              <a:pPr>
                <a:defRPr/>
              </a:pPr>
              <a:t>1</a:t>
            </a:fld>
            <a:endParaRPr lang="en-US"/>
          </a:p>
        </p:txBody>
      </p:sp>
    </p:spTree>
    <p:extLst>
      <p:ext uri="{BB962C8B-B14F-4D97-AF65-F5344CB8AC3E}">
        <p14:creationId xmlns:p14="http://schemas.microsoft.com/office/powerpoint/2010/main" val="1356860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E28E97-7C97-4DDC-A9D1-95D2784B1EC4}" type="slidenum">
              <a:rPr lang="en-US" smtClean="0"/>
              <a:pPr>
                <a:defRPr/>
              </a:pPr>
              <a:t>2</a:t>
            </a:fld>
            <a:endParaRPr lang="en-US"/>
          </a:p>
        </p:txBody>
      </p:sp>
    </p:spTree>
    <p:extLst>
      <p:ext uri="{BB962C8B-B14F-4D97-AF65-F5344CB8AC3E}">
        <p14:creationId xmlns:p14="http://schemas.microsoft.com/office/powerpoint/2010/main" val="806662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E28E97-7C97-4DDC-A9D1-95D2784B1EC4}" type="slidenum">
              <a:rPr lang="en-US" smtClean="0"/>
              <a:pPr>
                <a:defRPr/>
              </a:pPr>
              <a:t>3</a:t>
            </a:fld>
            <a:endParaRPr lang="en-US"/>
          </a:p>
        </p:txBody>
      </p:sp>
    </p:spTree>
    <p:extLst>
      <p:ext uri="{BB962C8B-B14F-4D97-AF65-F5344CB8AC3E}">
        <p14:creationId xmlns:p14="http://schemas.microsoft.com/office/powerpoint/2010/main" val="3673403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E28E97-7C97-4DDC-A9D1-95D2784B1EC4}" type="slidenum">
              <a:rPr lang="en-US" smtClean="0"/>
              <a:pPr>
                <a:defRPr/>
              </a:pPr>
              <a:t>26</a:t>
            </a:fld>
            <a:endParaRPr lang="en-US"/>
          </a:p>
        </p:txBody>
      </p:sp>
    </p:spTree>
    <p:extLst>
      <p:ext uri="{BB962C8B-B14F-4D97-AF65-F5344CB8AC3E}">
        <p14:creationId xmlns:p14="http://schemas.microsoft.com/office/powerpoint/2010/main" val="353456081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4D6F9BF0-FF5B-4FB7-BDCF-A79B879B411C}" type="datetimeFigureOut">
              <a:rPr lang="en-US" smtClean="0"/>
              <a:pPr>
                <a:defRPr/>
              </a:pPr>
              <a:t>5/15/2018</a:t>
            </a:fld>
            <a:endParaRPr lang="en-US"/>
          </a:p>
        </p:txBody>
      </p:sp>
      <p:sp>
        <p:nvSpPr>
          <p:cNvPr id="5" name="Footer Placeholder 4"/>
          <p:cNvSpPr>
            <a:spLocks noGrp="1"/>
          </p:cNvSpPr>
          <p:nvPr>
            <p:ph type="ftr" sz="quarter" idx="11"/>
          </p:nvPr>
        </p:nvSpPr>
        <p:spPr>
          <a:xfrm>
            <a:off x="812805" y="6272785"/>
            <a:ext cx="4745736" cy="365125"/>
          </a:xfrm>
        </p:spPr>
        <p:txBody>
          <a:bodyPr/>
          <a:lstStyle/>
          <a:p>
            <a:pPr>
              <a:defRPr/>
            </a:pPr>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pPr>
              <a:defRPr/>
            </a:pPr>
            <a:fld id="{B5899EF5-40F5-4A10-BAB6-0650A128155B}" type="slidenum">
              <a:rPr lang="en-US" smtClean="0"/>
              <a:pPr>
                <a:defRPr/>
              </a:pPr>
              <a:t>‹#›</a:t>
            </a:fld>
            <a:endParaRPr lang="en-US"/>
          </a:p>
        </p:txBody>
      </p:sp>
    </p:spTree>
    <p:extLst>
      <p:ext uri="{BB962C8B-B14F-4D97-AF65-F5344CB8AC3E}">
        <p14:creationId xmlns:p14="http://schemas.microsoft.com/office/powerpoint/2010/main" val="106177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92E2BDE-3B5E-4019-87EA-FA8960AB6B3A}" type="datetimeFigureOut">
              <a:rPr lang="en-US" smtClean="0"/>
              <a:pPr>
                <a:defRPr/>
              </a:pPr>
              <a:t>5/15/2018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6DAE176-EEA3-40D6-9D0C-BD7587B8721A}" type="slidenum">
              <a:rPr lang="en-US" smtClean="0"/>
              <a:pPr>
                <a:defRPr/>
              </a:pPr>
              <a:t>‹#›</a:t>
            </a:fld>
            <a:endParaRPr lang="en-US"/>
          </a:p>
        </p:txBody>
      </p:sp>
    </p:spTree>
    <p:extLst>
      <p:ext uri="{BB962C8B-B14F-4D97-AF65-F5344CB8AC3E}">
        <p14:creationId xmlns:p14="http://schemas.microsoft.com/office/powerpoint/2010/main" val="3532517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AEE6F4A-FB3B-41FA-A49B-1CA4D2330053}" type="datetimeFigureOut">
              <a:rPr lang="en-US" smtClean="0"/>
              <a:pPr>
                <a:defRPr/>
              </a:pPr>
              <a:t>5/15/2018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BFD30CA-3F4B-44A9-9049-1ECF463D8B6B}" type="slidenum">
              <a:rPr lang="en-US" smtClean="0"/>
              <a:pPr>
                <a:defRPr/>
              </a:pPr>
              <a:t>‹#›</a:t>
            </a:fld>
            <a:endParaRPr lang="en-US"/>
          </a:p>
        </p:txBody>
      </p:sp>
    </p:spTree>
    <p:extLst>
      <p:ext uri="{BB962C8B-B14F-4D97-AF65-F5344CB8AC3E}">
        <p14:creationId xmlns:p14="http://schemas.microsoft.com/office/powerpoint/2010/main" val="267467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F64DFFDA-E681-4C94-A948-2FC9DFBB5B99}" type="datetimeFigureOut">
              <a:rPr lang="en-US" smtClean="0"/>
              <a:pPr>
                <a:defRPr/>
              </a:pPr>
              <a:t>5/15/2018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EDBB86F-8699-4DC7-8E0D-5F89C4399D95}" type="slidenum">
              <a:rPr lang="en-US" smtClean="0"/>
              <a:pPr>
                <a:defRPr/>
              </a:pPr>
              <a:t>‹#›</a:t>
            </a:fld>
            <a:endParaRPr lang="en-US"/>
          </a:p>
        </p:txBody>
      </p:sp>
    </p:spTree>
    <p:extLst>
      <p:ext uri="{BB962C8B-B14F-4D97-AF65-F5344CB8AC3E}">
        <p14:creationId xmlns:p14="http://schemas.microsoft.com/office/powerpoint/2010/main" val="125334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pPr>
              <a:defRPr/>
            </a:pPr>
            <a:fld id="{A26F7FF0-8F52-441E-9412-AB6D8391EA2F}" type="datetimeFigureOut">
              <a:rPr lang="en-US" smtClean="0"/>
              <a:pPr>
                <a:defRPr/>
              </a:pPr>
              <a:t>5/15/2018</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pPr>
              <a:defRPr/>
            </a:pPr>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pPr>
              <a:defRPr/>
            </a:pPr>
            <a:fld id="{B19F1062-1E88-407B-9BDC-D66DB6B02B2A}" type="slidenum">
              <a:rPr lang="en-US" smtClean="0"/>
              <a:pPr>
                <a:defRPr/>
              </a:pPr>
              <a:t>‹#›</a:t>
            </a:fld>
            <a:endParaRPr lang="en-US"/>
          </a:p>
        </p:txBody>
      </p:sp>
    </p:spTree>
    <p:extLst>
      <p:ext uri="{BB962C8B-B14F-4D97-AF65-F5344CB8AC3E}">
        <p14:creationId xmlns:p14="http://schemas.microsoft.com/office/powerpoint/2010/main" val="1726064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A4FD3F4F-4C30-4AF1-AC1F-154599D55046}" type="datetimeFigureOut">
              <a:rPr lang="en-US" smtClean="0"/>
              <a:pPr>
                <a:defRPr/>
              </a:pPr>
              <a:t>5/15/2018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3D2FAF4-47FA-4C3C-8038-2F24257782F2}" type="slidenum">
              <a:rPr lang="en-US" smtClean="0"/>
              <a:pPr>
                <a:defRPr/>
              </a:pPr>
              <a:t>‹#›</a:t>
            </a:fld>
            <a:endParaRPr lang="en-US"/>
          </a:p>
        </p:txBody>
      </p:sp>
    </p:spTree>
    <p:extLst>
      <p:ext uri="{BB962C8B-B14F-4D97-AF65-F5344CB8AC3E}">
        <p14:creationId xmlns:p14="http://schemas.microsoft.com/office/powerpoint/2010/main" val="737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C6E2FB15-B950-4ABE-99D3-50CB49138C98}" type="datetimeFigureOut">
              <a:rPr lang="en-US" smtClean="0"/>
              <a:pPr>
                <a:defRPr/>
              </a:pPr>
              <a:t>5/15/2018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33B6E52-0497-486B-8828-EFA5F20C4F78}" type="slidenum">
              <a:rPr lang="en-US" smtClean="0"/>
              <a:pPr>
                <a:defRPr/>
              </a:pPr>
              <a:t>‹#›</a:t>
            </a:fld>
            <a:endParaRPr lang="en-US"/>
          </a:p>
        </p:txBody>
      </p:sp>
    </p:spTree>
    <p:extLst>
      <p:ext uri="{BB962C8B-B14F-4D97-AF65-F5344CB8AC3E}">
        <p14:creationId xmlns:p14="http://schemas.microsoft.com/office/powerpoint/2010/main" val="2665046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fld id="{00E546EA-1F8D-4E8D-A49B-62EAB2CF7F3D}" type="datetimeFigureOut">
              <a:rPr lang="en-US" smtClean="0"/>
              <a:pPr>
                <a:defRPr/>
              </a:pPr>
              <a:t>5/15/2018</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p>
        </p:txBody>
      </p:sp>
      <p:sp>
        <p:nvSpPr>
          <p:cNvPr id="5" name="Slide Number Placeholder 4"/>
          <p:cNvSpPr>
            <a:spLocks noGrp="1"/>
          </p:cNvSpPr>
          <p:nvPr>
            <p:ph type="sldNum" sz="quarter" idx="12"/>
          </p:nvPr>
        </p:nvSpPr>
        <p:spPr/>
        <p:txBody>
          <a:bodyPr/>
          <a:lstStyle/>
          <a:p>
            <a:pPr>
              <a:defRPr/>
            </a:pPr>
            <a:fld id="{567A78EF-A2DA-4B41-BD58-552D2FAEB4AF}" type="slidenum">
              <a:rPr lang="en-US" smtClean="0"/>
              <a:pPr>
                <a:defRPr/>
              </a:pPr>
              <a:t>‹#›</a:t>
            </a:fld>
            <a:endParaRPr lang="en-US"/>
          </a:p>
        </p:txBody>
      </p:sp>
    </p:spTree>
    <p:extLst>
      <p:ext uri="{BB962C8B-B14F-4D97-AF65-F5344CB8AC3E}">
        <p14:creationId xmlns:p14="http://schemas.microsoft.com/office/powerpoint/2010/main" val="3474489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C81F669-73EB-4861-84A5-A1BDB7D85D0F}" type="datetimeFigureOut">
              <a:rPr lang="en-US" smtClean="0"/>
              <a:pPr>
                <a:defRPr/>
              </a:pPr>
              <a:t>5/15/2018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8F57CF3-72F8-4168-8714-6C66C12361CC}" type="slidenum">
              <a:rPr lang="en-US" smtClean="0"/>
              <a:pPr>
                <a:defRPr/>
              </a:pPr>
              <a:t>‹#›</a:t>
            </a:fld>
            <a:endParaRPr lang="en-US"/>
          </a:p>
        </p:txBody>
      </p:sp>
    </p:spTree>
    <p:extLst>
      <p:ext uri="{BB962C8B-B14F-4D97-AF65-F5344CB8AC3E}">
        <p14:creationId xmlns:p14="http://schemas.microsoft.com/office/powerpoint/2010/main" val="93379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pPr>
              <a:defRPr/>
            </a:pPr>
            <a:fld id="{FD7A7C1E-4837-4740-8E62-42E98E1BCA9B}" type="datetimeFigureOut">
              <a:rPr lang="en-US" smtClean="0"/>
              <a:pPr>
                <a:defRPr/>
              </a:pPr>
              <a:t>5/15/2018</a:t>
            </a:fld>
            <a:endParaRPr lang="en-US"/>
          </a:p>
        </p:txBody>
      </p:sp>
      <p:sp>
        <p:nvSpPr>
          <p:cNvPr id="10" name="Footer Placeholder 9"/>
          <p:cNvSpPr>
            <a:spLocks noGrp="1"/>
          </p:cNvSpPr>
          <p:nvPr>
            <p:ph type="ftr" sz="quarter" idx="11"/>
          </p:nvPr>
        </p:nvSpPr>
        <p:spPr/>
        <p:txBody>
          <a:bodyPr/>
          <a:lstStyle/>
          <a:p>
            <a:pPr>
              <a:defRPr/>
            </a:pPr>
            <a:endParaRPr lang="en-US"/>
          </a:p>
        </p:txBody>
      </p:sp>
      <p:sp>
        <p:nvSpPr>
          <p:cNvPr id="11" name="Slide Number Placeholder 10"/>
          <p:cNvSpPr>
            <a:spLocks noGrp="1"/>
          </p:cNvSpPr>
          <p:nvPr>
            <p:ph type="sldNum" sz="quarter" idx="12"/>
          </p:nvPr>
        </p:nvSpPr>
        <p:spPr/>
        <p:txBody>
          <a:bodyPr/>
          <a:lstStyle/>
          <a:p>
            <a:pPr>
              <a:defRPr/>
            </a:pPr>
            <a:fld id="{88E54C0D-6E29-46EC-ADF6-BB887E794AD8}" type="slidenum">
              <a:rPr lang="en-US" smtClean="0"/>
              <a:pPr>
                <a:defRPr/>
              </a:pPr>
              <a:t>‹#›</a:t>
            </a:fld>
            <a:endParaRPr lang="en-US"/>
          </a:p>
        </p:txBody>
      </p:sp>
    </p:spTree>
    <p:extLst>
      <p:ext uri="{BB962C8B-B14F-4D97-AF65-F5344CB8AC3E}">
        <p14:creationId xmlns:p14="http://schemas.microsoft.com/office/powerpoint/2010/main" val="322759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pPr>
              <a:defRPr/>
            </a:pPr>
            <a:fld id="{23D84965-687E-4F31-8A7A-6BD043CCB65C}" type="datetimeFigureOut">
              <a:rPr lang="en-US" smtClean="0"/>
              <a:pPr>
                <a:defRPr/>
              </a:pPr>
              <a:t>5/15/2018</a:t>
            </a:fld>
            <a:endParaRPr lang="en-US"/>
          </a:p>
        </p:txBody>
      </p:sp>
      <p:sp>
        <p:nvSpPr>
          <p:cNvPr id="10" name="Slide Number Placeholder 9"/>
          <p:cNvSpPr>
            <a:spLocks noGrp="1"/>
          </p:cNvSpPr>
          <p:nvPr>
            <p:ph type="sldNum" sz="quarter" idx="12"/>
          </p:nvPr>
        </p:nvSpPr>
        <p:spPr/>
        <p:txBody>
          <a:bodyPr/>
          <a:lstStyle/>
          <a:p>
            <a:pPr>
              <a:defRPr/>
            </a:pPr>
            <a:fld id="{7C2054A9-A2A5-4760-AA95-B33BB15C5E6D}" type="slidenum">
              <a:rPr lang="en-US" smtClean="0"/>
              <a:pPr>
                <a:defRPr/>
              </a:pPr>
              <a:t>‹#›</a:t>
            </a:fld>
            <a:endParaRPr lang="en-US"/>
          </a:p>
        </p:txBody>
      </p:sp>
    </p:spTree>
    <p:extLst>
      <p:ext uri="{BB962C8B-B14F-4D97-AF65-F5344CB8AC3E}">
        <p14:creationId xmlns:p14="http://schemas.microsoft.com/office/powerpoint/2010/main" val="3560139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fld id="{91944A0E-8E63-4A7E-A5F1-2E49D07D3575}" type="datetimeFigureOut">
              <a:rPr lang="en-US" smtClean="0"/>
              <a:pPr>
                <a:defRPr/>
              </a:pPr>
              <a:t>5/15/2018</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pPr>
              <a:defRPr/>
            </a:pPr>
            <a:fld id="{4FDB5646-940E-4F5F-950A-EBFD38561541}" type="slidenum">
              <a:rPr lang="en-US" smtClean="0"/>
              <a:pPr>
                <a:defRPr/>
              </a:pPr>
              <a:t>‹#›</a:t>
            </a:fld>
            <a:endParaRPr lang="en-US"/>
          </a:p>
        </p:txBody>
      </p:sp>
    </p:spTree>
    <p:extLst>
      <p:ext uri="{BB962C8B-B14F-4D97-AF65-F5344CB8AC3E}">
        <p14:creationId xmlns:p14="http://schemas.microsoft.com/office/powerpoint/2010/main" val="5712111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MyfJtwB_E2o"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openxmlformats.org/officeDocument/2006/relationships/image" Target="../media/image32.jpe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10" y="0"/>
            <a:ext cx="9191710" cy="6607454"/>
          </a:xfrm>
          <a:prstGeom prst="rect">
            <a:avLst/>
          </a:prstGeom>
        </p:spPr>
      </p:pic>
      <p:sp>
        <p:nvSpPr>
          <p:cNvPr id="89090" name="Title 1"/>
          <p:cNvSpPr>
            <a:spLocks noGrp="1"/>
          </p:cNvSpPr>
          <p:nvPr>
            <p:ph type="title"/>
          </p:nvPr>
        </p:nvSpPr>
        <p:spPr>
          <a:xfrm>
            <a:off x="755576" y="727959"/>
            <a:ext cx="8229600" cy="1143000"/>
          </a:xfrm>
        </p:spPr>
        <p:txBody>
          <a:bodyPr>
            <a:normAutofit/>
          </a:bodyPr>
          <a:lstStyle/>
          <a:p>
            <a:pPr eaLnBrk="1" hangingPunct="1"/>
            <a:r>
              <a:rPr lang="en-US" altLang="en-US" sz="2800" dirty="0" smtClean="0">
                <a:effectLst/>
                <a:latin typeface="QuadraatSansLTUCon" panose="02000506050000020004" pitchFamily="50" charset="-70"/>
              </a:rPr>
              <a:t/>
            </a:r>
            <a:br>
              <a:rPr lang="en-US" altLang="en-US" sz="2800" dirty="0" smtClean="0">
                <a:effectLst/>
                <a:latin typeface="QuadraatSansLTUCon" panose="02000506050000020004" pitchFamily="50" charset="-70"/>
              </a:rPr>
            </a:br>
            <a:endParaRPr lang="en-US" altLang="en-US" sz="2800" dirty="0" smtClean="0">
              <a:effectLst/>
              <a:latin typeface="Times New Roman" panose="02020603050405020304" pitchFamily="18" charset="0"/>
              <a:cs typeface="Times New Roman" panose="02020603050405020304" pitchFamily="18" charset="0"/>
            </a:endParaRPr>
          </a:p>
        </p:txBody>
      </p:sp>
      <p:sp>
        <p:nvSpPr>
          <p:cNvPr id="7" name="Content Placeholder 4"/>
          <p:cNvSpPr txBox="1">
            <a:spLocks/>
          </p:cNvSpPr>
          <p:nvPr/>
        </p:nvSpPr>
        <p:spPr>
          <a:xfrm>
            <a:off x="-47710" y="5517232"/>
            <a:ext cx="9191710" cy="1710910"/>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endParaRPr lang="en-US" sz="3200" dirty="0" smtClean="0">
              <a:latin typeface="Calibri" panose="020F0502020204030204" pitchFamily="34" charset="0"/>
              <a:cs typeface="Calibri" panose="020F0502020204030204" pitchFamily="34" charset="0"/>
            </a:endParaRPr>
          </a:p>
          <a:p>
            <a:pPr algn="ctr"/>
            <a:r>
              <a:rPr lang="lt-LT" sz="3800" b="1" dirty="0" smtClean="0">
                <a:latin typeface="Calibri" panose="020F0502020204030204" pitchFamily="34" charset="0"/>
                <a:cs typeface="Calibri" panose="020F0502020204030204" pitchFamily="34" charset="0"/>
              </a:rPr>
              <a:t> </a:t>
            </a:r>
            <a:r>
              <a:rPr lang="en-US" sz="3800" b="1" dirty="0" smtClean="0">
                <a:latin typeface="Calibri" panose="020F0502020204030204" pitchFamily="34" charset="0"/>
                <a:cs typeface="Calibri" panose="020F0502020204030204" pitchFamily="34" charset="0"/>
              </a:rPr>
              <a:t> </a:t>
            </a:r>
            <a:r>
              <a:rPr lang="en-US" sz="3800" b="1" dirty="0" smtClean="0">
                <a:solidFill>
                  <a:srgbClr val="EBE7D2"/>
                </a:solidFill>
                <a:latin typeface="Calibri" panose="020F0502020204030204" pitchFamily="34" charset="0"/>
                <a:cs typeface="Calibri" panose="020F0502020204030204" pitchFamily="34" charset="0"/>
              </a:rPr>
              <a:t>ATRASK MUZIEJ</a:t>
            </a:r>
            <a:r>
              <a:rPr lang="lt-LT" sz="3800" b="1" dirty="0" smtClean="0">
                <a:solidFill>
                  <a:srgbClr val="EBE7D2"/>
                </a:solidFill>
                <a:latin typeface="Calibri" panose="020F0502020204030204" pitchFamily="34" charset="0"/>
                <a:cs typeface="Calibri" panose="020F0502020204030204" pitchFamily="34" charset="0"/>
              </a:rPr>
              <a:t>Ų</a:t>
            </a:r>
          </a:p>
          <a:p>
            <a:pPr algn="ctr"/>
            <a:r>
              <a:rPr lang="lt-LT" sz="1600" b="1" dirty="0" smtClean="0">
                <a:solidFill>
                  <a:srgbClr val="EBE7D2"/>
                </a:solidFill>
                <a:latin typeface="Calibri" panose="020F0502020204030204" pitchFamily="34" charset="0"/>
                <a:cs typeface="Calibri" panose="020F0502020204030204" pitchFamily="34" charset="0"/>
              </a:rPr>
              <a:t>2018-05-19</a:t>
            </a:r>
            <a:r>
              <a:rPr lang="lt-LT" sz="1600" b="1" dirty="0" smtClean="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	</a:t>
            </a:r>
            <a:r>
              <a:rPr lang="lt-LT" sz="1600" b="1" dirty="0" smtClean="0">
                <a:solidFill>
                  <a:srgbClr val="EBE7D2"/>
                </a:solidFill>
                <a:latin typeface="Calibri" panose="020F0502020204030204" pitchFamily="34" charset="0"/>
                <a:cs typeface="Calibri" panose="020F0502020204030204" pitchFamily="34" charset="0"/>
              </a:rPr>
              <a:t> Dr. </a:t>
            </a:r>
            <a:r>
              <a:rPr lang="lt-LT" sz="1600" b="1" dirty="0" err="1" smtClean="0">
                <a:solidFill>
                  <a:srgbClr val="EBE7D2"/>
                </a:solidFill>
                <a:latin typeface="Calibri" panose="020F0502020204030204" pitchFamily="34" charset="0"/>
                <a:cs typeface="Calibri" panose="020F0502020204030204" pitchFamily="34" charset="0"/>
              </a:rPr>
              <a:t>Nelija</a:t>
            </a:r>
            <a:r>
              <a:rPr lang="lt-LT" sz="1600" b="1" dirty="0" smtClean="0">
                <a:solidFill>
                  <a:srgbClr val="EBE7D2"/>
                </a:solidFill>
                <a:latin typeface="Calibri" panose="020F0502020204030204" pitchFamily="34" charset="0"/>
                <a:cs typeface="Calibri" panose="020F0502020204030204" pitchFamily="34" charset="0"/>
              </a:rPr>
              <a:t> </a:t>
            </a:r>
            <a:r>
              <a:rPr lang="lt-LT" sz="1600" b="1" dirty="0" err="1" smtClean="0">
                <a:solidFill>
                  <a:srgbClr val="EBE7D2"/>
                </a:solidFill>
                <a:latin typeface="Calibri" panose="020F0502020204030204" pitchFamily="34" charset="0"/>
                <a:cs typeface="Calibri" panose="020F0502020204030204" pitchFamily="34" charset="0"/>
              </a:rPr>
              <a:t>Kostinienė</a:t>
            </a:r>
            <a:endParaRPr lang="lt-LT" sz="1600" b="1" dirty="0" smtClean="0">
              <a:latin typeface="Calibri" panose="020F0502020204030204" pitchFamily="34" charset="0"/>
              <a:cs typeface="Calibri" panose="020F0502020204030204" pitchFamily="34" charset="0"/>
            </a:endParaRPr>
          </a:p>
          <a:p>
            <a:pPr marL="342900" indent="-342900" algn="ctr" fontAlgn="auto">
              <a:spcBef>
                <a:spcPct val="20000"/>
              </a:spcBef>
              <a:spcAft>
                <a:spcPts val="0"/>
              </a:spcAft>
              <a:buFont typeface="Arial" pitchFamily="34" charset="0"/>
              <a:buNone/>
              <a:defRPr/>
            </a:pPr>
            <a:endParaRPr lang="lt-LT" sz="3800" b="1" dirty="0">
              <a:latin typeface="Calibri" panose="020F0502020204030204" pitchFamily="34" charset="0"/>
              <a:cs typeface="Calibri" panose="020F0502020204030204" pitchFamily="34" charset="0"/>
            </a:endParaRPr>
          </a:p>
        </p:txBody>
      </p:sp>
      <p:pic>
        <p:nvPicPr>
          <p:cNvPr id="3" name="ValRumaiFanfarospe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4368" y="188640"/>
            <a:ext cx="609600" cy="609600"/>
          </a:xfrm>
          <a:prstGeom prst="rect">
            <a:avLst/>
          </a:prstGeom>
        </p:spPr>
      </p:pic>
    </p:spTree>
    <p:extLst>
      <p:ext uri="{BB962C8B-B14F-4D97-AF65-F5344CB8AC3E}">
        <p14:creationId xmlns:p14="http://schemas.microsoft.com/office/powerpoint/2010/main" val="165872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txBox="1">
            <a:spLocks/>
          </p:cNvSpPr>
          <p:nvPr/>
        </p:nvSpPr>
        <p:spPr>
          <a:xfrm>
            <a:off x="0" y="0"/>
            <a:ext cx="9144000" cy="841808"/>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342900" indent="-342900" algn="ctr" fontAlgn="auto">
              <a:spcBef>
                <a:spcPct val="20000"/>
              </a:spcBef>
              <a:spcAft>
                <a:spcPts val="0"/>
              </a:spcAft>
              <a:buFont typeface="Arial" pitchFamily="34" charset="0"/>
              <a:buNone/>
              <a:defRPr/>
            </a:pPr>
            <a:r>
              <a:rPr lang="lt-LT" sz="2400" dirty="0" smtClean="0">
                <a:solidFill>
                  <a:srgbClr val="EBE7D2"/>
                </a:solidFill>
                <a:latin typeface="Calibri" panose="020F0502020204030204" pitchFamily="34" charset="0"/>
                <a:cs typeface="Calibri" panose="020F0502020204030204" pitchFamily="34" charset="0"/>
              </a:rPr>
              <a:t>Edukacinių užsiėmimų pritaikymas </a:t>
            </a:r>
            <a:endParaRPr lang="lt-LT" sz="2400" dirty="0">
              <a:solidFill>
                <a:srgbClr val="EBE7D2"/>
              </a:solidFill>
              <a:latin typeface="Calibri" panose="020F0502020204030204" pitchFamily="34" charset="0"/>
              <a:cs typeface="Calibri" panose="020F0502020204030204" pitchFamily="34" charset="0"/>
            </a:endParaRPr>
          </a:p>
        </p:txBody>
      </p:sp>
      <p:sp>
        <p:nvSpPr>
          <p:cNvPr id="11" name="Content Placeholder 1"/>
          <p:cNvSpPr>
            <a:spLocks noGrp="1"/>
          </p:cNvSpPr>
          <p:nvPr>
            <p:ph idx="1"/>
          </p:nvPr>
        </p:nvSpPr>
        <p:spPr>
          <a:xfrm>
            <a:off x="656536" y="1241425"/>
            <a:ext cx="8137276" cy="5958950"/>
          </a:xfrm>
        </p:spPr>
        <p:txBody>
          <a:bodyPr>
            <a:normAutofit/>
          </a:bodyPr>
          <a:lstStyle/>
          <a:p>
            <a:pPr marL="0" indent="0">
              <a:buNone/>
            </a:pPr>
            <a:r>
              <a:rPr lang="lt-LT" b="1" dirty="0" smtClean="0">
                <a:effectLst/>
                <a:latin typeface="Calibri" panose="020F0502020204030204" pitchFamily="34" charset="0"/>
                <a:cs typeface="Calibri" panose="020F0502020204030204" pitchFamily="34" charset="0"/>
              </a:rPr>
              <a:t>„Susipažinkime su pilimis“                 „Senieji simboliai ir ženklai“</a:t>
            </a:r>
          </a:p>
          <a:p>
            <a:pPr marL="0" indent="0">
              <a:buNone/>
            </a:pPr>
            <a:endParaRPr lang="lt-LT" b="1" dirty="0" smtClean="0">
              <a:effectLst/>
              <a:latin typeface="Calibri" panose="020F0502020204030204" pitchFamily="34" charset="0"/>
              <a:cs typeface="Calibri" panose="020F0502020204030204" pitchFamily="34" charset="0"/>
            </a:endParaRPr>
          </a:p>
          <a:p>
            <a:pPr marL="0" indent="0">
              <a:buNone/>
            </a:pPr>
            <a:r>
              <a:rPr lang="lt-LT" dirty="0" smtClean="0">
                <a:effectLst/>
                <a:latin typeface="Calibri" panose="020F0502020204030204" pitchFamily="34" charset="0"/>
                <a:cs typeface="Calibri" panose="020F0502020204030204" pitchFamily="34" charset="0"/>
              </a:rPr>
              <a:t>Konsultacijos su „Lietaus vaikų“ asociacijos narėmis dėl edukacinių erdvių ir darbo su vaikais ypatumų; rengiamos medžiagos peržiūra</a:t>
            </a:r>
          </a:p>
          <a:p>
            <a:pPr marL="0" indent="0">
              <a:buNone/>
            </a:pPr>
            <a:endParaRPr lang="en-US" dirty="0" smtClean="0">
              <a:effectLst/>
              <a:latin typeface="Calibri" panose="020F0502020204030204" pitchFamily="34" charset="0"/>
              <a:cs typeface="Calibri" panose="020F0502020204030204" pitchFamily="34" charset="0"/>
            </a:endParaRPr>
          </a:p>
          <a:p>
            <a:pPr marL="0" indent="0">
              <a:buNone/>
            </a:pPr>
            <a:r>
              <a:rPr lang="lt-LT" dirty="0" smtClean="0">
                <a:effectLst/>
                <a:latin typeface="Calibri" panose="020F0502020204030204" pitchFamily="34" charset="0"/>
                <a:cs typeface="Calibri" panose="020F0502020204030204" pitchFamily="34" charset="0"/>
              </a:rPr>
              <a:t>Veiklų stebėjimas ir konsultacijos Vilniaus specialiajame lopšelyje-darželyje „Čiauškutis“</a:t>
            </a:r>
          </a:p>
          <a:p>
            <a:pPr marL="0" indent="0">
              <a:buNone/>
            </a:pPr>
            <a:endParaRPr lang="en-US" dirty="0" smtClean="0">
              <a:effectLst/>
              <a:latin typeface="Calibri" panose="020F0502020204030204" pitchFamily="34" charset="0"/>
              <a:cs typeface="Calibri" panose="020F0502020204030204" pitchFamily="34" charset="0"/>
            </a:endParaRPr>
          </a:p>
          <a:p>
            <a:pPr marL="0" indent="0">
              <a:buNone/>
            </a:pPr>
            <a:r>
              <a:rPr lang="lt-LT" dirty="0" smtClean="0">
                <a:effectLst/>
                <a:latin typeface="Calibri" panose="020F0502020204030204" pitchFamily="34" charset="0"/>
                <a:cs typeface="Calibri" panose="020F0502020204030204" pitchFamily="34" charset="0"/>
              </a:rPr>
              <a:t>Konsultacijos su taikomosios elgesio analizės konsultante, VšĮ „Elgesio analizė“ direktore Virginija Juškevičiūte</a:t>
            </a:r>
          </a:p>
          <a:p>
            <a:pPr marL="0" indent="0">
              <a:buNone/>
            </a:pPr>
            <a:endParaRPr lang="en-US" dirty="0" smtClean="0">
              <a:effectLst/>
              <a:latin typeface="Calibri" panose="020F0502020204030204" pitchFamily="34" charset="0"/>
              <a:cs typeface="Calibri" panose="020F0502020204030204" pitchFamily="34" charset="0"/>
            </a:endParaRPr>
          </a:p>
          <a:p>
            <a:pPr marL="0" indent="0">
              <a:buNone/>
            </a:pPr>
            <a:r>
              <a:rPr lang="lt-LT" dirty="0" smtClean="0">
                <a:effectLst/>
                <a:latin typeface="Calibri" panose="020F0502020204030204" pitchFamily="34" charset="0"/>
                <a:cs typeface="Calibri" panose="020F0502020204030204" pitchFamily="34" charset="0"/>
              </a:rPr>
              <a:t>Būsimų veiklų pristatymas tikslinei auditorijai – šeimoms, dalyvausiančioms bandomuosiuose užsiėmimuose</a:t>
            </a:r>
            <a:endParaRPr lang="lt-LT" dirty="0">
              <a:effectLst/>
              <a:latin typeface="Calibri" panose="020F0502020204030204" pitchFamily="34" charset="0"/>
              <a:cs typeface="Calibri" panose="020F0502020204030204" pitchFamily="34" charset="0"/>
            </a:endParaRPr>
          </a:p>
          <a:p>
            <a:pPr marL="0" indent="0">
              <a:buNone/>
            </a:pPr>
            <a:r>
              <a:rPr lang="en-US" dirty="0">
                <a:solidFill>
                  <a:schemeClr val="bg2">
                    <a:lumMod val="50000"/>
                  </a:schemeClr>
                </a:solidFill>
                <a:latin typeface="Calibri" panose="020F0502020204030204" pitchFamily="34" charset="0"/>
                <a:cs typeface="Calibri" panose="020F0502020204030204" pitchFamily="34" charset="0"/>
                <a:hlinkClick r:id="rId2"/>
              </a:rPr>
              <a:t>https://</a:t>
            </a:r>
            <a:r>
              <a:rPr lang="en-US" dirty="0" smtClean="0">
                <a:solidFill>
                  <a:schemeClr val="bg2">
                    <a:lumMod val="50000"/>
                  </a:schemeClr>
                </a:solidFill>
                <a:latin typeface="Calibri" panose="020F0502020204030204" pitchFamily="34" charset="0"/>
                <a:cs typeface="Calibri" panose="020F0502020204030204" pitchFamily="34" charset="0"/>
                <a:hlinkClick r:id="rId2"/>
              </a:rPr>
              <a:t>www.youtube.com/watch?v=MyfJtwB_E2o</a:t>
            </a:r>
            <a:endParaRPr lang="lt-LT" dirty="0" smtClean="0">
              <a:solidFill>
                <a:schemeClr val="bg2">
                  <a:lumMod val="50000"/>
                </a:schemeClr>
              </a:solidFill>
              <a:latin typeface="Calibri" panose="020F0502020204030204" pitchFamily="34" charset="0"/>
              <a:cs typeface="Calibri" panose="020F0502020204030204" pitchFamily="34" charset="0"/>
            </a:endParaRPr>
          </a:p>
          <a:p>
            <a:pPr marL="0" indent="0">
              <a:buNone/>
            </a:pPr>
            <a:endParaRPr lang="en-US" dirty="0">
              <a:solidFill>
                <a:schemeClr val="bg2">
                  <a:lumMod val="50000"/>
                </a:schemeClr>
              </a:solidFill>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2990273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txBox="1">
            <a:spLocks/>
          </p:cNvSpPr>
          <p:nvPr/>
        </p:nvSpPr>
        <p:spPr>
          <a:xfrm>
            <a:off x="0" y="1"/>
            <a:ext cx="9144000" cy="848216"/>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342900" indent="-342900" algn="ctr" fontAlgn="auto">
              <a:spcBef>
                <a:spcPct val="20000"/>
              </a:spcBef>
              <a:spcAft>
                <a:spcPts val="0"/>
              </a:spcAft>
              <a:buFont typeface="Arial" pitchFamily="34" charset="0"/>
              <a:buNone/>
              <a:defRPr/>
            </a:pPr>
            <a:r>
              <a:rPr lang="lt-LT" sz="2400" dirty="0" smtClean="0">
                <a:solidFill>
                  <a:srgbClr val="EBE7D2"/>
                </a:solidFill>
                <a:latin typeface="Calibri" panose="020F0502020204030204" pitchFamily="34" charset="0"/>
                <a:cs typeface="Calibri" panose="020F0502020204030204" pitchFamily="34" charset="0"/>
              </a:rPr>
              <a:t>Personalo parengimas,</a:t>
            </a:r>
          </a:p>
          <a:p>
            <a:pPr marL="342900" indent="-342900" algn="ctr" fontAlgn="auto">
              <a:spcBef>
                <a:spcPct val="20000"/>
              </a:spcBef>
              <a:spcAft>
                <a:spcPts val="0"/>
              </a:spcAft>
              <a:buFont typeface="Arial" pitchFamily="34" charset="0"/>
              <a:buNone/>
              <a:defRPr/>
            </a:pPr>
            <a:r>
              <a:rPr lang="lt-LT" sz="2400" dirty="0" smtClean="0">
                <a:solidFill>
                  <a:srgbClr val="EBE7D2"/>
                </a:solidFill>
                <a:latin typeface="Calibri" panose="020F0502020204030204" pitchFamily="34" charset="0"/>
                <a:cs typeface="Calibri" panose="020F0502020204030204" pitchFamily="34" charset="0"/>
              </a:rPr>
              <a:t>edukacinių užsiėmimų testavimas</a:t>
            </a:r>
            <a:endParaRPr lang="lt-LT" sz="2400" dirty="0">
              <a:solidFill>
                <a:srgbClr val="EBE7D2"/>
              </a:solidFill>
              <a:latin typeface="Calibri" panose="020F0502020204030204" pitchFamily="34" charset="0"/>
              <a:cs typeface="Calibri" panose="020F0502020204030204" pitchFamily="34" charset="0"/>
            </a:endParaRPr>
          </a:p>
        </p:txBody>
      </p:sp>
      <p:sp>
        <p:nvSpPr>
          <p:cNvPr id="11" name="Content Placeholder 1"/>
          <p:cNvSpPr>
            <a:spLocks noGrp="1"/>
          </p:cNvSpPr>
          <p:nvPr>
            <p:ph idx="1"/>
          </p:nvPr>
        </p:nvSpPr>
        <p:spPr>
          <a:xfrm>
            <a:off x="583019" y="1628800"/>
            <a:ext cx="8137276" cy="5067518"/>
          </a:xfrm>
        </p:spPr>
        <p:txBody>
          <a:bodyPr>
            <a:normAutofit/>
          </a:bodyPr>
          <a:lstStyle/>
          <a:p>
            <a:pPr algn="just">
              <a:lnSpc>
                <a:spcPct val="150000"/>
              </a:lnSpc>
            </a:pPr>
            <a:r>
              <a:rPr lang="lt-LT" dirty="0" smtClean="0">
                <a:effectLst/>
                <a:latin typeface="Calibri" panose="020F0502020204030204" pitchFamily="34" charset="0"/>
                <a:cs typeface="Calibri" panose="020F0502020204030204" pitchFamily="34" charset="0"/>
              </a:rPr>
              <a:t>Muziejaus personalo (apsaugos ir salių darbuotojų) bei skyriaus kolegų (gidų ir </a:t>
            </a:r>
            <a:r>
              <a:rPr lang="lt-LT" dirty="0" err="1" smtClean="0">
                <a:effectLst/>
                <a:latin typeface="Calibri" panose="020F0502020204030204" pitchFamily="34" charset="0"/>
                <a:cs typeface="Calibri" panose="020F0502020204030204" pitchFamily="34" charset="0"/>
              </a:rPr>
              <a:t>edukatorių</a:t>
            </a:r>
            <a:r>
              <a:rPr lang="lt-LT" dirty="0" smtClean="0">
                <a:effectLst/>
                <a:latin typeface="Calibri" panose="020F0502020204030204" pitchFamily="34" charset="0"/>
                <a:cs typeface="Calibri" panose="020F0502020204030204" pitchFamily="34" charset="0"/>
              </a:rPr>
              <a:t>) mokymai apie darbo su vaikais, turinčiais autizmo spektro sutrikimą, specifiką</a:t>
            </a:r>
          </a:p>
          <a:p>
            <a:pPr algn="just">
              <a:lnSpc>
                <a:spcPct val="150000"/>
              </a:lnSpc>
              <a:spcBef>
                <a:spcPts val="1800"/>
              </a:spcBef>
            </a:pPr>
            <a:r>
              <a:rPr lang="lt-LT" dirty="0" smtClean="0">
                <a:effectLst/>
                <a:latin typeface="Calibri" panose="020F0502020204030204" pitchFamily="34" charset="0"/>
                <a:cs typeface="Calibri" panose="020F0502020204030204" pitchFamily="34" charset="0"/>
              </a:rPr>
              <a:t>Parengtos rekomendacijos apsaugos ir salių darbuotojams, kaip elgtis su</a:t>
            </a:r>
            <a:r>
              <a:rPr lang="lt-LT" dirty="0">
                <a:effectLst/>
                <a:latin typeface="Calibri" panose="020F0502020204030204" pitchFamily="34" charset="0"/>
                <a:cs typeface="Calibri" panose="020F0502020204030204" pitchFamily="34" charset="0"/>
              </a:rPr>
              <a:t> vaikais, turinčiais autizmo spektro </a:t>
            </a:r>
            <a:r>
              <a:rPr lang="lt-LT" dirty="0" smtClean="0">
                <a:effectLst/>
                <a:latin typeface="Calibri" panose="020F0502020204030204" pitchFamily="34" charset="0"/>
                <a:cs typeface="Calibri" panose="020F0502020204030204" pitchFamily="34" charset="0"/>
              </a:rPr>
              <a:t>sutrikimą</a:t>
            </a:r>
          </a:p>
          <a:p>
            <a:pPr algn="just">
              <a:lnSpc>
                <a:spcPct val="150000"/>
              </a:lnSpc>
              <a:spcBef>
                <a:spcPts val="1800"/>
              </a:spcBef>
            </a:pPr>
            <a:r>
              <a:rPr lang="lt-LT" dirty="0" smtClean="0">
                <a:effectLst/>
                <a:latin typeface="Calibri" panose="020F0502020204030204" pitchFamily="34" charset="0"/>
                <a:cs typeface="Calibri" panose="020F0502020204030204" pitchFamily="34" charset="0"/>
              </a:rPr>
              <a:t>„Susipažinkime su pilimis“ – vesti 4 bandomieji užsiėmimai</a:t>
            </a:r>
          </a:p>
          <a:p>
            <a:pPr algn="just">
              <a:lnSpc>
                <a:spcPct val="150000"/>
              </a:lnSpc>
              <a:spcBef>
                <a:spcPts val="1800"/>
              </a:spcBef>
            </a:pPr>
            <a:r>
              <a:rPr lang="lt-LT" dirty="0" smtClean="0">
                <a:effectLst/>
                <a:latin typeface="Calibri" panose="020F0502020204030204" pitchFamily="34" charset="0"/>
                <a:cs typeface="Calibri" panose="020F0502020204030204" pitchFamily="34" charset="0"/>
              </a:rPr>
              <a:t>„Senieji simboliai ir ženklai“ – vesti 3 bandomieji užsiėmimai </a:t>
            </a:r>
          </a:p>
          <a:p>
            <a:pPr marL="0" indent="0" algn="just">
              <a:lnSpc>
                <a:spcPct val="150000"/>
              </a:lnSpc>
              <a:buNone/>
            </a:pPr>
            <a:endParaRPr lang="en-US" dirty="0">
              <a:solidFill>
                <a:schemeClr val="bg1"/>
              </a:solidFill>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3709778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txBox="1">
            <a:spLocks/>
          </p:cNvSpPr>
          <p:nvPr/>
        </p:nvSpPr>
        <p:spPr>
          <a:xfrm>
            <a:off x="-1" y="-99392"/>
            <a:ext cx="9144000" cy="903776"/>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342900" indent="-342900" algn="ctr" fontAlgn="auto">
              <a:spcBef>
                <a:spcPct val="20000"/>
              </a:spcBef>
              <a:spcAft>
                <a:spcPts val="0"/>
              </a:spcAft>
              <a:buFont typeface="Arial" pitchFamily="34" charset="0"/>
              <a:buNone/>
              <a:defRPr/>
            </a:pPr>
            <a:r>
              <a:rPr lang="en-US" sz="2400" dirty="0" err="1" smtClean="0">
                <a:solidFill>
                  <a:srgbClr val="EBE7D2"/>
                </a:solidFill>
                <a:latin typeface="Calibri" panose="020F0502020204030204" pitchFamily="34" charset="0"/>
                <a:cs typeface="Calibri" panose="020F0502020204030204" pitchFamily="34" charset="0"/>
              </a:rPr>
              <a:t>Rezultatai</a:t>
            </a:r>
            <a:endParaRPr lang="en-US" sz="2400" dirty="0">
              <a:solidFill>
                <a:srgbClr val="EBE7D2"/>
              </a:solidFill>
              <a:latin typeface="Calibri" panose="020F0502020204030204" pitchFamily="34" charset="0"/>
              <a:cs typeface="Calibri" panose="020F0502020204030204" pitchFamily="34" charset="0"/>
            </a:endParaRPr>
          </a:p>
        </p:txBody>
      </p:sp>
      <p:sp>
        <p:nvSpPr>
          <p:cNvPr id="11" name="Content Placeholder 1"/>
          <p:cNvSpPr>
            <a:spLocks noGrp="1"/>
          </p:cNvSpPr>
          <p:nvPr>
            <p:ph idx="1"/>
          </p:nvPr>
        </p:nvSpPr>
        <p:spPr>
          <a:xfrm>
            <a:off x="641514" y="1068649"/>
            <a:ext cx="8085956" cy="5754290"/>
          </a:xfrm>
        </p:spPr>
        <p:txBody>
          <a:bodyPr>
            <a:normAutofit/>
          </a:bodyPr>
          <a:lstStyle/>
          <a:p>
            <a:pPr marL="0" indent="0">
              <a:buNone/>
            </a:pPr>
            <a:endParaRPr lang="en-US" b="1" dirty="0" smtClean="0">
              <a:effectLst/>
              <a:latin typeface="Calibri" panose="020F0502020204030204" pitchFamily="34" charset="0"/>
              <a:cs typeface="Calibri" panose="020F0502020204030204" pitchFamily="34" charset="0"/>
            </a:endParaRPr>
          </a:p>
          <a:p>
            <a:pPr marL="0" indent="0">
              <a:buNone/>
            </a:pPr>
            <a:r>
              <a:rPr lang="lt-LT" b="1" dirty="0" smtClean="0">
                <a:effectLst/>
                <a:latin typeface="Calibri" panose="020F0502020204030204" pitchFamily="34" charset="0"/>
                <a:cs typeface="Calibri" panose="020F0502020204030204" pitchFamily="34" charset="0"/>
              </a:rPr>
              <a:t>7</a:t>
            </a:r>
            <a:r>
              <a:rPr lang="lt-LT" dirty="0" smtClean="0">
                <a:effectLst/>
                <a:latin typeface="Calibri" panose="020F0502020204030204" pitchFamily="34" charset="0"/>
                <a:cs typeface="Calibri" panose="020F0502020204030204" pitchFamily="34" charset="0"/>
              </a:rPr>
              <a:t> bandomieji užsiėmimai balandį</a:t>
            </a:r>
          </a:p>
          <a:p>
            <a:pPr marL="0" indent="0">
              <a:spcBef>
                <a:spcPts val="1800"/>
              </a:spcBef>
              <a:buNone/>
            </a:pPr>
            <a:r>
              <a:rPr lang="lt-LT" b="1" dirty="0" smtClean="0">
                <a:effectLst/>
                <a:latin typeface="Calibri" panose="020F0502020204030204" pitchFamily="34" charset="0"/>
                <a:cs typeface="Calibri" panose="020F0502020204030204" pitchFamily="34" charset="0"/>
              </a:rPr>
              <a:t>15</a:t>
            </a:r>
            <a:r>
              <a:rPr lang="lt-LT" dirty="0" smtClean="0">
                <a:effectLst/>
                <a:latin typeface="Calibri" panose="020F0502020204030204" pitchFamily="34" charset="0"/>
                <a:cs typeface="Calibri" panose="020F0502020204030204" pitchFamily="34" charset="0"/>
              </a:rPr>
              <a:t> užsiėmimų „Susipažinkime su pilimis“ gegužę–lapkritį</a:t>
            </a:r>
          </a:p>
          <a:p>
            <a:pPr marL="0" indent="0">
              <a:spcBef>
                <a:spcPts val="1800"/>
              </a:spcBef>
              <a:buNone/>
            </a:pPr>
            <a:r>
              <a:rPr lang="lt-LT" dirty="0" smtClean="0">
                <a:effectLst/>
                <a:latin typeface="Calibri" panose="020F0502020204030204" pitchFamily="34" charset="0"/>
                <a:cs typeface="Calibri" panose="020F0502020204030204" pitchFamily="34" charset="0"/>
              </a:rPr>
              <a:t>Dalyvavo </a:t>
            </a:r>
            <a:r>
              <a:rPr lang="lt-LT" b="1" dirty="0" smtClean="0">
                <a:effectLst/>
                <a:latin typeface="Calibri" panose="020F0502020204030204" pitchFamily="34" charset="0"/>
                <a:cs typeface="Calibri" panose="020F0502020204030204" pitchFamily="34" charset="0"/>
              </a:rPr>
              <a:t>25</a:t>
            </a:r>
            <a:r>
              <a:rPr lang="lt-LT" dirty="0" smtClean="0">
                <a:effectLst/>
                <a:latin typeface="Calibri" panose="020F0502020204030204" pitchFamily="34" charset="0"/>
                <a:cs typeface="Calibri" panose="020F0502020204030204" pitchFamily="34" charset="0"/>
              </a:rPr>
              <a:t> šeimos su vaikais</a:t>
            </a:r>
          </a:p>
          <a:p>
            <a:pPr marL="0" indent="0">
              <a:spcBef>
                <a:spcPts val="1800"/>
              </a:spcBef>
              <a:buNone/>
            </a:pPr>
            <a:r>
              <a:rPr lang="lt-LT" dirty="0" smtClean="0">
                <a:effectLst/>
                <a:latin typeface="Calibri" panose="020F0502020204030204" pitchFamily="34" charset="0"/>
                <a:cs typeface="Calibri" panose="020F0502020204030204" pitchFamily="34" charset="0"/>
              </a:rPr>
              <a:t>Seminare „Atviras muziejus: darbas su specialiųjų poreikių turinčiais žmonėmis“ (2017 m. spalio 24 d.) dalyvavo </a:t>
            </a:r>
            <a:r>
              <a:rPr lang="lt-LT" b="1" dirty="0" smtClean="0">
                <a:effectLst/>
                <a:latin typeface="Calibri" panose="020F0502020204030204" pitchFamily="34" charset="0"/>
                <a:cs typeface="Calibri" panose="020F0502020204030204" pitchFamily="34" charset="0"/>
              </a:rPr>
              <a:t>76 </a:t>
            </a:r>
            <a:r>
              <a:rPr lang="lt-LT" dirty="0" smtClean="0">
                <a:effectLst/>
                <a:latin typeface="Calibri" panose="020F0502020204030204" pitchFamily="34" charset="0"/>
                <a:cs typeface="Calibri" panose="020F0502020204030204" pitchFamily="34" charset="0"/>
              </a:rPr>
              <a:t>žmonės (apie 55 proc. muziejininkų ir 45 proc. specialiųjų ugdymo įstaigų darbuotojų)</a:t>
            </a:r>
          </a:p>
          <a:p>
            <a:pPr marL="0" indent="0">
              <a:spcBef>
                <a:spcPts val="1800"/>
              </a:spcBef>
              <a:buNone/>
            </a:pPr>
            <a:r>
              <a:rPr lang="lt-LT" dirty="0" smtClean="0">
                <a:effectLst/>
                <a:latin typeface="Calibri" panose="020F0502020204030204" pitchFamily="34" charset="0"/>
                <a:cs typeface="Calibri" panose="020F0502020204030204" pitchFamily="34" charset="0"/>
              </a:rPr>
              <a:t>Spalio 24–lapkričio 14 d. asociacijos „Lietaus vaikai“ iniciatyva Valdovų  </a:t>
            </a:r>
            <a:r>
              <a:rPr lang="lt-LT" dirty="0">
                <a:effectLst/>
                <a:latin typeface="Calibri" panose="020F0502020204030204" pitchFamily="34" charset="0"/>
                <a:cs typeface="Calibri" panose="020F0502020204030204" pitchFamily="34" charset="0"/>
              </a:rPr>
              <a:t>r</a:t>
            </a:r>
            <a:r>
              <a:rPr lang="lt-LT" dirty="0" smtClean="0">
                <a:effectLst/>
                <a:latin typeface="Calibri" panose="020F0502020204030204" pitchFamily="34" charset="0"/>
                <a:cs typeface="Calibri" panose="020F0502020204030204" pitchFamily="34" charset="0"/>
              </a:rPr>
              <a:t>ūmų muziejaus Lankytojų vestibiulyje organizuota fotografijų paroda „Dėlionės“ (</a:t>
            </a:r>
            <a:r>
              <a:rPr lang="lt-LT" b="1" dirty="0" smtClean="0">
                <a:effectLst/>
                <a:latin typeface="Calibri" panose="020F0502020204030204" pitchFamily="34" charset="0"/>
                <a:cs typeface="Calibri" panose="020F0502020204030204" pitchFamily="34" charset="0"/>
              </a:rPr>
              <a:t>46 </a:t>
            </a:r>
            <a:r>
              <a:rPr lang="lt-LT" dirty="0" smtClean="0">
                <a:effectLst/>
                <a:latin typeface="Calibri" panose="020F0502020204030204" pitchFamily="34" charset="0"/>
                <a:cs typeface="Calibri" panose="020F0502020204030204" pitchFamily="34" charset="0"/>
              </a:rPr>
              <a:t>fotografijos; jų autoriai – vaikai, turintys autizmo spektro sutrikimą)</a:t>
            </a:r>
            <a:endParaRPr lang="en-US" dirty="0" smtClean="0">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5648" y="935261"/>
            <a:ext cx="2303240" cy="17274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709" y="5086004"/>
            <a:ext cx="2161423" cy="1621068"/>
          </a:xfrm>
          <a:prstGeom prst="rect">
            <a:avLst/>
          </a:prstGeom>
        </p:spPr>
      </p:pic>
      <p:pic>
        <p:nvPicPr>
          <p:cNvPr id="7" name="Picture 6"/>
          <p:cNvPicPr>
            <a:picLocks noChangeAspect="1"/>
          </p:cNvPicPr>
          <p:nvPr/>
        </p:nvPicPr>
        <p:blipFill>
          <a:blip r:embed="rId4"/>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839946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txBox="1">
            <a:spLocks/>
          </p:cNvSpPr>
          <p:nvPr/>
        </p:nvSpPr>
        <p:spPr>
          <a:xfrm>
            <a:off x="0" y="0"/>
            <a:ext cx="9144000" cy="841808"/>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342900" indent="-342900" algn="ctr" fontAlgn="auto">
              <a:spcBef>
                <a:spcPct val="20000"/>
              </a:spcBef>
              <a:spcAft>
                <a:spcPts val="0"/>
              </a:spcAft>
              <a:buFont typeface="Arial" pitchFamily="34" charset="0"/>
              <a:buNone/>
              <a:defRPr/>
            </a:pPr>
            <a:r>
              <a:rPr lang="lt-LT" sz="2400" dirty="0" smtClean="0">
                <a:solidFill>
                  <a:srgbClr val="EBE7D2"/>
                </a:solidFill>
                <a:latin typeface="Calibri" panose="020F0502020204030204" pitchFamily="34" charset="0"/>
                <a:cs typeface="Calibri" panose="020F0502020204030204" pitchFamily="34" charset="0"/>
              </a:rPr>
              <a:t>Šeimos kelionė į edukacinį </a:t>
            </a:r>
            <a:r>
              <a:rPr lang="lt-LT" sz="2400" dirty="0" err="1" smtClean="0">
                <a:solidFill>
                  <a:srgbClr val="EBE7D2"/>
                </a:solidFill>
                <a:latin typeface="Calibri" panose="020F0502020204030204" pitchFamily="34" charset="0"/>
                <a:cs typeface="Calibri" panose="020F0502020204030204" pitchFamily="34" charset="0"/>
              </a:rPr>
              <a:t>aužsiėmimą</a:t>
            </a:r>
            <a:r>
              <a:rPr lang="lt-LT" sz="2400" dirty="0" smtClean="0">
                <a:solidFill>
                  <a:srgbClr val="EBE7D2"/>
                </a:solidFill>
                <a:latin typeface="Calibri" panose="020F0502020204030204" pitchFamily="34" charset="0"/>
                <a:cs typeface="Calibri" panose="020F0502020204030204" pitchFamily="34" charset="0"/>
              </a:rPr>
              <a:t> muziejuje</a:t>
            </a:r>
            <a:endParaRPr lang="en-US" sz="2400" dirty="0">
              <a:solidFill>
                <a:srgbClr val="EBE7D2"/>
              </a:solidFill>
              <a:latin typeface="Calibri" panose="020F0502020204030204" pitchFamily="34" charset="0"/>
              <a:cs typeface="Calibri" panose="020F0502020204030204" pitchFamily="34" charset="0"/>
            </a:endParaRPr>
          </a:p>
        </p:txBody>
      </p:sp>
      <p:sp>
        <p:nvSpPr>
          <p:cNvPr id="7" name="Rectangle 6"/>
          <p:cNvSpPr/>
          <p:nvPr/>
        </p:nvSpPr>
        <p:spPr>
          <a:xfrm>
            <a:off x="792519" y="1772816"/>
            <a:ext cx="7920880" cy="3754874"/>
          </a:xfrm>
          <a:prstGeom prst="rect">
            <a:avLst/>
          </a:prstGeom>
        </p:spPr>
        <p:txBody>
          <a:bodyPr wrap="square">
            <a:spAutoFit/>
          </a:bodyPr>
          <a:lstStyle/>
          <a:p>
            <a:pPr marL="0" indent="0">
              <a:buNone/>
            </a:pPr>
            <a:r>
              <a:rPr lang="lt-LT" sz="2000" dirty="0" smtClean="0">
                <a:latin typeface="Calibri" panose="020F0502020204030204" pitchFamily="34" charset="0"/>
                <a:cs typeface="Calibri" panose="020F0502020204030204" pitchFamily="34" charset="0"/>
              </a:rPr>
              <a:t>Namų darbai tėvams – vaiko supažindinimas su muziejumi, būsimo užsiėmimo eiga ir elgesio muziejuje taisyklėmis (socialinė istorija skelbiama muziejaus „Edukacijos“ skiltyje)</a:t>
            </a:r>
          </a:p>
          <a:p>
            <a:pPr marL="0" indent="0">
              <a:buNone/>
            </a:pPr>
            <a:endParaRPr lang="en-US" sz="2000" dirty="0" smtClean="0">
              <a:latin typeface="Calibri" panose="020F0502020204030204" pitchFamily="34" charset="0"/>
              <a:cs typeface="Calibri" panose="020F0502020204030204" pitchFamily="34" charset="0"/>
            </a:endParaRPr>
          </a:p>
          <a:p>
            <a:pPr marL="0" indent="0">
              <a:buNone/>
            </a:pPr>
            <a:r>
              <a:rPr lang="lt-LT" sz="2000" dirty="0" smtClean="0">
                <a:latin typeface="Calibri" panose="020F0502020204030204" pitchFamily="34" charset="0"/>
                <a:cs typeface="Calibri" panose="020F0502020204030204" pitchFamily="34" charset="0"/>
              </a:rPr>
              <a:t>Registracija į užsiėmimą, pasirenkant vieną iš paskelbtų datų (dalyvauja daugiausia 3 šeimos su vaikais) </a:t>
            </a:r>
          </a:p>
          <a:p>
            <a:pPr marL="0" indent="0">
              <a:buNone/>
            </a:pPr>
            <a:endParaRPr lang="lt-LT" sz="2000" dirty="0">
              <a:latin typeface="Calibri" panose="020F0502020204030204" pitchFamily="34" charset="0"/>
              <a:cs typeface="Calibri" panose="020F0502020204030204" pitchFamily="34" charset="0"/>
            </a:endParaRPr>
          </a:p>
          <a:p>
            <a:pPr marL="0" indent="0">
              <a:buNone/>
            </a:pPr>
            <a:r>
              <a:rPr lang="lt-LT" sz="2000" dirty="0" smtClean="0">
                <a:latin typeface="Calibri" panose="020F0502020204030204" pitchFamily="34" charset="0"/>
                <a:cs typeface="Calibri" panose="020F0502020204030204" pitchFamily="34" charset="0"/>
              </a:rPr>
              <a:t>Užsiėmimas muziejuje </a:t>
            </a:r>
          </a:p>
          <a:p>
            <a:pPr marL="0" indent="0">
              <a:buNone/>
            </a:pPr>
            <a:endParaRPr lang="lt-LT" sz="2000" dirty="0">
              <a:latin typeface="Calibri" panose="020F0502020204030204" pitchFamily="34" charset="0"/>
              <a:cs typeface="Calibri" panose="020F0502020204030204" pitchFamily="34" charset="0"/>
            </a:endParaRPr>
          </a:p>
          <a:p>
            <a:pPr marL="0" indent="0">
              <a:buNone/>
            </a:pPr>
            <a:r>
              <a:rPr lang="lt-LT" sz="2000" dirty="0" smtClean="0">
                <a:latin typeface="Calibri" panose="020F0502020204030204" pitchFamily="34" charset="0"/>
                <a:cs typeface="Calibri" panose="020F0502020204030204" pitchFamily="34" charset="0"/>
              </a:rPr>
              <a:t>Po užsiėmimo – pasivaikščiojimas muziejaus ekspozicijoje (pagal norą ir galimybes)</a:t>
            </a:r>
          </a:p>
          <a:p>
            <a:pPr marL="0" indent="0">
              <a:buNone/>
            </a:pPr>
            <a:r>
              <a:rPr lang="lt-LT" dirty="0" smtClean="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2603330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886" y="2806700"/>
            <a:ext cx="6078638" cy="40513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3706100" cy="2465586"/>
          </a:xfrm>
          <a:prstGeom prst="rect">
            <a:avLst/>
          </a:prstGeom>
        </p:spPr>
      </p:pic>
    </p:spTree>
    <p:extLst>
      <p:ext uri="{BB962C8B-B14F-4D97-AF65-F5344CB8AC3E}">
        <p14:creationId xmlns:p14="http://schemas.microsoft.com/office/powerpoint/2010/main" val="3410803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8025" y="3789040"/>
            <a:ext cx="4348204" cy="298585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740" y="116632"/>
            <a:ext cx="4535488" cy="31683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 y="116632"/>
            <a:ext cx="4420212" cy="31683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00" y="3789040"/>
            <a:ext cx="4480939" cy="2903984"/>
          </a:xfrm>
          <a:prstGeom prst="rect">
            <a:avLst/>
          </a:prstGeom>
        </p:spPr>
      </p:pic>
    </p:spTree>
    <p:extLst>
      <p:ext uri="{BB962C8B-B14F-4D97-AF65-F5344CB8AC3E}">
        <p14:creationId xmlns:p14="http://schemas.microsoft.com/office/powerpoint/2010/main" val="21499936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7D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148064" y="44624"/>
            <a:ext cx="3648392" cy="3569583"/>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095" y="116632"/>
            <a:ext cx="4184210" cy="40513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3789040"/>
            <a:ext cx="4649588" cy="2996952"/>
          </a:xfrm>
          <a:prstGeom prst="rect">
            <a:avLst/>
          </a:prstGeom>
        </p:spPr>
      </p:pic>
    </p:spTree>
    <p:extLst>
      <p:ext uri="{BB962C8B-B14F-4D97-AF65-F5344CB8AC3E}">
        <p14:creationId xmlns:p14="http://schemas.microsoft.com/office/powerpoint/2010/main" val="3387810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3609145" cy="2706859"/>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27632" y="2806700"/>
            <a:ext cx="5401733" cy="40513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13902"/>
            <a:ext cx="3716655" cy="278749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169" y="3717032"/>
            <a:ext cx="3188080" cy="2391060"/>
          </a:xfrm>
          <a:prstGeom prst="rect">
            <a:avLst/>
          </a:prstGeom>
        </p:spPr>
      </p:pic>
    </p:spTree>
    <p:extLst>
      <p:ext uri="{BB962C8B-B14F-4D97-AF65-F5344CB8AC3E}">
        <p14:creationId xmlns:p14="http://schemas.microsoft.com/office/powerpoint/2010/main" val="138621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6016" y="3699030"/>
            <a:ext cx="4346713" cy="309634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2" y="3699030"/>
            <a:ext cx="4128459" cy="309634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3643" y="1092072"/>
            <a:ext cx="3185592" cy="2389194"/>
          </a:xfrm>
          <a:prstGeom prst="rect">
            <a:avLst/>
          </a:prstGeom>
        </p:spPr>
      </p:pic>
      <p:sp>
        <p:nvSpPr>
          <p:cNvPr id="8" name="Content Placeholder 4"/>
          <p:cNvSpPr txBox="1">
            <a:spLocks/>
          </p:cNvSpPr>
          <p:nvPr/>
        </p:nvSpPr>
        <p:spPr>
          <a:xfrm>
            <a:off x="0" y="0"/>
            <a:ext cx="9144000" cy="841808"/>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342900" indent="-342900" algn="ctr" fontAlgn="auto">
              <a:spcBef>
                <a:spcPct val="20000"/>
              </a:spcBef>
              <a:spcAft>
                <a:spcPts val="0"/>
              </a:spcAft>
              <a:buFont typeface="Arial" pitchFamily="34" charset="0"/>
              <a:buNone/>
              <a:defRPr/>
            </a:pPr>
            <a:r>
              <a:rPr lang="en-US" sz="2400" dirty="0" smtClean="0">
                <a:solidFill>
                  <a:srgbClr val="EBE7D2"/>
                </a:solidFill>
                <a:latin typeface="Calibri" panose="020F0502020204030204" pitchFamily="34" charset="0"/>
                <a:cs typeface="Calibri" panose="020F0502020204030204" pitchFamily="34" charset="0"/>
              </a:rPr>
              <a:t>U</a:t>
            </a:r>
            <a:r>
              <a:rPr lang="lt-LT" sz="2400" dirty="0" err="1" smtClean="0">
                <a:solidFill>
                  <a:srgbClr val="EBE7D2"/>
                </a:solidFill>
                <a:latin typeface="Calibri" panose="020F0502020204030204" pitchFamily="34" charset="0"/>
                <a:cs typeface="Calibri" panose="020F0502020204030204" pitchFamily="34" charset="0"/>
              </a:rPr>
              <a:t>žduočių</a:t>
            </a:r>
            <a:r>
              <a:rPr lang="lt-LT" sz="2400" dirty="0" smtClean="0">
                <a:solidFill>
                  <a:srgbClr val="EBE7D2"/>
                </a:solidFill>
                <a:latin typeface="Calibri" panose="020F0502020204030204" pitchFamily="34" charset="0"/>
                <a:cs typeface="Calibri" panose="020F0502020204030204" pitchFamily="34" charset="0"/>
              </a:rPr>
              <a:t> knygelės savarankiškai veiklai</a:t>
            </a:r>
            <a:endParaRPr lang="en-US" sz="2400" dirty="0">
              <a:solidFill>
                <a:srgbClr val="EBE7D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3528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7765321" cy="1326321"/>
          </a:xfrm>
        </p:spPr>
        <p:txBody>
          <a:bodyPr/>
          <a:lstStyle/>
          <a:p>
            <a:r>
              <a:rPr lang="lt-LT" dirty="0"/>
              <a:t>	</a:t>
            </a:r>
            <a:endParaRPr lang="en-US" dirty="0"/>
          </a:p>
        </p:txBody>
      </p:sp>
      <p:sp>
        <p:nvSpPr>
          <p:cNvPr id="11" name="Content Placeholder 4"/>
          <p:cNvSpPr txBox="1">
            <a:spLocks/>
          </p:cNvSpPr>
          <p:nvPr/>
        </p:nvSpPr>
        <p:spPr>
          <a:xfrm>
            <a:off x="0" y="-3619"/>
            <a:ext cx="9144000" cy="823188"/>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342900" indent="-342900" algn="ctr" fontAlgn="auto">
              <a:spcBef>
                <a:spcPct val="20000"/>
              </a:spcBef>
              <a:spcAft>
                <a:spcPts val="0"/>
              </a:spcAft>
              <a:buFont typeface="Arial" pitchFamily="34" charset="0"/>
              <a:buNone/>
              <a:defRPr/>
            </a:pPr>
            <a:r>
              <a:rPr lang="lt-LT" sz="2400" dirty="0">
                <a:solidFill>
                  <a:srgbClr val="EBE7D2"/>
                </a:solidFill>
                <a:latin typeface="Calibri" panose="020F0502020204030204" pitchFamily="34" charset="0"/>
                <a:cs typeface="Calibri" panose="020F0502020204030204" pitchFamily="34" charset="0"/>
              </a:rPr>
              <a:t>Vasaros dienos stovykla </a:t>
            </a:r>
            <a:r>
              <a:rPr lang="lt-LT" sz="2400" dirty="0" smtClean="0">
                <a:solidFill>
                  <a:srgbClr val="EBE7D2"/>
                </a:solidFill>
                <a:latin typeface="Calibri" panose="020F0502020204030204" pitchFamily="34" charset="0"/>
                <a:cs typeface="Calibri" panose="020F0502020204030204" pitchFamily="34" charset="0"/>
              </a:rPr>
              <a:t>„Legendinis vilkas 2017“</a:t>
            </a:r>
            <a:endParaRPr lang="en-US" sz="2400" u="sng" dirty="0">
              <a:solidFill>
                <a:srgbClr val="EBE7D2"/>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85800" y="1139626"/>
            <a:ext cx="7772400" cy="5400600"/>
          </a:xfrm>
        </p:spPr>
        <p:txBody>
          <a:bodyPr>
            <a:normAutofit fontScale="92500" lnSpcReduction="10000"/>
          </a:bodyPr>
          <a:lstStyle/>
          <a:p>
            <a:r>
              <a:rPr lang="lt-LT" dirty="0" smtClean="0">
                <a:latin typeface="Calibri" panose="020F0502020204030204" pitchFamily="34" charset="0"/>
                <a:cs typeface="Calibri" panose="020F0502020204030204" pitchFamily="34" charset="0"/>
              </a:rPr>
              <a:t>Suteikti galimybę </a:t>
            </a:r>
            <a:r>
              <a:rPr lang="de-DE" dirty="0" smtClean="0">
                <a:latin typeface="Calibri" panose="020F0502020204030204" pitchFamily="34" charset="0"/>
                <a:cs typeface="Calibri" panose="020F0502020204030204" pitchFamily="34" charset="0"/>
              </a:rPr>
              <a:t>reg</a:t>
            </a:r>
            <a:r>
              <a:rPr lang="lt-LT" dirty="0" err="1" smtClean="0">
                <a:latin typeface="Calibri" panose="020F0502020204030204" pitchFamily="34" charset="0"/>
                <a:cs typeface="Calibri" panose="020F0502020204030204" pitchFamily="34" charset="0"/>
              </a:rPr>
              <a:t>os</a:t>
            </a:r>
            <a:r>
              <a:rPr lang="de-DE" dirty="0" smtClean="0">
                <a:latin typeface="Calibri" panose="020F0502020204030204" pitchFamily="34" charset="0"/>
                <a:cs typeface="Calibri" panose="020F0502020204030204" pitchFamily="34" charset="0"/>
              </a:rPr>
              <a:t> </a:t>
            </a:r>
            <a:r>
              <a:rPr lang="de-DE" dirty="0">
                <a:latin typeface="Calibri" panose="020F0502020204030204" pitchFamily="34" charset="0"/>
                <a:cs typeface="Calibri" panose="020F0502020204030204" pitchFamily="34" charset="0"/>
              </a:rPr>
              <a:t>sutrikimą arba visišką regėjimo negalią </a:t>
            </a:r>
            <a:r>
              <a:rPr lang="de-DE" dirty="0" smtClean="0">
                <a:latin typeface="Calibri" panose="020F0502020204030204" pitchFamily="34" charset="0"/>
                <a:cs typeface="Calibri" panose="020F0502020204030204" pitchFamily="34" charset="0"/>
              </a:rPr>
              <a:t>turint</a:t>
            </a:r>
            <a:r>
              <a:rPr lang="lt-LT" dirty="0" err="1" smtClean="0">
                <a:latin typeface="Calibri" panose="020F0502020204030204" pitchFamily="34" charset="0"/>
                <a:cs typeface="Calibri" panose="020F0502020204030204" pitchFamily="34" charset="0"/>
              </a:rPr>
              <a:t>iems</a:t>
            </a:r>
            <a:r>
              <a:rPr lang="de-DE" dirty="0" smtClean="0">
                <a:latin typeface="Calibri" panose="020F0502020204030204" pitchFamily="34" charset="0"/>
                <a:cs typeface="Calibri" panose="020F0502020204030204" pitchFamily="34" charset="0"/>
              </a:rPr>
              <a:t> vaika</a:t>
            </a:r>
            <a:r>
              <a:rPr lang="lt-LT" dirty="0" err="1" smtClean="0">
                <a:latin typeface="Calibri" panose="020F0502020204030204" pitchFamily="34" charset="0"/>
                <a:cs typeface="Calibri" panose="020F0502020204030204" pitchFamily="34" charset="0"/>
              </a:rPr>
              <a:t>ms</a:t>
            </a:r>
            <a:r>
              <a:rPr lang="de-DE" dirty="0" smtClean="0">
                <a:latin typeface="Calibri" panose="020F0502020204030204" pitchFamily="34" charset="0"/>
                <a:cs typeface="Calibri" panose="020F0502020204030204" pitchFamily="34" charset="0"/>
              </a:rPr>
              <a:t> </a:t>
            </a:r>
            <a:r>
              <a:rPr lang="de-DE" dirty="0">
                <a:latin typeface="Calibri" panose="020F0502020204030204" pitchFamily="34" charset="0"/>
                <a:cs typeface="Calibri" panose="020F0502020204030204" pitchFamily="34" charset="0"/>
              </a:rPr>
              <a:t>ir jų šeimos </a:t>
            </a:r>
            <a:r>
              <a:rPr lang="de-DE" dirty="0" smtClean="0">
                <a:latin typeface="Calibri" panose="020F0502020204030204" pitchFamily="34" charset="0"/>
                <a:cs typeface="Calibri" panose="020F0502020204030204" pitchFamily="34" charset="0"/>
              </a:rPr>
              <a:t>naria</a:t>
            </a:r>
            <a:r>
              <a:rPr lang="lt-LT" dirty="0" err="1" smtClean="0">
                <a:latin typeface="Calibri" panose="020F0502020204030204" pitchFamily="34" charset="0"/>
                <a:cs typeface="Calibri" panose="020F0502020204030204" pitchFamily="34" charset="0"/>
              </a:rPr>
              <a:t>ms</a:t>
            </a:r>
            <a:r>
              <a:rPr lang="lt-LT" dirty="0" smtClean="0">
                <a:latin typeface="Calibri" panose="020F0502020204030204" pitchFamily="34" charset="0"/>
                <a:cs typeface="Calibri" panose="020F0502020204030204" pitchFamily="34" charset="0"/>
              </a:rPr>
              <a:t> </a:t>
            </a:r>
            <a:r>
              <a:rPr lang="lt-LT" dirty="0">
                <a:latin typeface="Calibri" panose="020F0502020204030204" pitchFamily="34" charset="0"/>
                <a:cs typeface="Calibri" panose="020F0502020204030204" pitchFamily="34" charset="0"/>
              </a:rPr>
              <a:t>nemokamai ir aktyviai dalyvauti edukacinėje, pažintinėje </a:t>
            </a:r>
            <a:r>
              <a:rPr lang="lt-LT" dirty="0" smtClean="0">
                <a:latin typeface="Calibri" panose="020F0502020204030204" pitchFamily="34" charset="0"/>
                <a:cs typeface="Calibri" panose="020F0502020204030204" pitchFamily="34" charset="0"/>
              </a:rPr>
              <a:t>bei kūrybinėje </a:t>
            </a:r>
            <a:r>
              <a:rPr lang="lt-LT" dirty="0">
                <a:latin typeface="Calibri" panose="020F0502020204030204" pitchFamily="34" charset="0"/>
                <a:cs typeface="Calibri" panose="020F0502020204030204" pitchFamily="34" charset="0"/>
              </a:rPr>
              <a:t>veikloje, skatinti </a:t>
            </a:r>
            <a:r>
              <a:rPr lang="lt-LT" dirty="0" smtClean="0">
                <a:latin typeface="Calibri" panose="020F0502020204030204" pitchFamily="34" charset="0"/>
                <a:cs typeface="Calibri" panose="020F0502020204030204" pitchFamily="34" charset="0"/>
              </a:rPr>
              <a:t>juos domėtis </a:t>
            </a:r>
            <a:r>
              <a:rPr lang="lt-LT" dirty="0">
                <a:latin typeface="Calibri" panose="020F0502020204030204" pitchFamily="34" charset="0"/>
                <a:cs typeface="Calibri" panose="020F0502020204030204" pitchFamily="34" charset="0"/>
              </a:rPr>
              <a:t>senąja Lietuvos istorija, ugdyti </a:t>
            </a:r>
            <a:r>
              <a:rPr lang="lt-LT" dirty="0" smtClean="0">
                <a:latin typeface="Calibri" panose="020F0502020204030204" pitchFamily="34" charset="0"/>
                <a:cs typeface="Calibri" panose="020F0502020204030204" pitchFamily="34" charset="0"/>
              </a:rPr>
              <a:t>jų patriotiškumą</a:t>
            </a:r>
            <a:r>
              <a:rPr lang="lt-LT" dirty="0">
                <a:latin typeface="Calibri" panose="020F0502020204030204" pitchFamily="34" charset="0"/>
                <a:cs typeface="Calibri" panose="020F0502020204030204" pitchFamily="34" charset="0"/>
              </a:rPr>
              <a:t>.</a:t>
            </a:r>
          </a:p>
          <a:p>
            <a:r>
              <a:rPr lang="lt-LT" dirty="0" smtClean="0">
                <a:latin typeface="Calibri" panose="020F0502020204030204" pitchFamily="34" charset="0"/>
                <a:cs typeface="Calibri" panose="020F0502020204030204" pitchFamily="34" charset="0"/>
              </a:rPr>
              <a:t>Supažindinti </a:t>
            </a:r>
            <a:r>
              <a:rPr lang="lt-LT" dirty="0">
                <a:latin typeface="Calibri" panose="020F0502020204030204" pitchFamily="34" charset="0"/>
                <a:cs typeface="Calibri" panose="020F0502020204030204" pitchFamily="34" charset="0"/>
              </a:rPr>
              <a:t>vaikus su Lietuvos Didžiosios Kunigaikštystės istorija </a:t>
            </a:r>
            <a:r>
              <a:rPr lang="lt-LT" dirty="0" smtClean="0">
                <a:latin typeface="Calibri" panose="020F0502020204030204" pitchFamily="34" charset="0"/>
                <a:cs typeface="Calibri" panose="020F0502020204030204" pitchFamily="34" charset="0"/>
              </a:rPr>
              <a:t>ir svarbiausiu </a:t>
            </a:r>
            <a:r>
              <a:rPr lang="lt-LT" dirty="0">
                <a:latin typeface="Calibri" panose="020F0502020204030204" pitchFamily="34" charset="0"/>
                <a:cs typeface="Calibri" panose="020F0502020204030204" pitchFamily="34" charset="0"/>
              </a:rPr>
              <a:t>valstybingumo centru </a:t>
            </a:r>
            <a:r>
              <a:rPr lang="lt-LT" dirty="0" smtClean="0">
                <a:latin typeface="Calibri" panose="020F0502020204030204" pitchFamily="34" charset="0"/>
                <a:cs typeface="Calibri" panose="020F0502020204030204" pitchFamily="34" charset="0"/>
              </a:rPr>
              <a:t>bei simboliu </a:t>
            </a:r>
            <a:r>
              <a:rPr lang="lt-LT" dirty="0">
                <a:latin typeface="Calibri" panose="020F0502020204030204" pitchFamily="34" charset="0"/>
                <a:cs typeface="Calibri" panose="020F0502020204030204" pitchFamily="34" charset="0"/>
              </a:rPr>
              <a:t>– Lietuvos didžiųjų kunigaikščių rezidencija, Vilniaus pilių kompleksu </a:t>
            </a:r>
            <a:r>
              <a:rPr lang="lt-LT" dirty="0" smtClean="0">
                <a:latin typeface="Calibri" panose="020F0502020204030204" pitchFamily="34" charset="0"/>
                <a:cs typeface="Calibri" panose="020F0502020204030204" pitchFamily="34" charset="0"/>
              </a:rPr>
              <a:t>ir greta </a:t>
            </a:r>
            <a:r>
              <a:rPr lang="lt-LT" dirty="0">
                <a:latin typeface="Calibri" panose="020F0502020204030204" pitchFamily="34" charset="0"/>
                <a:cs typeface="Calibri" panose="020F0502020204030204" pitchFamily="34" charset="0"/>
              </a:rPr>
              <a:t>esančia </a:t>
            </a:r>
            <a:r>
              <a:rPr lang="lt-LT" dirty="0" smtClean="0">
                <a:latin typeface="Calibri" panose="020F0502020204030204" pitchFamily="34" charset="0"/>
                <a:cs typeface="Calibri" panose="020F0502020204030204" pitchFamily="34" charset="0"/>
              </a:rPr>
              <a:t>Vilniaus katedra.</a:t>
            </a:r>
            <a:endParaRPr lang="lt-LT" dirty="0">
              <a:latin typeface="Calibri" panose="020F0502020204030204" pitchFamily="34" charset="0"/>
              <a:cs typeface="Calibri" panose="020F0502020204030204" pitchFamily="34" charset="0"/>
            </a:endParaRPr>
          </a:p>
          <a:p>
            <a:r>
              <a:rPr lang="lt-LT" dirty="0" smtClean="0">
                <a:latin typeface="Calibri" panose="020F0502020204030204" pitchFamily="34" charset="0"/>
                <a:cs typeface="Calibri" panose="020F0502020204030204" pitchFamily="34" charset="0"/>
              </a:rPr>
              <a:t>Per </a:t>
            </a:r>
            <a:r>
              <a:rPr lang="lt-LT" dirty="0">
                <a:latin typeface="Calibri" panose="020F0502020204030204" pitchFamily="34" charset="0"/>
                <a:cs typeface="Calibri" panose="020F0502020204030204" pitchFamily="34" charset="0"/>
              </a:rPr>
              <a:t>istorijos pažinimą skatinti ir ugdyti pagarbų požiūrį į istorijos ir kultūros </a:t>
            </a:r>
            <a:r>
              <a:rPr lang="lt-LT" dirty="0" smtClean="0">
                <a:latin typeface="Calibri" panose="020F0502020204030204" pitchFamily="34" charset="0"/>
                <a:cs typeface="Calibri" panose="020F0502020204030204" pitchFamily="34" charset="0"/>
              </a:rPr>
              <a:t>paveldą.</a:t>
            </a:r>
            <a:endParaRPr lang="lt-LT" dirty="0">
              <a:latin typeface="Calibri" panose="020F0502020204030204" pitchFamily="34" charset="0"/>
              <a:cs typeface="Calibri" panose="020F0502020204030204" pitchFamily="34" charset="0"/>
            </a:endParaRPr>
          </a:p>
          <a:p>
            <a:r>
              <a:rPr lang="lt-LT" dirty="0" smtClean="0">
                <a:latin typeface="Calibri" panose="020F0502020204030204" pitchFamily="34" charset="0"/>
                <a:cs typeface="Calibri" panose="020F0502020204030204" pitchFamily="34" charset="0"/>
              </a:rPr>
              <a:t>Sudaryti </a:t>
            </a:r>
            <a:r>
              <a:rPr lang="lt-LT" dirty="0">
                <a:latin typeface="Calibri" panose="020F0502020204030204" pitchFamily="34" charset="0"/>
                <a:cs typeface="Calibri" panose="020F0502020204030204" pitchFamily="34" charset="0"/>
              </a:rPr>
              <a:t>sąlygas vaikams susipažinti su muziejininko profesijos </a:t>
            </a:r>
            <a:r>
              <a:rPr lang="lt-LT" dirty="0" err="1" smtClean="0">
                <a:latin typeface="Calibri" panose="020F0502020204030204" pitchFamily="34" charset="0"/>
                <a:cs typeface="Calibri" panose="020F0502020204030204" pitchFamily="34" charset="0"/>
              </a:rPr>
              <a:t>savitumais</a:t>
            </a:r>
            <a:r>
              <a:rPr lang="lt-LT" dirty="0" smtClean="0">
                <a:latin typeface="Calibri" panose="020F0502020204030204" pitchFamily="34" charset="0"/>
                <a:cs typeface="Calibri" panose="020F0502020204030204" pitchFamily="34" charset="0"/>
              </a:rPr>
              <a:t> </a:t>
            </a:r>
            <a:r>
              <a:rPr lang="lt-LT" dirty="0">
                <a:latin typeface="Calibri" panose="020F0502020204030204" pitchFamily="34" charset="0"/>
                <a:cs typeface="Calibri" panose="020F0502020204030204" pitchFamily="34" charset="0"/>
              </a:rPr>
              <a:t>bei muziejaus kasdiene veikla </a:t>
            </a:r>
            <a:r>
              <a:rPr lang="lt-LT" dirty="0" smtClean="0">
                <a:latin typeface="Calibri" panose="020F0502020204030204" pitchFamily="34" charset="0"/>
                <a:cs typeface="Calibri" panose="020F0502020204030204" pitchFamily="34" charset="0"/>
              </a:rPr>
              <a:t>(įvairių skyrių </a:t>
            </a:r>
            <a:r>
              <a:rPr lang="lt-LT" dirty="0">
                <a:latin typeface="Calibri" panose="020F0502020204030204" pitchFamily="34" charset="0"/>
                <a:cs typeface="Calibri" panose="020F0502020204030204" pitchFamily="34" charset="0"/>
              </a:rPr>
              <a:t>darbu), taip </a:t>
            </a:r>
            <a:r>
              <a:rPr lang="lt-LT" dirty="0" smtClean="0">
                <a:latin typeface="Calibri" panose="020F0502020204030204" pitchFamily="34" charset="0"/>
                <a:cs typeface="Calibri" panose="020F0502020204030204" pitchFamily="34" charset="0"/>
              </a:rPr>
              <a:t>plėsti </a:t>
            </a:r>
            <a:r>
              <a:rPr lang="lt-LT" dirty="0">
                <a:latin typeface="Calibri" panose="020F0502020204030204" pitchFamily="34" charset="0"/>
                <a:cs typeface="Calibri" panose="020F0502020204030204" pitchFamily="34" charset="0"/>
              </a:rPr>
              <a:t>jų akiratį apie įvairias </a:t>
            </a:r>
            <a:r>
              <a:rPr lang="lt-LT" dirty="0" smtClean="0">
                <a:latin typeface="Calibri" panose="020F0502020204030204" pitchFamily="34" charset="0"/>
                <a:cs typeface="Calibri" panose="020F0502020204030204" pitchFamily="34" charset="0"/>
              </a:rPr>
              <a:t>profesijas.</a:t>
            </a:r>
            <a:endParaRPr lang="lt-LT" dirty="0">
              <a:latin typeface="Calibri" panose="020F0502020204030204" pitchFamily="34" charset="0"/>
              <a:cs typeface="Calibri" panose="020F0502020204030204" pitchFamily="34" charset="0"/>
            </a:endParaRPr>
          </a:p>
          <a:p>
            <a:r>
              <a:rPr lang="lt-LT" dirty="0" smtClean="0">
                <a:latin typeface="Calibri" panose="020F0502020204030204" pitchFamily="34" charset="0"/>
                <a:cs typeface="Calibri" panose="020F0502020204030204" pitchFamily="34" charset="0"/>
              </a:rPr>
              <a:t>Ugdyti </a:t>
            </a:r>
            <a:r>
              <a:rPr lang="lt-LT" dirty="0">
                <a:latin typeface="Calibri" panose="020F0502020204030204" pitchFamily="34" charset="0"/>
                <a:cs typeface="Calibri" panose="020F0502020204030204" pitchFamily="34" charset="0"/>
              </a:rPr>
              <a:t>vaikų kūrybinius </a:t>
            </a:r>
            <a:r>
              <a:rPr lang="lt-LT" dirty="0" smtClean="0">
                <a:latin typeface="Calibri" panose="020F0502020204030204" pitchFamily="34" charset="0"/>
                <a:cs typeface="Calibri" panose="020F0502020204030204" pitchFamily="34" charset="0"/>
              </a:rPr>
              <a:t>gebėjimus.</a:t>
            </a:r>
            <a:endParaRPr lang="lt-LT" dirty="0">
              <a:latin typeface="Calibri" panose="020F0502020204030204" pitchFamily="34" charset="0"/>
              <a:cs typeface="Calibri" panose="020F0502020204030204" pitchFamily="34" charset="0"/>
            </a:endParaRPr>
          </a:p>
          <a:p>
            <a:r>
              <a:rPr lang="lt-LT" dirty="0" smtClean="0">
                <a:latin typeface="Calibri" panose="020F0502020204030204" pitchFamily="34" charset="0"/>
                <a:cs typeface="Calibri" panose="020F0502020204030204" pitchFamily="34" charset="0"/>
              </a:rPr>
              <a:t>Skatinti </a:t>
            </a:r>
            <a:r>
              <a:rPr lang="lt-LT" dirty="0">
                <a:latin typeface="Calibri" panose="020F0502020204030204" pitchFamily="34" charset="0"/>
                <a:cs typeface="Calibri" panose="020F0502020204030204" pitchFamily="34" charset="0"/>
              </a:rPr>
              <a:t>įgytų ir jau turimų žinių taikymą praktinėje </a:t>
            </a:r>
            <a:r>
              <a:rPr lang="lt-LT" dirty="0" smtClean="0">
                <a:latin typeface="Calibri" panose="020F0502020204030204" pitchFamily="34" charset="0"/>
                <a:cs typeface="Calibri" panose="020F0502020204030204" pitchFamily="34" charset="0"/>
              </a:rPr>
              <a:t>veikloje.</a:t>
            </a:r>
            <a:endParaRPr lang="lt-LT" dirty="0">
              <a:latin typeface="Calibri" panose="020F0502020204030204" pitchFamily="34" charset="0"/>
              <a:cs typeface="Calibri" panose="020F0502020204030204" pitchFamily="34" charset="0"/>
            </a:endParaRPr>
          </a:p>
          <a:p>
            <a:r>
              <a:rPr lang="lt-LT" dirty="0" smtClean="0">
                <a:latin typeface="Calibri" panose="020F0502020204030204" pitchFamily="34" charset="0"/>
                <a:cs typeface="Calibri" panose="020F0502020204030204" pitchFamily="34" charset="0"/>
              </a:rPr>
              <a:t>Integruoti specialiųjų </a:t>
            </a:r>
            <a:r>
              <a:rPr lang="lt-LT" dirty="0">
                <a:latin typeface="Calibri" panose="020F0502020204030204" pitchFamily="34" charset="0"/>
                <a:cs typeface="Calibri" panose="020F0502020204030204" pitchFamily="34" charset="0"/>
              </a:rPr>
              <a:t>poreikių </a:t>
            </a:r>
            <a:r>
              <a:rPr lang="lt-LT" dirty="0" smtClean="0">
                <a:latin typeface="Calibri" panose="020F0502020204030204" pitchFamily="34" charset="0"/>
                <a:cs typeface="Calibri" panose="020F0502020204030204" pitchFamily="34" charset="0"/>
              </a:rPr>
              <a:t>turinčius vaikus </a:t>
            </a:r>
            <a:r>
              <a:rPr lang="lt-LT" dirty="0">
                <a:latin typeface="Calibri" panose="020F0502020204030204" pitchFamily="34" charset="0"/>
                <a:cs typeface="Calibri" panose="020F0502020204030204" pitchFamily="34" charset="0"/>
              </a:rPr>
              <a:t>ir mažinti jų socialinę </a:t>
            </a:r>
            <a:r>
              <a:rPr lang="lt-LT" dirty="0" smtClean="0">
                <a:latin typeface="Calibri" panose="020F0502020204030204" pitchFamily="34" charset="0"/>
                <a:cs typeface="Calibri" panose="020F0502020204030204" pitchFamily="34" charset="0"/>
              </a:rPr>
              <a:t>atskirtį.</a:t>
            </a:r>
            <a:endParaRPr lang="lt-LT" dirty="0">
              <a:latin typeface="Calibri" panose="020F0502020204030204" pitchFamily="34" charset="0"/>
              <a:cs typeface="Calibri" panose="020F0502020204030204" pitchFamily="34" charset="0"/>
            </a:endParaRPr>
          </a:p>
          <a:p>
            <a:r>
              <a:rPr lang="lt-LT" dirty="0" smtClean="0">
                <a:latin typeface="Calibri" panose="020F0502020204030204" pitchFamily="34" charset="0"/>
                <a:cs typeface="Calibri" panose="020F0502020204030204" pitchFamily="34" charset="0"/>
              </a:rPr>
              <a:t>Įtraukti </a:t>
            </a:r>
            <a:r>
              <a:rPr lang="lt-LT" dirty="0">
                <a:latin typeface="Calibri" panose="020F0502020204030204" pitchFamily="34" charset="0"/>
                <a:cs typeface="Calibri" panose="020F0502020204030204" pitchFamily="34" charset="0"/>
              </a:rPr>
              <a:t>stovyklautojų šeimas į muziejaus bičiulių ratą, skatinti domėtis muziejaus veikla. </a:t>
            </a:r>
            <a:endParaRPr lang="en-US"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529518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noGrp="1"/>
          </p:cNvSpPr>
          <p:nvPr>
            <p:ph type="title"/>
          </p:nvPr>
        </p:nvSpPr>
        <p:spPr>
          <a:xfrm>
            <a:off x="0" y="0"/>
            <a:ext cx="9144000" cy="1052736"/>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342900" indent="-342900" algn="ctr" fontAlgn="auto">
              <a:spcBef>
                <a:spcPct val="20000"/>
              </a:spcBef>
              <a:spcAft>
                <a:spcPts val="0"/>
              </a:spcAft>
              <a:buFont typeface="Arial" pitchFamily="34" charset="0"/>
              <a:buNone/>
              <a:defRPr/>
            </a:pPr>
            <a:r>
              <a:rPr lang="lt-LT" sz="2400" cap="none" dirty="0">
                <a:solidFill>
                  <a:srgbClr val="EBE7D2"/>
                </a:solidFill>
                <a:latin typeface="Calibri" panose="020F0502020204030204" pitchFamily="34" charset="0"/>
                <a:cs typeface="Calibri" panose="020F0502020204030204" pitchFamily="34" charset="0"/>
              </a:rPr>
              <a:t>N</a:t>
            </a:r>
            <a:r>
              <a:rPr lang="lt-LT" sz="2400" cap="none" dirty="0" smtClean="0">
                <a:solidFill>
                  <a:srgbClr val="EBE7D2"/>
                </a:solidFill>
                <a:latin typeface="Calibri" panose="020F0502020204030204" pitchFamily="34" charset="0"/>
                <a:cs typeface="Calibri" panose="020F0502020204030204" pitchFamily="34" charset="0"/>
              </a:rPr>
              <a:t>acionalinis muziejus </a:t>
            </a:r>
            <a:br>
              <a:rPr lang="lt-LT" sz="2400" cap="none" dirty="0" smtClean="0">
                <a:solidFill>
                  <a:srgbClr val="EBE7D2"/>
                </a:solidFill>
                <a:latin typeface="Calibri" panose="020F0502020204030204" pitchFamily="34" charset="0"/>
                <a:cs typeface="Calibri" panose="020F0502020204030204" pitchFamily="34" charset="0"/>
              </a:rPr>
            </a:br>
            <a:r>
              <a:rPr lang="lt-LT" sz="2400" cap="none" dirty="0" smtClean="0">
                <a:solidFill>
                  <a:srgbClr val="EBE7D2"/>
                </a:solidFill>
                <a:latin typeface="Calibri" panose="020F0502020204030204" pitchFamily="34" charset="0"/>
                <a:cs typeface="Calibri" panose="020F0502020204030204" pitchFamily="34" charset="0"/>
              </a:rPr>
              <a:t>Lietuvos Didžiosios Kunigaikštystės valdovų rūmai</a:t>
            </a:r>
            <a:endParaRPr lang="lt-LT" sz="2400" cap="none" dirty="0">
              <a:solidFill>
                <a:srgbClr val="EBE7D2"/>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8326270" y="6248428"/>
            <a:ext cx="774259" cy="573074"/>
          </a:xfrm>
          <a:prstGeom prst="rect">
            <a:avLst/>
          </a:prstGeom>
        </p:spPr>
      </p:pic>
      <p:sp>
        <p:nvSpPr>
          <p:cNvPr id="8" name="Rectangle 7"/>
          <p:cNvSpPr/>
          <p:nvPr/>
        </p:nvSpPr>
        <p:spPr>
          <a:xfrm>
            <a:off x="408535" y="1420266"/>
            <a:ext cx="8424936" cy="5269841"/>
          </a:xfrm>
          <a:prstGeom prst="rect">
            <a:avLst/>
          </a:prstGeom>
        </p:spPr>
        <p:txBody>
          <a:bodyPr wrap="square">
            <a:spAutoFit/>
          </a:bodyPr>
          <a:lstStyle/>
          <a:p>
            <a:pPr marL="342900" indent="-342900">
              <a:lnSpc>
                <a:spcPct val="107000"/>
              </a:lnSpc>
              <a:spcAft>
                <a:spcPts val="800"/>
              </a:spcAft>
              <a:buClr>
                <a:schemeClr val="accent2"/>
              </a:buClr>
              <a:buFont typeface="Wingdings" panose="05000000000000000000" pitchFamily="2" charset="2"/>
              <a:buChar char="§"/>
            </a:pPr>
            <a:r>
              <a:rPr lang="lt-LT" sz="2400" dirty="0" smtClean="0">
                <a:latin typeface="Calibri" panose="020F0502020204030204" pitchFamily="34" charset="0"/>
                <a:ea typeface="Calibri" panose="020F0502020204030204" pitchFamily="34" charset="0"/>
                <a:cs typeface="Calibri" panose="020F0502020204030204" pitchFamily="34" charset="0"/>
              </a:rPr>
              <a:t>1987 m. pradėti sistemingi Lietuvos didžiųjų kunigaikščių rūmų teritorijos archeologiniai tyrimai, suformuota senosios rezidencijos atkūrimo idėja.</a:t>
            </a:r>
          </a:p>
          <a:p>
            <a:pPr marL="342900" indent="-342900">
              <a:lnSpc>
                <a:spcPct val="150000"/>
              </a:lnSpc>
              <a:spcAft>
                <a:spcPts val="800"/>
              </a:spcAft>
              <a:buClr>
                <a:schemeClr val="accent2"/>
              </a:buClr>
              <a:buFont typeface="Wingdings" panose="05000000000000000000" pitchFamily="2" charset="2"/>
              <a:buChar char="§"/>
            </a:pPr>
            <a:r>
              <a:rPr lang="lt-LT" sz="2400" dirty="0" smtClean="0">
                <a:latin typeface="Calibri" panose="020F0502020204030204" pitchFamily="34" charset="0"/>
                <a:ea typeface="Calibri" panose="020F0502020204030204" pitchFamily="34" charset="0"/>
                <a:cs typeface="Calibri" panose="020F0502020204030204" pitchFamily="34" charset="0"/>
              </a:rPr>
              <a:t>2000 m. priimtas Lietuvos Respublikos Seimo įstatymas dėl Lietuvos Didžiosios Kunigaikštystės valdovų rūmų atkūrimo.</a:t>
            </a:r>
          </a:p>
          <a:p>
            <a:pPr marL="342900" indent="-342900">
              <a:lnSpc>
                <a:spcPct val="107000"/>
              </a:lnSpc>
              <a:spcAft>
                <a:spcPts val="800"/>
              </a:spcAft>
              <a:buClr>
                <a:schemeClr val="accent2"/>
              </a:buClr>
              <a:buFont typeface="Wingdings" panose="05000000000000000000" pitchFamily="2" charset="2"/>
              <a:buChar char="§"/>
            </a:pPr>
            <a:r>
              <a:rPr lang="lt-LT" sz="2400" dirty="0" smtClean="0">
                <a:latin typeface="Calibri" panose="020F0502020204030204" pitchFamily="34" charset="0"/>
                <a:ea typeface="Calibri" panose="020F0502020204030204" pitchFamily="34" charset="0"/>
                <a:cs typeface="Calibri" panose="020F0502020204030204" pitchFamily="34" charset="0"/>
              </a:rPr>
              <a:t>2002 m. gegužės 10 d. pradėti atkuriamų rūmų statybos darbai.</a:t>
            </a:r>
          </a:p>
          <a:p>
            <a:pPr marL="342900" indent="-342900">
              <a:lnSpc>
                <a:spcPct val="107000"/>
              </a:lnSpc>
              <a:spcAft>
                <a:spcPts val="800"/>
              </a:spcAft>
              <a:buClr>
                <a:schemeClr val="accent2"/>
              </a:buClr>
              <a:buFont typeface="Wingdings" panose="05000000000000000000" pitchFamily="2" charset="2"/>
              <a:buChar char="§"/>
            </a:pPr>
            <a:r>
              <a:rPr lang="lt-LT" sz="2400" dirty="0" smtClean="0">
                <a:latin typeface="Calibri" panose="020F0502020204030204" pitchFamily="34" charset="0"/>
                <a:ea typeface="Calibri" panose="020F0502020204030204" pitchFamily="34" charset="0"/>
                <a:cs typeface="Calibri" panose="020F0502020204030204" pitchFamily="34" charset="0"/>
              </a:rPr>
              <a:t>2009 m. sausio 1 d. įkurtas Nacionalinis muziejus Lietuvos Didžiosios Kunigaikštystės valdovų rūmai</a:t>
            </a:r>
          </a:p>
          <a:p>
            <a:pPr marL="342900" indent="-342900">
              <a:lnSpc>
                <a:spcPct val="107000"/>
              </a:lnSpc>
              <a:spcAft>
                <a:spcPts val="800"/>
              </a:spcAft>
              <a:buClr>
                <a:schemeClr val="accent2"/>
              </a:buClr>
              <a:buFont typeface="Wingdings" panose="05000000000000000000" pitchFamily="2" charset="2"/>
              <a:buChar char="§"/>
            </a:pPr>
            <a:r>
              <a:rPr lang="lt-LT" sz="2400" dirty="0" smtClean="0">
                <a:latin typeface="Calibri" panose="020F0502020204030204" pitchFamily="34" charset="0"/>
                <a:ea typeface="Calibri" panose="020F0502020204030204" pitchFamily="34" charset="0"/>
                <a:cs typeface="Calibri" panose="020F0502020204030204" pitchFamily="34" charset="0"/>
              </a:rPr>
              <a:t>2009 m. liepos 6 d. vyko simbolinis rūmų atidarymas.</a:t>
            </a:r>
          </a:p>
          <a:p>
            <a:pPr marL="342900" indent="-342900">
              <a:lnSpc>
                <a:spcPct val="107000"/>
              </a:lnSpc>
              <a:spcAft>
                <a:spcPts val="800"/>
              </a:spcAft>
              <a:buClr>
                <a:schemeClr val="accent2"/>
              </a:buClr>
              <a:buFont typeface="Wingdings" panose="05000000000000000000" pitchFamily="2" charset="2"/>
              <a:buChar char="§"/>
            </a:pPr>
            <a:r>
              <a:rPr lang="lt-LT" sz="2400" dirty="0" smtClean="0">
                <a:latin typeface="Calibri" panose="020F0502020204030204" pitchFamily="34" charset="0"/>
                <a:ea typeface="Calibri" panose="020F0502020204030204" pitchFamily="34" charset="0"/>
                <a:cs typeface="Calibri" panose="020F0502020204030204" pitchFamily="34" charset="0"/>
              </a:rPr>
              <a:t>2013 m. liepos 6 d. vyko iškilmingas atkurtų rūmų pirmosios dalies atidarymas.</a:t>
            </a:r>
            <a:endParaRPr lang="lt-LT" sz="2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56064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1916832"/>
            <a:ext cx="7772400" cy="4050792"/>
          </a:xfrm>
        </p:spPr>
        <p:txBody>
          <a:bodyPr>
            <a:normAutofit/>
          </a:bodyPr>
          <a:lstStyle/>
          <a:p>
            <a:r>
              <a:rPr lang="lt-LT" dirty="0" smtClean="0">
                <a:latin typeface="Calibri" panose="020F0502020204030204" pitchFamily="34" charset="0"/>
                <a:cs typeface="Calibri" panose="020F0502020204030204" pitchFamily="34" charset="0"/>
              </a:rPr>
              <a:t>11–13 </a:t>
            </a:r>
            <a:r>
              <a:rPr lang="lt-LT" dirty="0">
                <a:latin typeface="Calibri" panose="020F0502020204030204" pitchFamily="34" charset="0"/>
                <a:cs typeface="Calibri" panose="020F0502020204030204" pitchFamily="34" charset="0"/>
              </a:rPr>
              <a:t>metų amžiaus </a:t>
            </a:r>
            <a:r>
              <a:rPr lang="lt-LT" dirty="0" smtClean="0">
                <a:latin typeface="Calibri" panose="020F0502020204030204" pitchFamily="34" charset="0"/>
                <a:cs typeface="Calibri" panose="020F0502020204030204" pitchFamily="34" charset="0"/>
              </a:rPr>
              <a:t>vaikai, </a:t>
            </a:r>
            <a:r>
              <a:rPr lang="lt-LT" dirty="0">
                <a:latin typeface="Calibri" panose="020F0502020204030204" pitchFamily="34" charset="0"/>
                <a:cs typeface="Calibri" panose="020F0502020204030204" pitchFamily="34" charset="0"/>
              </a:rPr>
              <a:t>besidomintys senąja </a:t>
            </a:r>
            <a:r>
              <a:rPr lang="lt-LT" dirty="0" smtClean="0">
                <a:latin typeface="Calibri" panose="020F0502020204030204" pitchFamily="34" charset="0"/>
                <a:cs typeface="Calibri" panose="020F0502020204030204" pitchFamily="34" charset="0"/>
              </a:rPr>
              <a:t>istorija, </a:t>
            </a:r>
            <a:r>
              <a:rPr lang="lt-LT" dirty="0">
                <a:latin typeface="Calibri" panose="020F0502020204030204" pitchFamily="34" charset="0"/>
                <a:cs typeface="Calibri" panose="020F0502020204030204" pitchFamily="34" charset="0"/>
              </a:rPr>
              <a:t>ir </a:t>
            </a:r>
            <a:r>
              <a:rPr lang="lt-LT" dirty="0" smtClean="0">
                <a:latin typeface="Calibri" panose="020F0502020204030204" pitchFamily="34" charset="0"/>
                <a:cs typeface="Calibri" panose="020F0502020204030204" pitchFamily="34" charset="0"/>
              </a:rPr>
              <a:t>specialiųjų poreikių </a:t>
            </a:r>
            <a:r>
              <a:rPr lang="lt-LT" dirty="0">
                <a:latin typeface="Calibri" panose="020F0502020204030204" pitchFamily="34" charset="0"/>
                <a:cs typeface="Calibri" panose="020F0502020204030204" pitchFamily="34" charset="0"/>
              </a:rPr>
              <a:t>turintys jų bendraamžiai (stovyklos dalyviai</a:t>
            </a:r>
            <a:r>
              <a:rPr lang="lt-LT" dirty="0" smtClean="0">
                <a:latin typeface="Calibri" panose="020F0502020204030204" pitchFamily="34" charset="0"/>
                <a:cs typeface="Calibri" panose="020F0502020204030204" pitchFamily="34" charset="0"/>
              </a:rPr>
              <a:t>).</a:t>
            </a:r>
            <a:endParaRPr lang="lt-LT" dirty="0">
              <a:latin typeface="Calibri" panose="020F0502020204030204" pitchFamily="34" charset="0"/>
              <a:cs typeface="Calibri" panose="020F0502020204030204" pitchFamily="34" charset="0"/>
            </a:endParaRPr>
          </a:p>
          <a:p>
            <a:r>
              <a:rPr lang="lt-LT" dirty="0" smtClean="0">
                <a:latin typeface="Calibri" panose="020F0502020204030204" pitchFamily="34" charset="0"/>
                <a:cs typeface="Calibri" panose="020F0502020204030204" pitchFamily="34" charset="0"/>
              </a:rPr>
              <a:t>Vienos </a:t>
            </a:r>
            <a:r>
              <a:rPr lang="lt-LT" dirty="0">
                <a:latin typeface="Calibri" panose="020F0502020204030204" pitchFamily="34" charset="0"/>
                <a:cs typeface="Calibri" panose="020F0502020204030204" pitchFamily="34" charset="0"/>
              </a:rPr>
              <a:t>pamainos stovyklautojų </a:t>
            </a:r>
            <a:r>
              <a:rPr lang="lt-LT" dirty="0" smtClean="0">
                <a:latin typeface="Calibri" panose="020F0502020204030204" pitchFamily="34" charset="0"/>
                <a:cs typeface="Calibri" panose="020F0502020204030204" pitchFamily="34" charset="0"/>
              </a:rPr>
              <a:t>grupę sudarė </a:t>
            </a:r>
            <a:r>
              <a:rPr lang="lt-LT" dirty="0">
                <a:latin typeface="Calibri" panose="020F0502020204030204" pitchFamily="34" charset="0"/>
                <a:cs typeface="Calibri" panose="020F0502020204030204" pitchFamily="34" charset="0"/>
              </a:rPr>
              <a:t>15 vaikų, </a:t>
            </a:r>
            <a:r>
              <a:rPr lang="lt-LT" dirty="0" smtClean="0">
                <a:latin typeface="Calibri" panose="020F0502020204030204" pitchFamily="34" charset="0"/>
                <a:cs typeface="Calibri" panose="020F0502020204030204" pitchFamily="34" charset="0"/>
              </a:rPr>
              <a:t>5 iš jų turėjo specialiųjų poreikių. Iš viso </a:t>
            </a:r>
            <a:r>
              <a:rPr lang="lt-LT" dirty="0">
                <a:latin typeface="Calibri" panose="020F0502020204030204" pitchFamily="34" charset="0"/>
                <a:cs typeface="Calibri" panose="020F0502020204030204" pitchFamily="34" charset="0"/>
              </a:rPr>
              <a:t>per </a:t>
            </a:r>
            <a:r>
              <a:rPr lang="lt-LT" dirty="0" smtClean="0">
                <a:latin typeface="Calibri" panose="020F0502020204030204" pitchFamily="34" charset="0"/>
                <a:cs typeface="Calibri" panose="020F0502020204030204" pitchFamily="34" charset="0"/>
              </a:rPr>
              <a:t>tris pamainas suteikėme </a:t>
            </a:r>
            <a:r>
              <a:rPr lang="lt-LT" dirty="0">
                <a:latin typeface="Calibri" panose="020F0502020204030204" pitchFamily="34" charset="0"/>
                <a:cs typeface="Calibri" panose="020F0502020204030204" pitchFamily="34" charset="0"/>
              </a:rPr>
              <a:t>galimybę stovyklauti 45 </a:t>
            </a:r>
            <a:r>
              <a:rPr lang="lt-LT" dirty="0" smtClean="0">
                <a:latin typeface="Calibri" panose="020F0502020204030204" pitchFamily="34" charset="0"/>
                <a:cs typeface="Calibri" panose="020F0502020204030204" pitchFamily="34" charset="0"/>
              </a:rPr>
              <a:t>vaikams (15 </a:t>
            </a:r>
            <a:r>
              <a:rPr lang="lt-LT" dirty="0">
                <a:latin typeface="Calibri" panose="020F0502020204030204" pitchFamily="34" charset="0"/>
                <a:cs typeface="Calibri" panose="020F0502020204030204" pitchFamily="34" charset="0"/>
              </a:rPr>
              <a:t>iš jų </a:t>
            </a:r>
            <a:r>
              <a:rPr lang="lt-LT" dirty="0" smtClean="0">
                <a:latin typeface="Calibri" panose="020F0502020204030204" pitchFamily="34" charset="0"/>
                <a:cs typeface="Calibri" panose="020F0502020204030204" pitchFamily="34" charset="0"/>
              </a:rPr>
              <a:t>turėjo specialiųjų poreikių).</a:t>
            </a:r>
          </a:p>
          <a:p>
            <a:pPr marL="0" indent="0">
              <a:buNone/>
            </a:pPr>
            <a:r>
              <a:rPr lang="lt-LT" dirty="0" smtClean="0">
                <a:latin typeface="Calibri" panose="020F0502020204030204" pitchFamily="34" charset="0"/>
                <a:cs typeface="Calibri" panose="020F0502020204030204" pitchFamily="34" charset="0"/>
              </a:rPr>
              <a:t>Partneriai</a:t>
            </a:r>
            <a:endParaRPr lang="lt-LT" dirty="0">
              <a:latin typeface="Calibri" panose="020F0502020204030204" pitchFamily="34" charset="0"/>
              <a:cs typeface="Calibri" panose="020F0502020204030204" pitchFamily="34" charset="0"/>
            </a:endParaRPr>
          </a:p>
          <a:p>
            <a:r>
              <a:rPr lang="lt-LT" dirty="0">
                <a:latin typeface="Calibri" panose="020F0502020204030204" pitchFamily="34" charset="0"/>
                <a:cs typeface="Calibri" panose="020F0502020204030204" pitchFamily="34" charset="0"/>
              </a:rPr>
              <a:t>Lietuvos aklųjų ir silpnaregių </a:t>
            </a:r>
            <a:r>
              <a:rPr lang="lt-LT" dirty="0" smtClean="0">
                <a:latin typeface="Calibri" panose="020F0502020204030204" pitchFamily="34" charset="0"/>
                <a:cs typeface="Calibri" panose="020F0502020204030204" pitchFamily="34" charset="0"/>
              </a:rPr>
              <a:t>ugdymo </a:t>
            </a:r>
            <a:r>
              <a:rPr lang="lt-LT" dirty="0">
                <a:latin typeface="Calibri" panose="020F0502020204030204" pitchFamily="34" charset="0"/>
                <a:cs typeface="Calibri" panose="020F0502020204030204" pitchFamily="34" charset="0"/>
              </a:rPr>
              <a:t>centras (</a:t>
            </a:r>
            <a:r>
              <a:rPr lang="lt-LT" dirty="0" err="1">
                <a:latin typeface="Calibri" panose="020F0502020204030204" pitchFamily="34" charset="0"/>
                <a:cs typeface="Calibri" panose="020F0502020204030204" pitchFamily="34" charset="0"/>
              </a:rPr>
              <a:t>LASUC</a:t>
            </a:r>
            <a:r>
              <a:rPr lang="lt-LT" dirty="0" smtClean="0">
                <a:latin typeface="Calibri" panose="020F0502020204030204" pitchFamily="34" charset="0"/>
                <a:cs typeface="Calibri" panose="020F0502020204030204" pitchFamily="34" charset="0"/>
              </a:rPr>
              <a:t>)</a:t>
            </a:r>
          </a:p>
          <a:p>
            <a:r>
              <a:rPr lang="lt-LT" dirty="0" smtClean="0">
                <a:latin typeface="Calibri" panose="020F0502020204030204" pitchFamily="34" charset="0"/>
                <a:cs typeface="Calibri" panose="020F0502020204030204" pitchFamily="34" charset="0"/>
              </a:rPr>
              <a:t>Vilniaus </a:t>
            </a:r>
            <a:r>
              <a:rPr lang="lt-LT" dirty="0">
                <a:latin typeface="Calibri" panose="020F0502020204030204" pitchFamily="34" charset="0"/>
                <a:cs typeface="Calibri" panose="020F0502020204030204" pitchFamily="34" charset="0"/>
              </a:rPr>
              <a:t>universiteto Medicinos ir Filosofijos fakultetų studentai savanoriai (15 aukštesnių kursų studentų) </a:t>
            </a:r>
            <a:r>
              <a:rPr lang="lt-LT" dirty="0" smtClean="0">
                <a:latin typeface="Calibri" panose="020F0502020204030204" pitchFamily="34" charset="0"/>
                <a:cs typeface="Calibri" panose="020F0502020204030204" pitchFamily="34" charset="0"/>
              </a:rPr>
              <a:t>stovykloje dalyvavo </a:t>
            </a:r>
            <a:r>
              <a:rPr lang="lt-LT" dirty="0">
                <a:latin typeface="Calibri" panose="020F0502020204030204" pitchFamily="34" charset="0"/>
                <a:cs typeface="Calibri" panose="020F0502020204030204" pitchFamily="34" charset="0"/>
              </a:rPr>
              <a:t>mokymuose apie </a:t>
            </a:r>
            <a:r>
              <a:rPr lang="lt-LT" dirty="0" smtClean="0">
                <a:latin typeface="Calibri" panose="020F0502020204030204" pitchFamily="34" charset="0"/>
                <a:cs typeface="Calibri" panose="020F0502020204030204" pitchFamily="34" charset="0"/>
              </a:rPr>
              <a:t>vaikų, turinčių specialiųjų poreikių, </a:t>
            </a:r>
            <a:r>
              <a:rPr lang="lt-LT" dirty="0">
                <a:latin typeface="Calibri" panose="020F0502020204030204" pitchFamily="34" charset="0"/>
                <a:cs typeface="Calibri" panose="020F0502020204030204" pitchFamily="34" charset="0"/>
              </a:rPr>
              <a:t>ugdymą, įsitraukimą ir </a:t>
            </a:r>
            <a:r>
              <a:rPr lang="lt-LT" dirty="0" smtClean="0">
                <a:latin typeface="Calibri" panose="020F0502020204030204" pitchFamily="34" charset="0"/>
                <a:cs typeface="Calibri" panose="020F0502020204030204" pitchFamily="34" charset="0"/>
              </a:rPr>
              <a:t>bendravimą.</a:t>
            </a:r>
            <a:endParaRPr lang="en-US" dirty="0">
              <a:latin typeface="Calibri" panose="020F0502020204030204" pitchFamily="34" charset="0"/>
              <a:cs typeface="Calibri" panose="020F0502020204030204" pitchFamily="34" charset="0"/>
            </a:endParaRPr>
          </a:p>
        </p:txBody>
      </p:sp>
      <p:sp>
        <p:nvSpPr>
          <p:cNvPr id="4" name="Content Placeholder 4"/>
          <p:cNvSpPr txBox="1">
            <a:spLocks noGrp="1"/>
          </p:cNvSpPr>
          <p:nvPr>
            <p:ph type="title"/>
          </p:nvPr>
        </p:nvSpPr>
        <p:spPr>
          <a:xfrm>
            <a:off x="0" y="0"/>
            <a:ext cx="9144000" cy="841808"/>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342900" indent="-342900" algn="ctr" fontAlgn="auto">
              <a:spcBef>
                <a:spcPct val="20000"/>
              </a:spcBef>
              <a:spcAft>
                <a:spcPts val="0"/>
              </a:spcAft>
              <a:buFont typeface="Arial" pitchFamily="34" charset="0"/>
              <a:buNone/>
              <a:defRPr/>
            </a:pPr>
            <a:r>
              <a:rPr lang="lt-LT" sz="2400" cap="none" dirty="0">
                <a:solidFill>
                  <a:srgbClr val="EBE7D2"/>
                </a:solidFill>
                <a:latin typeface="Calibri" panose="020F0502020204030204" pitchFamily="34" charset="0"/>
                <a:cs typeface="Calibri" panose="020F0502020204030204" pitchFamily="34" charset="0"/>
              </a:rPr>
              <a:t>V</a:t>
            </a:r>
            <a:r>
              <a:rPr lang="lt-LT" sz="2400" cap="none" dirty="0" smtClean="0">
                <a:solidFill>
                  <a:srgbClr val="EBE7D2"/>
                </a:solidFill>
                <a:latin typeface="Calibri" panose="020F0502020204030204" pitchFamily="34" charset="0"/>
                <a:cs typeface="Calibri" panose="020F0502020204030204" pitchFamily="34" charset="0"/>
              </a:rPr>
              <a:t>asaros stovyklos dalyviai</a:t>
            </a:r>
            <a:endParaRPr lang="en-US" sz="2400" cap="none" dirty="0">
              <a:solidFill>
                <a:srgbClr val="EBE7D2"/>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575519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9337" y="1556792"/>
            <a:ext cx="7772400" cy="4831432"/>
          </a:xfrm>
        </p:spPr>
        <p:txBody>
          <a:bodyPr>
            <a:normAutofit fontScale="85000" lnSpcReduction="10000"/>
          </a:bodyPr>
          <a:lstStyle/>
          <a:p>
            <a:r>
              <a:rPr lang="lt-LT" dirty="0" err="1" smtClean="0">
                <a:latin typeface="Calibri" panose="020F0502020204030204" pitchFamily="34" charset="0"/>
                <a:cs typeface="Calibri" panose="020F0502020204030204" pitchFamily="34" charset="0"/>
              </a:rPr>
              <a:t>St</a:t>
            </a:r>
            <a:r>
              <a:rPr lang="de-DE" dirty="0" smtClean="0">
                <a:latin typeface="Calibri" panose="020F0502020204030204" pitchFamily="34" charset="0"/>
                <a:cs typeface="Calibri" panose="020F0502020204030204" pitchFamily="34" charset="0"/>
              </a:rPr>
              <a:t>ovyklos edukacin</a:t>
            </a:r>
            <a:r>
              <a:rPr lang="lt-LT" dirty="0" err="1" smtClean="0">
                <a:latin typeface="Calibri" panose="020F0502020204030204" pitchFamily="34" charset="0"/>
                <a:cs typeface="Calibri" panose="020F0502020204030204" pitchFamily="34" charset="0"/>
              </a:rPr>
              <a:t>ėse</a:t>
            </a:r>
            <a:r>
              <a:rPr lang="de-DE" dirty="0" smtClean="0">
                <a:latin typeface="Calibri" panose="020F0502020204030204" pitchFamily="34" charset="0"/>
                <a:cs typeface="Calibri" panose="020F0502020204030204" pitchFamily="34" charset="0"/>
              </a:rPr>
              <a:t> program</a:t>
            </a:r>
            <a:r>
              <a:rPr lang="lt-LT" dirty="0" err="1" smtClean="0">
                <a:latin typeface="Calibri" panose="020F0502020204030204" pitchFamily="34" charset="0"/>
                <a:cs typeface="Calibri" panose="020F0502020204030204" pitchFamily="34" charset="0"/>
              </a:rPr>
              <a:t>ose</a:t>
            </a:r>
            <a:r>
              <a:rPr lang="de-DE" dirty="0" smtClean="0">
                <a:latin typeface="Calibri" panose="020F0502020204030204" pitchFamily="34" charset="0"/>
                <a:cs typeface="Calibri" panose="020F0502020204030204" pitchFamily="34" charset="0"/>
              </a:rPr>
              <a:t> </a:t>
            </a:r>
            <a:r>
              <a:rPr lang="de-DE" dirty="0">
                <a:latin typeface="Calibri" panose="020F0502020204030204" pitchFamily="34" charset="0"/>
                <a:cs typeface="Calibri" panose="020F0502020204030204" pitchFamily="34" charset="0"/>
              </a:rPr>
              <a:t>per aktyvią pažintinę ir kūrybinę veiklą buvo pristatytas Lietuvos didžiųjų kunigaikščių rezidencijos archeologinis, istorinis ir kultūrinis paveldas, Vilniaus pilių kompleksas ir jo raida, įvairių epochų stiliai ir interjerai. Visa veikla buvo pritaikyta </a:t>
            </a:r>
            <a:r>
              <a:rPr lang="de-DE" dirty="0" smtClean="0">
                <a:latin typeface="Calibri" panose="020F0502020204030204" pitchFamily="34" charset="0"/>
                <a:cs typeface="Calibri" panose="020F0502020204030204" pitchFamily="34" charset="0"/>
              </a:rPr>
              <a:t>reg</a:t>
            </a:r>
            <a:r>
              <a:rPr lang="lt-LT" dirty="0" err="1" smtClean="0">
                <a:latin typeface="Calibri" panose="020F0502020204030204" pitchFamily="34" charset="0"/>
                <a:cs typeface="Calibri" panose="020F0502020204030204" pitchFamily="34" charset="0"/>
              </a:rPr>
              <a:t>os</a:t>
            </a:r>
            <a:r>
              <a:rPr lang="lt-LT" dirty="0" smtClean="0">
                <a:latin typeface="Calibri" panose="020F0502020204030204" pitchFamily="34" charset="0"/>
                <a:cs typeface="Calibri" panose="020F0502020204030204" pitchFamily="34" charset="0"/>
              </a:rPr>
              <a:t> </a:t>
            </a:r>
            <a:r>
              <a:rPr lang="de-DE" dirty="0" smtClean="0">
                <a:latin typeface="Calibri" panose="020F0502020204030204" pitchFamily="34" charset="0"/>
                <a:cs typeface="Calibri" panose="020F0502020204030204" pitchFamily="34" charset="0"/>
              </a:rPr>
              <a:t>sutrikim</a:t>
            </a:r>
            <a:r>
              <a:rPr lang="lt-LT" dirty="0" smtClean="0">
                <a:latin typeface="Calibri" panose="020F0502020204030204" pitchFamily="34" charset="0"/>
                <a:cs typeface="Calibri" panose="020F0502020204030204" pitchFamily="34" charset="0"/>
              </a:rPr>
              <a:t>ų</a:t>
            </a:r>
            <a:r>
              <a:rPr lang="de-DE" dirty="0" smtClean="0">
                <a:latin typeface="Calibri" panose="020F0502020204030204" pitchFamily="34" charset="0"/>
                <a:cs typeface="Calibri" panose="020F0502020204030204" pitchFamily="34" charset="0"/>
              </a:rPr>
              <a:t> </a:t>
            </a:r>
            <a:r>
              <a:rPr lang="de-DE" dirty="0">
                <a:latin typeface="Calibri" panose="020F0502020204030204" pitchFamily="34" charset="0"/>
                <a:cs typeface="Calibri" panose="020F0502020204030204" pitchFamily="34" charset="0"/>
              </a:rPr>
              <a:t>turintiems vaikams, atsižvelgiant į jų galimybes ir </a:t>
            </a:r>
            <a:r>
              <a:rPr lang="de-DE" dirty="0" smtClean="0">
                <a:latin typeface="Calibri" panose="020F0502020204030204" pitchFamily="34" charset="0"/>
                <a:cs typeface="Calibri" panose="020F0502020204030204" pitchFamily="34" charset="0"/>
              </a:rPr>
              <a:t>poreikius</a:t>
            </a:r>
            <a:r>
              <a:rPr lang="lt-LT" dirty="0" smtClean="0">
                <a:latin typeface="Calibri" panose="020F0502020204030204" pitchFamily="34" charset="0"/>
                <a:cs typeface="Calibri" panose="020F0502020204030204" pitchFamily="34" charset="0"/>
              </a:rPr>
              <a:t>.</a:t>
            </a:r>
            <a:r>
              <a:rPr lang="de-DE" dirty="0" smtClean="0">
                <a:latin typeface="Calibri" panose="020F0502020204030204" pitchFamily="34" charset="0"/>
                <a:cs typeface="Calibri" panose="020F0502020204030204" pitchFamily="34" charset="0"/>
              </a:rPr>
              <a:t> </a:t>
            </a:r>
            <a:endParaRPr lang="lt-LT" dirty="0" smtClean="0">
              <a:latin typeface="Calibri" panose="020F0502020204030204" pitchFamily="34" charset="0"/>
              <a:cs typeface="Calibri" panose="020F0502020204030204" pitchFamily="34" charset="0"/>
            </a:endParaRPr>
          </a:p>
          <a:p>
            <a:r>
              <a:rPr lang="de-DE" dirty="0" smtClean="0">
                <a:latin typeface="Calibri" panose="020F0502020204030204" pitchFamily="34" charset="0"/>
                <a:cs typeface="Calibri" panose="020F0502020204030204" pitchFamily="34" charset="0"/>
              </a:rPr>
              <a:t>Vaikai </a:t>
            </a:r>
            <a:r>
              <a:rPr lang="de-DE" dirty="0">
                <a:latin typeface="Calibri" panose="020F0502020204030204" pitchFamily="34" charset="0"/>
                <a:cs typeface="Calibri" panose="020F0502020204030204" pitchFamily="34" charset="0"/>
              </a:rPr>
              <a:t>lavino savo socialinius įgūdžius, buvo drąsinami aktyviai dalyvauti, </a:t>
            </a:r>
            <a:r>
              <a:rPr lang="de-DE" dirty="0" smtClean="0">
                <a:latin typeface="Calibri" panose="020F0502020204030204" pitchFamily="34" charset="0"/>
                <a:cs typeface="Calibri" panose="020F0502020204030204" pitchFamily="34" charset="0"/>
              </a:rPr>
              <a:t>skatin</a:t>
            </a:r>
            <a:r>
              <a:rPr lang="lt-LT" dirty="0" smtClean="0">
                <a:latin typeface="Calibri" panose="020F0502020204030204" pitchFamily="34" charset="0"/>
                <a:cs typeface="Calibri" panose="020F0502020204030204" pitchFamily="34" charset="0"/>
              </a:rPr>
              <a:t>ta </a:t>
            </a:r>
            <a:r>
              <a:rPr lang="de-DE" dirty="0" smtClean="0">
                <a:latin typeface="Calibri" panose="020F0502020204030204" pitchFamily="34" charset="0"/>
                <a:cs typeface="Calibri" panose="020F0502020204030204" pitchFamily="34" charset="0"/>
              </a:rPr>
              <a:t>jų </a:t>
            </a:r>
            <a:r>
              <a:rPr lang="de-DE" dirty="0">
                <a:latin typeface="Calibri" panose="020F0502020204030204" pitchFamily="34" charset="0"/>
                <a:cs typeface="Calibri" panose="020F0502020204030204" pitchFamily="34" charset="0"/>
              </a:rPr>
              <a:t>kūrybinė </a:t>
            </a:r>
            <a:r>
              <a:rPr lang="de-DE" dirty="0" smtClean="0">
                <a:latin typeface="Calibri" panose="020F0502020204030204" pitchFamily="34" charset="0"/>
                <a:cs typeface="Calibri" panose="020F0502020204030204" pitchFamily="34" charset="0"/>
              </a:rPr>
              <a:t>iniciatyva</a:t>
            </a:r>
            <a:r>
              <a:rPr lang="lt-LT" dirty="0" smtClean="0">
                <a:latin typeface="Calibri" panose="020F0502020204030204" pitchFamily="34" charset="0"/>
                <a:cs typeface="Calibri" panose="020F0502020204030204" pitchFamily="34" charset="0"/>
              </a:rPr>
              <a:t>.</a:t>
            </a:r>
          </a:p>
          <a:p>
            <a:r>
              <a:rPr lang="lt-LT" dirty="0" smtClean="0">
                <a:latin typeface="Calibri" panose="020F0502020204030204" pitchFamily="34" charset="0"/>
                <a:cs typeface="Calibri" panose="020F0502020204030204" pitchFamily="34" charset="0"/>
              </a:rPr>
              <a:t>Vaikai t</a:t>
            </a:r>
            <a:r>
              <a:rPr lang="de-DE" dirty="0" smtClean="0">
                <a:latin typeface="Calibri" panose="020F0502020204030204" pitchFamily="34" charset="0"/>
                <a:cs typeface="Calibri" panose="020F0502020204030204" pitchFamily="34" charset="0"/>
              </a:rPr>
              <a:t>urėjo </a:t>
            </a:r>
            <a:r>
              <a:rPr lang="de-DE" dirty="0">
                <a:latin typeface="Calibri" panose="020F0502020204030204" pitchFamily="34" charset="0"/>
                <a:cs typeface="Calibri" panose="020F0502020204030204" pitchFamily="34" charset="0"/>
              </a:rPr>
              <a:t>galimybę daugiau sužinoti apie muziejininko profesiją, jos </a:t>
            </a:r>
            <a:r>
              <a:rPr lang="lt-LT" dirty="0" err="1" smtClean="0">
                <a:latin typeface="Calibri" panose="020F0502020204030204" pitchFamily="34" charset="0"/>
                <a:cs typeface="Calibri" panose="020F0502020204030204" pitchFamily="34" charset="0"/>
              </a:rPr>
              <a:t>savitumus</a:t>
            </a:r>
            <a:r>
              <a:rPr lang="de-DE" dirty="0" smtClean="0">
                <a:latin typeface="Calibri" panose="020F0502020204030204" pitchFamily="34" charset="0"/>
                <a:cs typeface="Calibri" panose="020F0502020204030204" pitchFamily="34" charset="0"/>
              </a:rPr>
              <a:t>,</a:t>
            </a:r>
            <a:r>
              <a:rPr lang="lt-LT" dirty="0" smtClean="0">
                <a:latin typeface="Calibri" panose="020F0502020204030204" pitchFamily="34" charset="0"/>
                <a:cs typeface="Calibri" panose="020F0502020204030204" pitchFamily="34" charset="0"/>
              </a:rPr>
              <a:t> </a:t>
            </a:r>
            <a:r>
              <a:rPr lang="de-DE" dirty="0" smtClean="0">
                <a:latin typeface="Calibri" panose="020F0502020204030204" pitchFamily="34" charset="0"/>
                <a:cs typeface="Calibri" panose="020F0502020204030204" pitchFamily="34" charset="0"/>
              </a:rPr>
              <a:t>muziejaus </a:t>
            </a:r>
            <a:r>
              <a:rPr lang="de-DE" dirty="0">
                <a:latin typeface="Calibri" panose="020F0502020204030204" pitchFamily="34" charset="0"/>
                <a:cs typeface="Calibri" panose="020F0502020204030204" pitchFamily="34" charset="0"/>
              </a:rPr>
              <a:t>kasdienę veiklą ir </a:t>
            </a:r>
            <a:r>
              <a:rPr lang="lt-LT" dirty="0" smtClean="0">
                <a:latin typeface="Calibri" panose="020F0502020204030204" pitchFamily="34" charset="0"/>
                <a:cs typeface="Calibri" panose="020F0502020204030204" pitchFamily="34" charset="0"/>
              </a:rPr>
              <a:t>įvairių </a:t>
            </a:r>
            <a:r>
              <a:rPr lang="de-DE" dirty="0" smtClean="0">
                <a:latin typeface="Calibri" panose="020F0502020204030204" pitchFamily="34" charset="0"/>
                <a:cs typeface="Calibri" panose="020F0502020204030204" pitchFamily="34" charset="0"/>
              </a:rPr>
              <a:t>skyrių </a:t>
            </a:r>
            <a:r>
              <a:rPr lang="de-DE" dirty="0">
                <a:latin typeface="Calibri" panose="020F0502020204030204" pitchFamily="34" charset="0"/>
                <a:cs typeface="Calibri" panose="020F0502020204030204" pitchFamily="34" charset="0"/>
              </a:rPr>
              <a:t>darbą. Buvo organizuoti susitikimai su muziejaus archeologais, restauratoriais, fondų saugotojais, ekskursijų vadovais, apsaugos ir renginių skyriaus darbuotojais, administracija. Šie susitikimai padėjo pažinti muziejaus vidinę veiklą ir </a:t>
            </a:r>
            <a:r>
              <a:rPr lang="lt-LT" dirty="0" smtClean="0">
                <a:latin typeface="Calibri" panose="020F0502020204030204" pitchFamily="34" charset="0"/>
                <a:cs typeface="Calibri" panose="020F0502020204030204" pitchFamily="34" charset="0"/>
              </a:rPr>
              <a:t>susipažinti </a:t>
            </a:r>
            <a:r>
              <a:rPr lang="de-DE" dirty="0" smtClean="0">
                <a:latin typeface="Calibri" panose="020F0502020204030204" pitchFamily="34" charset="0"/>
                <a:cs typeface="Calibri" panose="020F0502020204030204" pitchFamily="34" charset="0"/>
              </a:rPr>
              <a:t>su </a:t>
            </a:r>
            <a:r>
              <a:rPr lang="de-DE" dirty="0">
                <a:latin typeface="Calibri" panose="020F0502020204030204" pitchFamily="34" charset="0"/>
                <a:cs typeface="Calibri" panose="020F0502020204030204" pitchFamily="34" charset="0"/>
              </a:rPr>
              <a:t>įvairių profesijų specialistais.</a:t>
            </a:r>
            <a:endParaRPr lang="en-US"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Stovyklautojai </a:t>
            </a:r>
            <a:r>
              <a:rPr lang="de-DE" dirty="0" smtClean="0">
                <a:latin typeface="Calibri" panose="020F0502020204030204" pitchFamily="34" charset="0"/>
                <a:cs typeface="Calibri" panose="020F0502020204030204" pitchFamily="34" charset="0"/>
              </a:rPr>
              <a:t>svečiavos</a:t>
            </a:r>
            <a:r>
              <a:rPr lang="lt-LT" dirty="0" smtClean="0">
                <a:latin typeface="Calibri" panose="020F0502020204030204" pitchFamily="34" charset="0"/>
                <a:cs typeface="Calibri" panose="020F0502020204030204" pitchFamily="34" charset="0"/>
              </a:rPr>
              <a:t>i</a:t>
            </a:r>
            <a:r>
              <a:rPr lang="de-DE" dirty="0" smtClean="0">
                <a:latin typeface="Calibri" panose="020F0502020204030204" pitchFamily="34" charset="0"/>
                <a:cs typeface="Calibri" panose="020F0502020204030204" pitchFamily="34" charset="0"/>
              </a:rPr>
              <a:t> </a:t>
            </a:r>
            <a:r>
              <a:rPr lang="de-DE" dirty="0">
                <a:latin typeface="Calibri" panose="020F0502020204030204" pitchFamily="34" charset="0"/>
                <a:cs typeface="Calibri" panose="020F0502020204030204" pitchFamily="34" charset="0"/>
              </a:rPr>
              <a:t>Žaislų </a:t>
            </a:r>
            <a:r>
              <a:rPr lang="de-DE" dirty="0" smtClean="0">
                <a:latin typeface="Calibri" panose="020F0502020204030204" pitchFamily="34" charset="0"/>
                <a:cs typeface="Calibri" panose="020F0502020204030204" pitchFamily="34" charset="0"/>
              </a:rPr>
              <a:t>muziejuje</a:t>
            </a:r>
            <a:r>
              <a:rPr lang="lt-LT" dirty="0">
                <a:latin typeface="Calibri" panose="020F0502020204030204" pitchFamily="34" charset="0"/>
                <a:cs typeface="Calibri" panose="020F0502020204030204" pitchFamily="34" charset="0"/>
              </a:rPr>
              <a:t> </a:t>
            </a:r>
            <a:r>
              <a:rPr lang="lt-LT" dirty="0" smtClean="0">
                <a:latin typeface="Calibri" panose="020F0502020204030204" pitchFamily="34" charset="0"/>
                <a:cs typeface="Calibri" panose="020F0502020204030204" pitchFamily="34" charset="0"/>
              </a:rPr>
              <a:t>(d</a:t>
            </a:r>
            <a:r>
              <a:rPr lang="de-DE" dirty="0" smtClean="0">
                <a:latin typeface="Calibri" panose="020F0502020204030204" pitchFamily="34" charset="0"/>
                <a:cs typeface="Calibri" panose="020F0502020204030204" pitchFamily="34" charset="0"/>
              </a:rPr>
              <a:t>alyvavo </a:t>
            </a:r>
            <a:r>
              <a:rPr lang="de-DE" dirty="0">
                <a:latin typeface="Calibri" panose="020F0502020204030204" pitchFamily="34" charset="0"/>
                <a:cs typeface="Calibri" panose="020F0502020204030204" pitchFamily="34" charset="0"/>
              </a:rPr>
              <a:t>edukacinėje programoje „Senieji Lietuvos žaislai</a:t>
            </a:r>
            <a:r>
              <a:rPr lang="de-DE" dirty="0" smtClean="0">
                <a:latin typeface="Calibri" panose="020F0502020204030204" pitchFamily="34" charset="0"/>
                <a:cs typeface="Calibri" panose="020F0502020204030204" pitchFamily="34" charset="0"/>
              </a:rPr>
              <a:t>“</a:t>
            </a:r>
            <a:r>
              <a:rPr lang="lt-LT" dirty="0" smtClean="0">
                <a:latin typeface="Calibri" panose="020F0502020204030204" pitchFamily="34" charset="0"/>
                <a:cs typeface="Calibri" panose="020F0502020204030204" pitchFamily="34" charset="0"/>
              </a:rPr>
              <a:t>)</a:t>
            </a:r>
            <a:r>
              <a:rPr lang="de-DE" dirty="0" smtClean="0">
                <a:latin typeface="Calibri" panose="020F0502020204030204" pitchFamily="34" charset="0"/>
                <a:cs typeface="Calibri" panose="020F0502020204030204" pitchFamily="34" charset="0"/>
              </a:rPr>
              <a:t>, </a:t>
            </a:r>
            <a:r>
              <a:rPr lang="de-DE" dirty="0">
                <a:latin typeface="Calibri" panose="020F0502020204030204" pitchFamily="34" charset="0"/>
                <a:cs typeface="Calibri" panose="020F0502020204030204" pitchFamily="34" charset="0"/>
              </a:rPr>
              <a:t>Bažnytinio paveldo muziejaus surengtoje ekskursijoje po </a:t>
            </a:r>
            <a:r>
              <a:rPr lang="lt-LT" dirty="0" smtClean="0">
                <a:latin typeface="Calibri" panose="020F0502020204030204" pitchFamily="34" charset="0"/>
                <a:cs typeface="Calibri" panose="020F0502020204030204" pitchFamily="34" charset="0"/>
              </a:rPr>
              <a:t>Vilniaus k</a:t>
            </a:r>
            <a:r>
              <a:rPr lang="de-DE" dirty="0" smtClean="0">
                <a:latin typeface="Calibri" panose="020F0502020204030204" pitchFamily="34" charset="0"/>
                <a:cs typeface="Calibri" panose="020F0502020204030204" pitchFamily="34" charset="0"/>
              </a:rPr>
              <a:t>atedros </a:t>
            </a:r>
            <a:r>
              <a:rPr lang="de-DE" dirty="0">
                <a:latin typeface="Calibri" panose="020F0502020204030204" pitchFamily="34" charset="0"/>
                <a:cs typeface="Calibri" panose="020F0502020204030204" pitchFamily="34" charset="0"/>
              </a:rPr>
              <a:t>požemius </a:t>
            </a:r>
            <a:r>
              <a:rPr lang="lt-LT" dirty="0" smtClean="0">
                <a:latin typeface="Calibri" panose="020F0502020204030204" pitchFamily="34" charset="0"/>
                <a:cs typeface="Calibri" panose="020F0502020204030204" pitchFamily="34" charset="0"/>
              </a:rPr>
              <a:t>ir</a:t>
            </a:r>
            <a:r>
              <a:rPr lang="de-DE" dirty="0" smtClean="0">
                <a:latin typeface="Calibri" panose="020F0502020204030204" pitchFamily="34" charset="0"/>
                <a:cs typeface="Calibri" panose="020F0502020204030204" pitchFamily="34" charset="0"/>
              </a:rPr>
              <a:t>edukacinėje </a:t>
            </a:r>
            <a:r>
              <a:rPr lang="de-DE" dirty="0">
                <a:latin typeface="Calibri" panose="020F0502020204030204" pitchFamily="34" charset="0"/>
                <a:cs typeface="Calibri" panose="020F0502020204030204" pitchFamily="34" charset="0"/>
              </a:rPr>
              <a:t>programoje „Krikščioniškieji simboliai“.</a:t>
            </a:r>
            <a:endParaRPr lang="en-US" dirty="0">
              <a:latin typeface="Calibri" panose="020F0502020204030204" pitchFamily="34" charset="0"/>
              <a:cs typeface="Calibri" panose="020F0502020204030204" pitchFamily="34" charset="0"/>
            </a:endParaRPr>
          </a:p>
          <a:p>
            <a:r>
              <a:rPr lang="de-DE" dirty="0" smtClean="0">
                <a:latin typeface="Calibri" panose="020F0502020204030204" pitchFamily="34" charset="0"/>
                <a:cs typeface="Calibri" panose="020F0502020204030204" pitchFamily="34" charset="0"/>
              </a:rPr>
              <a:t>Stovykloje </a:t>
            </a:r>
            <a:r>
              <a:rPr lang="de-DE" dirty="0">
                <a:latin typeface="Calibri" panose="020F0502020204030204" pitchFamily="34" charset="0"/>
                <a:cs typeface="Calibri" panose="020F0502020204030204" pitchFamily="34" charset="0"/>
              </a:rPr>
              <a:t>sukurti vaikų darbai buvo </a:t>
            </a:r>
            <a:r>
              <a:rPr lang="de-DE" dirty="0" smtClean="0">
                <a:latin typeface="Calibri" panose="020F0502020204030204" pitchFamily="34" charset="0"/>
                <a:cs typeface="Calibri" panose="020F0502020204030204" pitchFamily="34" charset="0"/>
              </a:rPr>
              <a:t>išdal</a:t>
            </a:r>
            <a:r>
              <a:rPr lang="lt-LT" dirty="0" smtClean="0">
                <a:latin typeface="Calibri" panose="020F0502020204030204" pitchFamily="34" charset="0"/>
                <a:cs typeface="Calibri" panose="020F0502020204030204" pitchFamily="34" charset="0"/>
              </a:rPr>
              <a:t>y</a:t>
            </a:r>
            <a:r>
              <a:rPr lang="de-DE" dirty="0" smtClean="0">
                <a:latin typeface="Calibri" panose="020F0502020204030204" pitchFamily="34" charset="0"/>
                <a:cs typeface="Calibri" panose="020F0502020204030204" pitchFamily="34" charset="0"/>
              </a:rPr>
              <a:t>ti </a:t>
            </a:r>
            <a:r>
              <a:rPr lang="de-DE" dirty="0">
                <a:latin typeface="Calibri" panose="020F0502020204030204" pitchFamily="34" charset="0"/>
                <a:cs typeface="Calibri" panose="020F0502020204030204" pitchFamily="34" charset="0"/>
              </a:rPr>
              <a:t>stovyklos uždarymo programos metu</a:t>
            </a:r>
            <a:r>
              <a:rPr lang="de-DE" dirty="0" smtClean="0">
                <a:latin typeface="Calibri" panose="020F0502020204030204" pitchFamily="34" charset="0"/>
                <a:cs typeface="Calibri" panose="020F0502020204030204" pitchFamily="34" charset="0"/>
              </a:rPr>
              <a:t>.</a:t>
            </a:r>
            <a:endParaRPr lang="lt-LT" dirty="0" smtClean="0">
              <a:latin typeface="Calibri" panose="020F0502020204030204" pitchFamily="34" charset="0"/>
              <a:cs typeface="Calibri" panose="020F0502020204030204" pitchFamily="34" charset="0"/>
            </a:endParaRPr>
          </a:p>
          <a:p>
            <a:r>
              <a:rPr lang="lt-LT" dirty="0">
                <a:latin typeface="Calibri" panose="020F0502020204030204" pitchFamily="34" charset="0"/>
                <a:cs typeface="Calibri" panose="020F0502020204030204" pitchFamily="34" charset="0"/>
              </a:rPr>
              <a:t>P</a:t>
            </a:r>
            <a:r>
              <a:rPr lang="de-DE" dirty="0" smtClean="0">
                <a:latin typeface="Calibri" panose="020F0502020204030204" pitchFamily="34" charset="0"/>
                <a:cs typeface="Calibri" panose="020F0502020204030204" pitchFamily="34" charset="0"/>
              </a:rPr>
              <a:t>ažintis </a:t>
            </a:r>
            <a:r>
              <a:rPr lang="de-DE" dirty="0">
                <a:latin typeface="Calibri" panose="020F0502020204030204" pitchFamily="34" charset="0"/>
                <a:cs typeface="Calibri" panose="020F0502020204030204" pitchFamily="34" charset="0"/>
              </a:rPr>
              <a:t>su Brailio abėcėle ir raštu pravėrė nereginčiųjų pasaulio duris regintiems vaikams. </a:t>
            </a:r>
            <a:endParaRPr lang="lt-LT"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Content Placeholder 4"/>
          <p:cNvSpPr txBox="1">
            <a:spLocks noGrp="1"/>
          </p:cNvSpPr>
          <p:nvPr>
            <p:ph type="title"/>
          </p:nvPr>
        </p:nvSpPr>
        <p:spPr>
          <a:xfrm>
            <a:off x="0" y="0"/>
            <a:ext cx="9144000" cy="841808"/>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342900" indent="-342900" algn="ctr" fontAlgn="auto">
              <a:spcBef>
                <a:spcPct val="20000"/>
              </a:spcBef>
              <a:spcAft>
                <a:spcPts val="0"/>
              </a:spcAft>
              <a:buFont typeface="Arial" pitchFamily="34" charset="0"/>
              <a:buNone/>
              <a:defRPr/>
            </a:pPr>
            <a:r>
              <a:rPr lang="lt-LT" sz="2400" cap="none" dirty="0" smtClean="0">
                <a:solidFill>
                  <a:srgbClr val="EBE7D2"/>
                </a:solidFill>
                <a:latin typeface="Calibri" panose="020F0502020204030204" pitchFamily="34" charset="0"/>
                <a:cs typeface="Calibri" panose="020F0502020204030204" pitchFamily="34" charset="0"/>
              </a:rPr>
              <a:t>Rezultatai</a:t>
            </a:r>
            <a:endParaRPr lang="en-US" sz="2400" cap="none" dirty="0">
              <a:solidFill>
                <a:srgbClr val="EBE7D2"/>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1656177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7D2"/>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1361" y="836712"/>
            <a:ext cx="8399111" cy="5142766"/>
          </a:xfrm>
        </p:spPr>
      </p:pic>
      <p:pic>
        <p:nvPicPr>
          <p:cNvPr id="5" name="Picture 4"/>
          <p:cNvPicPr>
            <a:picLocks noChangeAspect="1"/>
          </p:cNvPicPr>
          <p:nvPr/>
        </p:nvPicPr>
        <p:blipFill>
          <a:blip r:embed="rId3"/>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28435673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7D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326270" y="6248428"/>
            <a:ext cx="774259" cy="573074"/>
          </a:xfrm>
          <a:prstGeom prst="rect">
            <a:avLst/>
          </a:prstGeom>
        </p:spPr>
      </p:pic>
      <p:pic>
        <p:nvPicPr>
          <p:cNvPr id="8" name="Picture 7"/>
          <p:cNvPicPr>
            <a:picLocks noChangeAspect="1"/>
          </p:cNvPicPr>
          <p:nvPr/>
        </p:nvPicPr>
        <p:blipFill>
          <a:blip r:embed="rId3"/>
          <a:stretch>
            <a:fillRect/>
          </a:stretch>
        </p:blipFill>
        <p:spPr>
          <a:xfrm>
            <a:off x="395287" y="852487"/>
            <a:ext cx="8353425" cy="5153025"/>
          </a:xfrm>
          <a:prstGeom prst="rect">
            <a:avLst/>
          </a:prstGeom>
        </p:spPr>
      </p:pic>
    </p:spTree>
    <p:extLst>
      <p:ext uri="{BB962C8B-B14F-4D97-AF65-F5344CB8AC3E}">
        <p14:creationId xmlns:p14="http://schemas.microsoft.com/office/powerpoint/2010/main" val="1164526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7D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26270" y="6248428"/>
            <a:ext cx="774259" cy="57307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845203"/>
            <a:ext cx="8568951" cy="5248093"/>
          </a:xfrm>
          <a:prstGeom prst="rect">
            <a:avLst/>
          </a:prstGeom>
        </p:spPr>
      </p:pic>
    </p:spTree>
    <p:extLst>
      <p:ext uri="{BB962C8B-B14F-4D97-AF65-F5344CB8AC3E}">
        <p14:creationId xmlns:p14="http://schemas.microsoft.com/office/powerpoint/2010/main" val="10365066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p:cNvPicPr>
            <a:picLocks noGrp="1" noChangeAspect="1"/>
          </p:cNvPicPr>
          <p:nvPr>
            <p:ph idx="1"/>
          </p:nvPr>
        </p:nvPicPr>
        <p:blipFill>
          <a:blip r:embed="rId2">
            <a:duotone>
              <a:schemeClr val="bg2">
                <a:shade val="45000"/>
                <a:satMod val="135000"/>
              </a:schemeClr>
              <a:prstClr val="white"/>
            </a:duotone>
          </a:blip>
          <a:stretch>
            <a:fillRect/>
          </a:stretch>
        </p:blipFill>
        <p:spPr>
          <a:xfrm>
            <a:off x="0" y="0"/>
            <a:ext cx="9144000" cy="6939968"/>
          </a:xfrm>
          <a:prstGeom prst="rect">
            <a:avLst/>
          </a:prstGeom>
          <a:noFill/>
        </p:spPr>
      </p:pic>
      <p:sp>
        <p:nvSpPr>
          <p:cNvPr id="5" name="Rectangle 4"/>
          <p:cNvSpPr/>
          <p:nvPr/>
        </p:nvSpPr>
        <p:spPr>
          <a:xfrm>
            <a:off x="1367644" y="1761824"/>
            <a:ext cx="7308812" cy="3477875"/>
          </a:xfrm>
          <a:prstGeom prst="rect">
            <a:avLst/>
          </a:prstGeom>
        </p:spPr>
        <p:txBody>
          <a:bodyPr wrap="square">
            <a:spAutoFit/>
          </a:bodyPr>
          <a:lstStyle/>
          <a:p>
            <a:pPr algn="just"/>
            <a:r>
              <a:rPr lang="lt-LT" sz="2000" dirty="0">
                <a:latin typeface="Calibri" panose="020F0502020204030204" pitchFamily="34" charset="0"/>
                <a:cs typeface="Calibri" panose="020F0502020204030204" pitchFamily="34" charset="0"/>
              </a:rPr>
              <a:t>Nuo pat </a:t>
            </a:r>
            <a:r>
              <a:rPr lang="lt-LT" sz="2000" dirty="0" smtClean="0">
                <a:latin typeface="Calibri" panose="020F0502020204030204" pitchFamily="34" charset="0"/>
                <a:cs typeface="Calibri" panose="020F0502020204030204" pitchFamily="34" charset="0"/>
              </a:rPr>
              <a:t>atidarymo Valdovų rūmų muziejuje daug dėmesio skiriama </a:t>
            </a:r>
            <a:r>
              <a:rPr lang="lt-LT" sz="2000" dirty="0">
                <a:latin typeface="Calibri" panose="020F0502020204030204" pitchFamily="34" charset="0"/>
                <a:cs typeface="Calibri" panose="020F0502020204030204" pitchFamily="34" charset="0"/>
              </a:rPr>
              <a:t>lankytojų </a:t>
            </a:r>
            <a:r>
              <a:rPr lang="lt-LT" sz="2000" dirty="0" smtClean="0">
                <a:latin typeface="Calibri" panose="020F0502020204030204" pitchFamily="34" charset="0"/>
                <a:cs typeface="Calibri" panose="020F0502020204030204" pitchFamily="34" charset="0"/>
              </a:rPr>
              <a:t>edukacijai, </a:t>
            </a:r>
            <a:r>
              <a:rPr lang="lt-LT" sz="2000" dirty="0">
                <a:latin typeface="Calibri" panose="020F0502020204030204" pitchFamily="34" charset="0"/>
                <a:cs typeface="Calibri" panose="020F0502020204030204" pitchFamily="34" charset="0"/>
              </a:rPr>
              <a:t>šiuo metu lankytojus kviečiame į 47 teminius edukacinius </a:t>
            </a:r>
            <a:r>
              <a:rPr lang="lt-LT" sz="2000" dirty="0" err="1">
                <a:latin typeface="Calibri" panose="020F0502020204030204" pitchFamily="34" charset="0"/>
                <a:cs typeface="Calibri" panose="020F0502020204030204" pitchFamily="34" charset="0"/>
              </a:rPr>
              <a:t>užsiėmimus</a:t>
            </a:r>
            <a:r>
              <a:rPr lang="lt-LT" sz="2000" dirty="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a:p>
            <a:pPr algn="just"/>
            <a:endParaRPr lang="lt-LT" sz="2000" dirty="0" smtClean="0">
              <a:latin typeface="Calibri" panose="020F0502020204030204" pitchFamily="34" charset="0"/>
              <a:cs typeface="Calibri" panose="020F0502020204030204" pitchFamily="34" charset="0"/>
            </a:endParaRPr>
          </a:p>
          <a:p>
            <a:pPr algn="just"/>
            <a:r>
              <a:rPr lang="lt-LT" sz="2000" dirty="0" smtClean="0">
                <a:latin typeface="Calibri" panose="020F0502020204030204" pitchFamily="34" charset="0"/>
                <a:cs typeface="Calibri" panose="020F0502020204030204" pitchFamily="34" charset="0"/>
              </a:rPr>
              <a:t>Stengiamės </a:t>
            </a:r>
            <a:r>
              <a:rPr lang="lt-LT" sz="2000" dirty="0">
                <a:latin typeface="Calibri" panose="020F0502020204030204" pitchFamily="34" charset="0"/>
                <a:cs typeface="Calibri" panose="020F0502020204030204" pitchFamily="34" charset="0"/>
              </a:rPr>
              <a:t>svetingai priimti ir integruoti į muziejaus edukacinę veiklą </a:t>
            </a:r>
            <a:r>
              <a:rPr lang="lt-LT" sz="2000" dirty="0" smtClean="0">
                <a:latin typeface="Calibri" panose="020F0502020204030204" pitchFamily="34" charset="0"/>
                <a:cs typeface="Calibri" panose="020F0502020204030204" pitchFamily="34" charset="0"/>
              </a:rPr>
              <a:t>lankytojus, </a:t>
            </a:r>
            <a:r>
              <a:rPr lang="lt-LT" sz="2000" dirty="0">
                <a:latin typeface="Calibri" panose="020F0502020204030204" pitchFamily="34" charset="0"/>
                <a:cs typeface="Calibri" panose="020F0502020204030204" pitchFamily="34" charset="0"/>
              </a:rPr>
              <a:t>turinčius specialiųjų </a:t>
            </a:r>
            <a:r>
              <a:rPr lang="lt-LT" sz="2000" dirty="0" smtClean="0">
                <a:latin typeface="Calibri" panose="020F0502020204030204" pitchFamily="34" charset="0"/>
                <a:cs typeface="Calibri" panose="020F0502020204030204" pitchFamily="34" charset="0"/>
              </a:rPr>
              <a:t>poreikių. Nuo </a:t>
            </a:r>
            <a:r>
              <a:rPr lang="lt-LT" sz="2000" dirty="0">
                <a:latin typeface="Calibri" panose="020F0502020204030204" pitchFamily="34" charset="0"/>
                <a:cs typeface="Calibri" panose="020F0502020204030204" pitchFamily="34" charset="0"/>
              </a:rPr>
              <a:t>pat muziejaus atidarymo </a:t>
            </a:r>
            <a:r>
              <a:rPr lang="lt-LT" sz="2000" dirty="0" smtClean="0">
                <a:latin typeface="Calibri" panose="020F0502020204030204" pitchFamily="34" charset="0"/>
                <a:cs typeface="Calibri" panose="020F0502020204030204" pitchFamily="34" charset="0"/>
              </a:rPr>
              <a:t>bendradarbiaujame </a:t>
            </a:r>
            <a:r>
              <a:rPr lang="lt-LT" sz="2000" dirty="0">
                <a:latin typeface="Calibri" panose="020F0502020204030204" pitchFamily="34" charset="0"/>
                <a:cs typeface="Calibri" panose="020F0502020204030204" pitchFamily="34" charset="0"/>
              </a:rPr>
              <a:t>su aklųjų ir silpnaregių </a:t>
            </a:r>
            <a:r>
              <a:rPr lang="lt-LT" sz="2000" dirty="0" smtClean="0">
                <a:latin typeface="Calibri" panose="020F0502020204030204" pitchFamily="34" charset="0"/>
                <a:cs typeface="Calibri" panose="020F0502020204030204" pitchFamily="34" charset="0"/>
              </a:rPr>
              <a:t>centrais. Pastaraisiais </a:t>
            </a:r>
            <a:r>
              <a:rPr lang="lt-LT" sz="2000" dirty="0">
                <a:latin typeface="Calibri" panose="020F0502020204030204" pitchFamily="34" charset="0"/>
                <a:cs typeface="Calibri" panose="020F0502020204030204" pitchFamily="34" charset="0"/>
              </a:rPr>
              <a:t>metais </a:t>
            </a:r>
            <a:r>
              <a:rPr lang="lt-LT" sz="2000" dirty="0" smtClean="0">
                <a:latin typeface="Calibri" panose="020F0502020204030204" pitchFamily="34" charset="0"/>
                <a:cs typeface="Calibri" panose="020F0502020204030204" pitchFamily="34" charset="0"/>
              </a:rPr>
              <a:t>daug dėmesio skiriame asmenims, </a:t>
            </a:r>
            <a:r>
              <a:rPr lang="lt-LT" sz="2000" dirty="0">
                <a:latin typeface="Calibri" panose="020F0502020204030204" pitchFamily="34" charset="0"/>
                <a:cs typeface="Calibri" panose="020F0502020204030204" pitchFamily="34" charset="0"/>
              </a:rPr>
              <a:t>turintiems autizmo spektro </a:t>
            </a:r>
            <a:r>
              <a:rPr lang="lt-LT" sz="2000" dirty="0" smtClean="0">
                <a:latin typeface="Calibri" panose="020F0502020204030204" pitchFamily="34" charset="0"/>
                <a:cs typeface="Calibri" panose="020F0502020204030204" pitchFamily="34" charset="0"/>
              </a:rPr>
              <a:t>sutrikimą. Numatome šias veiklas plėtoti.</a:t>
            </a:r>
            <a:endParaRPr lang="en-US" sz="2000" dirty="0">
              <a:latin typeface="Calibri" panose="020F0502020204030204" pitchFamily="34" charset="0"/>
              <a:cs typeface="Calibri" panose="020F0502020204030204" pitchFamily="34" charset="0"/>
            </a:endParaRPr>
          </a:p>
          <a:p>
            <a:pPr algn="just"/>
            <a:endParaRPr lang="lt-LT" sz="2000" dirty="0" smtClean="0">
              <a:latin typeface="Calibri" panose="020F0502020204030204" pitchFamily="34" charset="0"/>
              <a:cs typeface="Calibri" panose="020F0502020204030204" pitchFamily="34" charset="0"/>
            </a:endParaRPr>
          </a:p>
          <a:p>
            <a:pPr algn="just"/>
            <a:r>
              <a:rPr lang="lt-LT" sz="2000" dirty="0" smtClean="0">
                <a:latin typeface="Calibri" panose="020F0502020204030204" pitchFamily="34" charset="0"/>
                <a:cs typeface="Calibri" panose="020F0502020204030204" pitchFamily="34" charset="0"/>
              </a:rPr>
              <a:t>Muziejus </a:t>
            </a:r>
            <a:r>
              <a:rPr lang="lt-LT" sz="2000" dirty="0">
                <a:latin typeface="Calibri" panose="020F0502020204030204" pitchFamily="34" charset="0"/>
                <a:cs typeface="Calibri" panose="020F0502020204030204" pitchFamily="34" charset="0"/>
              </a:rPr>
              <a:t>atviras visiems, </a:t>
            </a:r>
            <a:r>
              <a:rPr lang="en-US" sz="2000" b="1" dirty="0" err="1" smtClean="0">
                <a:latin typeface="Calibri" panose="020F0502020204030204" pitchFamily="34" charset="0"/>
                <a:cs typeface="Calibri" panose="020F0502020204030204" pitchFamily="34" charset="0"/>
              </a:rPr>
              <a:t>kvie</a:t>
            </a:r>
            <a:r>
              <a:rPr lang="lt-LT" sz="2000" b="1" dirty="0" smtClean="0">
                <a:latin typeface="Calibri" panose="020F0502020204030204" pitchFamily="34" charset="0"/>
                <a:cs typeface="Calibri" panose="020F0502020204030204" pitchFamily="34" charset="0"/>
              </a:rPr>
              <a:t>č</a:t>
            </a:r>
            <a:r>
              <a:rPr lang="en-US" sz="2000" b="1" dirty="0" err="1" smtClean="0">
                <a:latin typeface="Calibri" panose="020F0502020204030204" pitchFamily="34" charset="0"/>
                <a:cs typeface="Calibri" panose="020F0502020204030204" pitchFamily="34" charset="0"/>
              </a:rPr>
              <a:t>iame</a:t>
            </a:r>
            <a:r>
              <a:rPr lang="lt-LT" sz="2000" b="1" dirty="0" smtClean="0">
                <a:latin typeface="Calibri" panose="020F0502020204030204" pitchFamily="34" charset="0"/>
                <a:cs typeface="Calibri" panose="020F0502020204030204" pitchFamily="34" charset="0"/>
              </a:rPr>
              <a:t> mus </a:t>
            </a:r>
            <a:r>
              <a:rPr lang="lt-LT" sz="2000" b="1" dirty="0">
                <a:latin typeface="Calibri" panose="020F0502020204030204" pitchFamily="34" charset="0"/>
                <a:cs typeface="Calibri" panose="020F0502020204030204" pitchFamily="34" charset="0"/>
              </a:rPr>
              <a:t>atrasti</a:t>
            </a:r>
            <a:r>
              <a:rPr lang="lt-LT" sz="2000" dirty="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4202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7504" y="0"/>
            <a:ext cx="8928992" cy="6858000"/>
          </a:xfrm>
        </p:spPr>
      </p:pic>
      <p:pic>
        <p:nvPicPr>
          <p:cNvPr id="5" name="FanfarospetsGala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8344" y="497062"/>
            <a:ext cx="609600" cy="609600"/>
          </a:xfrm>
          <a:prstGeom prst="rect">
            <a:avLst/>
          </a:prstGeom>
        </p:spPr>
      </p:pic>
    </p:spTree>
    <p:extLst>
      <p:ext uri="{BB962C8B-B14F-4D97-AF65-F5344CB8AC3E}">
        <p14:creationId xmlns:p14="http://schemas.microsoft.com/office/powerpoint/2010/main" val="325348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46091774"/>
              </p:ext>
            </p:extLst>
          </p:nvPr>
        </p:nvGraphicFramePr>
        <p:xfrm>
          <a:off x="-2" y="-2"/>
          <a:ext cx="9144001" cy="6858001"/>
        </p:xfrm>
        <a:graphic>
          <a:graphicData uri="http://schemas.openxmlformats.org/drawingml/2006/table">
            <a:tbl>
              <a:tblPr firstRow="1" firstCol="1" bandRow="1">
                <a:tableStyleId>{5C22544A-7EE6-4342-B048-85BDC9FD1C3A}</a:tableStyleId>
              </a:tblPr>
              <a:tblGrid>
                <a:gridCol w="3275858">
                  <a:extLst>
                    <a:ext uri="{9D8B030D-6E8A-4147-A177-3AD203B41FA5}">
                      <a16:colId xmlns:a16="http://schemas.microsoft.com/office/drawing/2014/main" xmlns="" val="20000"/>
                    </a:ext>
                  </a:extLst>
                </a:gridCol>
                <a:gridCol w="990394">
                  <a:extLst>
                    <a:ext uri="{9D8B030D-6E8A-4147-A177-3AD203B41FA5}">
                      <a16:colId xmlns:a16="http://schemas.microsoft.com/office/drawing/2014/main" xmlns="" val="20001"/>
                    </a:ext>
                  </a:extLst>
                </a:gridCol>
                <a:gridCol w="1034306">
                  <a:extLst>
                    <a:ext uri="{9D8B030D-6E8A-4147-A177-3AD203B41FA5}">
                      <a16:colId xmlns:a16="http://schemas.microsoft.com/office/drawing/2014/main" xmlns="" val="20002"/>
                    </a:ext>
                  </a:extLst>
                </a:gridCol>
                <a:gridCol w="960427">
                  <a:extLst>
                    <a:ext uri="{9D8B030D-6E8A-4147-A177-3AD203B41FA5}">
                      <a16:colId xmlns:a16="http://schemas.microsoft.com/office/drawing/2014/main" xmlns="" val="20003"/>
                    </a:ext>
                  </a:extLst>
                </a:gridCol>
                <a:gridCol w="960427">
                  <a:extLst>
                    <a:ext uri="{9D8B030D-6E8A-4147-A177-3AD203B41FA5}">
                      <a16:colId xmlns:a16="http://schemas.microsoft.com/office/drawing/2014/main" xmlns="" val="20004"/>
                    </a:ext>
                  </a:extLst>
                </a:gridCol>
                <a:gridCol w="960427">
                  <a:extLst>
                    <a:ext uri="{9D8B030D-6E8A-4147-A177-3AD203B41FA5}">
                      <a16:colId xmlns:a16="http://schemas.microsoft.com/office/drawing/2014/main" xmlns="" val="20005"/>
                    </a:ext>
                  </a:extLst>
                </a:gridCol>
                <a:gridCol w="962162">
                  <a:extLst>
                    <a:ext uri="{9D8B030D-6E8A-4147-A177-3AD203B41FA5}">
                      <a16:colId xmlns:a16="http://schemas.microsoft.com/office/drawing/2014/main" xmlns="" val="20006"/>
                    </a:ext>
                  </a:extLst>
                </a:gridCol>
              </a:tblGrid>
              <a:tr h="1619594">
                <a:tc>
                  <a:txBody>
                    <a:bodyPr/>
                    <a:lstStyle/>
                    <a:p>
                      <a:pPr>
                        <a:lnSpc>
                          <a:spcPct val="107000"/>
                        </a:lnSpc>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2"/>
                    </a:solidFill>
                  </a:tcPr>
                </a:tc>
                <a:tc>
                  <a:txBody>
                    <a:bodyPr/>
                    <a:lstStyle/>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2013</a:t>
                      </a:r>
                      <a:endParaRPr lang="lt-LT"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endParaRPr lang="lt-LT" sz="1600" b="0"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endParaRPr lang="lt-LT" sz="1600" b="0"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lt-LT" sz="1600" b="0" dirty="0" smtClean="0">
                          <a:effectLst/>
                          <a:latin typeface="Calibri" panose="020F0502020204030204" pitchFamily="34" charset="0"/>
                          <a:ea typeface="Calibri" panose="020F0502020204030204" pitchFamily="34" charset="0"/>
                          <a:cs typeface="Calibri" panose="020F0502020204030204" pitchFamily="34" charset="0"/>
                        </a:rPr>
                        <a:t>142 137</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2014</a:t>
                      </a:r>
                      <a:endParaRPr lang="lt-LT"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endParaRPr lang="lt-LT" sz="1600" b="0"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endParaRPr lang="lt-LT" sz="1600" b="0"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lt-LT" sz="1600" b="0" dirty="0" smtClean="0">
                          <a:effectLst/>
                          <a:latin typeface="Calibri" panose="020F0502020204030204" pitchFamily="34" charset="0"/>
                          <a:ea typeface="Calibri" panose="020F0502020204030204" pitchFamily="34" charset="0"/>
                          <a:cs typeface="Calibri" panose="020F0502020204030204" pitchFamily="34" charset="0"/>
                        </a:rPr>
                        <a:t>179 687</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2015</a:t>
                      </a:r>
                      <a:endParaRPr lang="lt-LT"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endParaRPr lang="lt-LT" sz="1600" b="0"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endParaRPr lang="lt-LT" sz="1600" b="0"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lt-LT" sz="1600" b="0" dirty="0" smtClean="0">
                          <a:effectLst/>
                          <a:latin typeface="Calibri" panose="020F0502020204030204" pitchFamily="34" charset="0"/>
                          <a:ea typeface="Calibri" panose="020F0502020204030204" pitchFamily="34" charset="0"/>
                          <a:cs typeface="Calibri" panose="020F0502020204030204" pitchFamily="34" charset="0"/>
                        </a:rPr>
                        <a:t>138 167</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ctr">
                        <a:lnSpc>
                          <a:spcPct val="107000"/>
                        </a:lnSpc>
                        <a:spcAft>
                          <a:spcPts val="0"/>
                        </a:spcAft>
                      </a:pPr>
                      <a:r>
                        <a:rPr lang="en-US" sz="1600" b="0" baseline="0" dirty="0" smtClean="0">
                          <a:effectLst/>
                          <a:latin typeface="Calibri" panose="020F0502020204030204" pitchFamily="34" charset="0"/>
                          <a:ea typeface="Calibri" panose="020F0502020204030204" pitchFamily="34" charset="0"/>
                          <a:cs typeface="Calibri" panose="020F0502020204030204" pitchFamily="34" charset="0"/>
                        </a:rPr>
                        <a:t>         </a:t>
                      </a:r>
                      <a:endParaRPr lang="lt-LT" sz="1600" b="0"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US" sz="1600" b="0" dirty="0" smtClean="0">
                          <a:effectLst/>
                          <a:latin typeface="Calibri" panose="020F0502020204030204" pitchFamily="34" charset="0"/>
                          <a:ea typeface="Calibri" panose="020F0502020204030204" pitchFamily="34" charset="0"/>
                          <a:cs typeface="Calibri" panose="020F0502020204030204" pitchFamily="34" charset="0"/>
                        </a:rPr>
                        <a:t>2016</a:t>
                      </a:r>
                    </a:p>
                    <a:p>
                      <a:pPr algn="ctr">
                        <a:lnSpc>
                          <a:spcPct val="107000"/>
                        </a:lnSpc>
                        <a:spcAft>
                          <a:spcPts val="0"/>
                        </a:spcAft>
                      </a:pPr>
                      <a:endParaRPr lang="en-US" sz="1600" b="0"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endParaRPr lang="en-US" sz="1600" b="0"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lt-LT" sz="1600" b="0" dirty="0" smtClean="0">
                          <a:effectLst/>
                          <a:latin typeface="Calibri" panose="020F0502020204030204" pitchFamily="34" charset="0"/>
                          <a:ea typeface="Calibri" panose="020F0502020204030204" pitchFamily="34" charset="0"/>
                          <a:cs typeface="Calibri" panose="020F0502020204030204" pitchFamily="34" charset="0"/>
                        </a:rPr>
                        <a:t>133 515</a:t>
                      </a:r>
                    </a:p>
                    <a:p>
                      <a:pPr algn="ctr">
                        <a:lnSpc>
                          <a:spcPct val="107000"/>
                        </a:lnSpc>
                        <a:spcAft>
                          <a:spcPts val="0"/>
                        </a:spcAft>
                      </a:pP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2017</a:t>
                      </a:r>
                      <a:endParaRPr lang="lt-LT"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endParaRPr lang="lt-LT" sz="1600" b="0"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endParaRPr lang="lt-LT" sz="1600" b="0"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lt-LT" sz="1600" b="0" dirty="0" smtClean="0">
                          <a:effectLst/>
                          <a:latin typeface="Calibri" panose="020F0502020204030204" pitchFamily="34" charset="0"/>
                          <a:ea typeface="Calibri" panose="020F0502020204030204" pitchFamily="34" charset="0"/>
                          <a:cs typeface="Calibri" panose="020F0502020204030204" pitchFamily="34" charset="0"/>
                        </a:rPr>
                        <a:t>143 389</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2018</a:t>
                      </a:r>
                      <a:r>
                        <a:rPr lang="lt-LT" sz="1600" b="0" dirty="0" smtClean="0">
                          <a:effectLst/>
                          <a:latin typeface="Calibri" panose="020F0502020204030204" pitchFamily="34" charset="0"/>
                          <a:cs typeface="Calibri" panose="020F0502020204030204" pitchFamily="34" charset="0"/>
                        </a:rPr>
                        <a:t>-</a:t>
                      </a:r>
                      <a:endParaRPr lang="en-US" sz="1600" b="0" dirty="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a:effectLst/>
                          <a:latin typeface="Calibri" panose="020F0502020204030204" pitchFamily="34" charset="0"/>
                          <a:cs typeface="Calibri" panose="020F0502020204030204" pitchFamily="34" charset="0"/>
                        </a:rPr>
                        <a:t>01-03</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solidFill>
                  </a:tcPr>
                </a:tc>
                <a:extLst>
                  <a:ext uri="{0D108BD9-81ED-4DB2-BD59-A6C34878D82A}">
                    <a16:rowId xmlns:a16="http://schemas.microsoft.com/office/drawing/2014/main" xmlns="" val="10000"/>
                  </a:ext>
                </a:extLst>
              </a:tr>
              <a:tr h="899804">
                <a:tc>
                  <a:txBody>
                    <a:bodyPr/>
                    <a:lstStyle/>
                    <a:p>
                      <a:pPr>
                        <a:lnSpc>
                          <a:spcPct val="107000"/>
                        </a:lnSpc>
                        <a:spcAft>
                          <a:spcPts val="0"/>
                        </a:spcAft>
                      </a:pPr>
                      <a:r>
                        <a:rPr lang="en-US" sz="1800" b="0" dirty="0" err="1">
                          <a:effectLst/>
                          <a:latin typeface="Calibri" panose="020F0502020204030204" pitchFamily="34" charset="0"/>
                          <a:cs typeface="Calibri" panose="020F0502020204030204" pitchFamily="34" charset="0"/>
                        </a:rPr>
                        <a:t>Edukaciniai</a:t>
                      </a:r>
                      <a:r>
                        <a:rPr lang="en-US" sz="1800" b="0" dirty="0">
                          <a:effectLst/>
                          <a:latin typeface="Calibri" panose="020F0502020204030204" pitchFamily="34" charset="0"/>
                          <a:cs typeface="Calibri" panose="020F0502020204030204" pitchFamily="34" charset="0"/>
                        </a:rPr>
                        <a:t> </a:t>
                      </a:r>
                      <a:r>
                        <a:rPr lang="lt-LT" sz="1800" b="0" dirty="0">
                          <a:effectLst/>
                          <a:latin typeface="Calibri" panose="020F0502020204030204" pitchFamily="34" charset="0"/>
                          <a:cs typeface="Calibri" panose="020F0502020204030204" pitchFamily="34" charset="0"/>
                        </a:rPr>
                        <a:t>užsiėmimai </a:t>
                      </a:r>
                      <a:r>
                        <a:rPr lang="lt-LT" sz="1800" b="0" dirty="0" smtClean="0">
                          <a:effectLst/>
                          <a:latin typeface="Calibri" panose="020F0502020204030204" pitchFamily="34" charset="0"/>
                          <a:cs typeface="Calibri" panose="020F0502020204030204" pitchFamily="34" charset="0"/>
                        </a:rPr>
                        <a:t>mokiniams</a:t>
                      </a:r>
                    </a:p>
                    <a:p>
                      <a:pPr>
                        <a:lnSpc>
                          <a:spcPct val="107000"/>
                        </a:lnSpc>
                        <a:spcAft>
                          <a:spcPts val="0"/>
                        </a:spcAft>
                      </a:pPr>
                      <a:r>
                        <a:rPr lang="lt-LT" sz="1800" b="0" dirty="0" smtClean="0">
                          <a:effectLst/>
                          <a:latin typeface="Calibri" panose="020F0502020204030204" pitchFamily="34" charset="0"/>
                          <a:ea typeface="Calibri" panose="020F0502020204030204" pitchFamily="34" charset="0"/>
                          <a:cs typeface="Calibri" panose="020F0502020204030204" pitchFamily="34" charset="0"/>
                        </a:rPr>
                        <a:t>(dalyvių skaičius)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2"/>
                    </a:solidFill>
                  </a:tcPr>
                </a:tc>
                <a:tc>
                  <a:txBody>
                    <a:bodyPr/>
                    <a:lstStyle/>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8</a:t>
                      </a:r>
                      <a:r>
                        <a:rPr lang="lt-LT" sz="1600" b="0" dirty="0" smtClean="0">
                          <a:effectLst/>
                          <a:latin typeface="Calibri" panose="020F0502020204030204" pitchFamily="34" charset="0"/>
                          <a:cs typeface="Calibri" panose="020F0502020204030204" pitchFamily="34" charset="0"/>
                        </a:rPr>
                        <a:t> </a:t>
                      </a:r>
                      <a:r>
                        <a:rPr lang="en-US" sz="1600" b="0" dirty="0" smtClean="0">
                          <a:effectLst/>
                          <a:latin typeface="Calibri" panose="020F0502020204030204" pitchFamily="34" charset="0"/>
                          <a:cs typeface="Calibri" panose="020F0502020204030204" pitchFamily="34" charset="0"/>
                        </a:rPr>
                        <a:t>152</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16</a:t>
                      </a:r>
                      <a:r>
                        <a:rPr lang="lt-LT" sz="1600" b="0" dirty="0" smtClean="0">
                          <a:effectLst/>
                          <a:latin typeface="Calibri" panose="020F0502020204030204" pitchFamily="34" charset="0"/>
                          <a:cs typeface="Calibri" panose="020F0502020204030204" pitchFamily="34" charset="0"/>
                        </a:rPr>
                        <a:t> </a:t>
                      </a:r>
                      <a:r>
                        <a:rPr lang="en-US" sz="1600" b="0" dirty="0" smtClean="0">
                          <a:effectLst/>
                          <a:latin typeface="Calibri" panose="020F0502020204030204" pitchFamily="34" charset="0"/>
                          <a:cs typeface="Calibri" panose="020F0502020204030204" pitchFamily="34" charset="0"/>
                        </a:rPr>
                        <a:t>777</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10</a:t>
                      </a:r>
                      <a:r>
                        <a:rPr lang="lt-LT" sz="1600" b="0" dirty="0" smtClean="0">
                          <a:effectLst/>
                          <a:latin typeface="Calibri" panose="020F0502020204030204" pitchFamily="34" charset="0"/>
                          <a:cs typeface="Calibri" panose="020F0502020204030204" pitchFamily="34" charset="0"/>
                        </a:rPr>
                        <a:t> </a:t>
                      </a:r>
                      <a:r>
                        <a:rPr lang="en-US" sz="1600" b="0" dirty="0" smtClean="0">
                          <a:effectLst/>
                          <a:latin typeface="Calibri" panose="020F0502020204030204" pitchFamily="34" charset="0"/>
                          <a:cs typeface="Calibri" panose="020F0502020204030204" pitchFamily="34" charset="0"/>
                        </a:rPr>
                        <a:t>205</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10</a:t>
                      </a:r>
                      <a:r>
                        <a:rPr lang="lt-LT" sz="1600" b="0" dirty="0" smtClean="0">
                          <a:effectLst/>
                          <a:latin typeface="Calibri" panose="020F0502020204030204" pitchFamily="34" charset="0"/>
                          <a:cs typeface="Calibri" panose="020F0502020204030204" pitchFamily="34" charset="0"/>
                        </a:rPr>
                        <a:t> </a:t>
                      </a:r>
                      <a:r>
                        <a:rPr lang="en-US" sz="1600" b="0" dirty="0" smtClean="0">
                          <a:effectLst/>
                          <a:latin typeface="Calibri" panose="020F0502020204030204" pitchFamily="34" charset="0"/>
                          <a:cs typeface="Calibri" panose="020F0502020204030204" pitchFamily="34" charset="0"/>
                        </a:rPr>
                        <a:t>801</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11</a:t>
                      </a:r>
                      <a:r>
                        <a:rPr lang="lt-LT" sz="1600" b="0" dirty="0" smtClean="0">
                          <a:effectLst/>
                          <a:latin typeface="Calibri" panose="020F0502020204030204" pitchFamily="34" charset="0"/>
                          <a:cs typeface="Calibri" panose="020F0502020204030204" pitchFamily="34" charset="0"/>
                        </a:rPr>
                        <a:t> 677</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5</a:t>
                      </a:r>
                      <a:r>
                        <a:rPr lang="lt-LT" sz="1600" b="0" dirty="0" smtClean="0">
                          <a:effectLst/>
                          <a:latin typeface="Calibri" panose="020F0502020204030204" pitchFamily="34" charset="0"/>
                          <a:cs typeface="Calibri" panose="020F0502020204030204" pitchFamily="34" charset="0"/>
                        </a:rPr>
                        <a:t> </a:t>
                      </a:r>
                      <a:r>
                        <a:rPr lang="en-US" sz="1600" b="0" dirty="0" smtClean="0">
                          <a:effectLst/>
                          <a:latin typeface="Calibri" panose="020F0502020204030204" pitchFamily="34" charset="0"/>
                          <a:cs typeface="Calibri" panose="020F0502020204030204" pitchFamily="34" charset="0"/>
                        </a:rPr>
                        <a:t>660</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0001"/>
                  </a:ext>
                </a:extLst>
              </a:tr>
              <a:tr h="1639191">
                <a:tc>
                  <a:txBody>
                    <a:bodyPr/>
                    <a:lstStyle/>
                    <a:p>
                      <a:pPr>
                        <a:lnSpc>
                          <a:spcPct val="107000"/>
                        </a:lnSpc>
                        <a:spcAft>
                          <a:spcPts val="0"/>
                        </a:spcAft>
                      </a:pPr>
                      <a:r>
                        <a:rPr lang="en-US" sz="1800" b="0" dirty="0" err="1">
                          <a:effectLst/>
                          <a:latin typeface="Calibri" panose="020F0502020204030204" pitchFamily="34" charset="0"/>
                          <a:cs typeface="Calibri" panose="020F0502020204030204" pitchFamily="34" charset="0"/>
                        </a:rPr>
                        <a:t>Edukaciniai</a:t>
                      </a:r>
                      <a:r>
                        <a:rPr lang="en-US" sz="1800" b="0" dirty="0">
                          <a:effectLst/>
                          <a:latin typeface="Calibri" panose="020F0502020204030204" pitchFamily="34" charset="0"/>
                          <a:cs typeface="Calibri" panose="020F0502020204030204" pitchFamily="34" charset="0"/>
                        </a:rPr>
                        <a:t> </a:t>
                      </a:r>
                      <a:r>
                        <a:rPr lang="en-US" sz="1800" b="0" dirty="0" err="1">
                          <a:effectLst/>
                          <a:latin typeface="Calibri" panose="020F0502020204030204" pitchFamily="34" charset="0"/>
                          <a:cs typeface="Calibri" panose="020F0502020204030204" pitchFamily="34" charset="0"/>
                        </a:rPr>
                        <a:t>užsiėmimai</a:t>
                      </a:r>
                      <a:r>
                        <a:rPr lang="en-US" sz="1800" b="0" dirty="0">
                          <a:effectLst/>
                          <a:latin typeface="Calibri" panose="020F0502020204030204" pitchFamily="34" charset="0"/>
                          <a:cs typeface="Calibri" panose="020F0502020204030204" pitchFamily="34" charset="0"/>
                        </a:rPr>
                        <a:t> </a:t>
                      </a:r>
                      <a:r>
                        <a:rPr lang="lt-LT" sz="1800" b="0" dirty="0" smtClean="0">
                          <a:effectLst/>
                          <a:latin typeface="Calibri" panose="020F0502020204030204" pitchFamily="34" charset="0"/>
                          <a:cs typeface="Calibri" panose="020F0502020204030204" pitchFamily="34" charset="0"/>
                        </a:rPr>
                        <a:t>negalią turintiems</a:t>
                      </a:r>
                      <a:r>
                        <a:rPr lang="lt-LT" sz="1800" b="0" baseline="0" dirty="0" smtClean="0">
                          <a:effectLst/>
                          <a:latin typeface="Calibri" panose="020F0502020204030204" pitchFamily="34" charset="0"/>
                          <a:cs typeface="Calibri" panose="020F0502020204030204" pitchFamily="34" charset="0"/>
                        </a:rPr>
                        <a:t> </a:t>
                      </a:r>
                      <a:r>
                        <a:rPr lang="en-US" sz="1800" b="0" dirty="0" err="1" smtClean="0">
                          <a:effectLst/>
                          <a:latin typeface="Calibri" panose="020F0502020204030204" pitchFamily="34" charset="0"/>
                          <a:cs typeface="Calibri" panose="020F0502020204030204" pitchFamily="34" charset="0"/>
                        </a:rPr>
                        <a:t>žmonėms</a:t>
                      </a:r>
                      <a:r>
                        <a:rPr lang="en-US" sz="1800" b="0" dirty="0" smtClean="0">
                          <a:effectLst/>
                          <a:latin typeface="Calibri" panose="020F0502020204030204" pitchFamily="34" charset="0"/>
                          <a:cs typeface="Calibri" panose="020F0502020204030204" pitchFamily="34" charset="0"/>
                        </a:rPr>
                        <a:t>: </a:t>
                      </a:r>
                      <a:endParaRPr lang="en-US" sz="1800" b="0" dirty="0">
                        <a:effectLst/>
                        <a:latin typeface="Calibri" panose="020F0502020204030204" pitchFamily="34" charset="0"/>
                        <a:cs typeface="Calibri" panose="020F0502020204030204" pitchFamily="34" charset="0"/>
                      </a:endParaRPr>
                    </a:p>
                    <a:p>
                      <a:pPr>
                        <a:lnSpc>
                          <a:spcPct val="107000"/>
                        </a:lnSpc>
                        <a:spcAft>
                          <a:spcPts val="0"/>
                        </a:spcAft>
                      </a:pPr>
                      <a:r>
                        <a:rPr lang="lt-LT" sz="1800" b="0" dirty="0" smtClean="0">
                          <a:effectLst/>
                          <a:latin typeface="Calibri" panose="020F0502020204030204" pitchFamily="34" charset="0"/>
                          <a:cs typeface="Calibri" panose="020F0502020204030204" pitchFamily="34" charset="0"/>
                        </a:rPr>
                        <a:t>v</a:t>
                      </a:r>
                      <a:r>
                        <a:rPr lang="en-US" sz="1800" b="0" dirty="0" err="1" smtClean="0">
                          <a:effectLst/>
                          <a:latin typeface="Calibri" panose="020F0502020204030204" pitchFamily="34" charset="0"/>
                          <a:cs typeface="Calibri" panose="020F0502020204030204" pitchFamily="34" charset="0"/>
                        </a:rPr>
                        <a:t>aikam</a:t>
                      </a:r>
                      <a:r>
                        <a:rPr lang="lt-LT" sz="1800" b="0" dirty="0" smtClean="0">
                          <a:effectLst/>
                          <a:latin typeface="Calibri" panose="020F0502020204030204" pitchFamily="34" charset="0"/>
                          <a:cs typeface="Calibri" panose="020F0502020204030204" pitchFamily="34" charset="0"/>
                        </a:rPr>
                        <a:t>s,</a:t>
                      </a:r>
                      <a:endParaRPr lang="en-US" sz="1800" b="0" dirty="0">
                        <a:effectLst/>
                        <a:latin typeface="Calibri" panose="020F0502020204030204" pitchFamily="34" charset="0"/>
                        <a:cs typeface="Calibri" panose="020F0502020204030204" pitchFamily="34" charset="0"/>
                      </a:endParaRPr>
                    </a:p>
                    <a:p>
                      <a:pPr>
                        <a:lnSpc>
                          <a:spcPct val="107000"/>
                        </a:lnSpc>
                        <a:spcAft>
                          <a:spcPts val="0"/>
                        </a:spcAft>
                      </a:pPr>
                      <a:r>
                        <a:rPr lang="lt-LT" sz="1800" b="0" dirty="0" smtClean="0">
                          <a:effectLst/>
                          <a:latin typeface="Calibri" panose="020F0502020204030204" pitchFamily="34" charset="0"/>
                          <a:cs typeface="Calibri" panose="020F0502020204030204" pitchFamily="34" charset="0"/>
                        </a:rPr>
                        <a:t>s</a:t>
                      </a:r>
                      <a:r>
                        <a:rPr lang="en-US" sz="1800" b="0" dirty="0" err="1" smtClean="0">
                          <a:effectLst/>
                          <a:latin typeface="Calibri" panose="020F0502020204030204" pitchFamily="34" charset="0"/>
                          <a:cs typeface="Calibri" panose="020F0502020204030204" pitchFamily="34" charset="0"/>
                        </a:rPr>
                        <a:t>uaugusie</a:t>
                      </a:r>
                      <a:r>
                        <a:rPr lang="lt-LT" sz="1800" b="0" dirty="0" err="1" smtClean="0">
                          <a:effectLst/>
                          <a:latin typeface="Calibri" panose="020F0502020204030204" pitchFamily="34" charset="0"/>
                          <a:cs typeface="Calibri" panose="020F0502020204030204" pitchFamily="34" charset="0"/>
                        </a:rPr>
                        <a:t>sie</a:t>
                      </a:r>
                      <a:r>
                        <a:rPr lang="en-US" sz="1800" b="0" dirty="0" err="1" smtClean="0">
                          <a:effectLst/>
                          <a:latin typeface="Calibri" panose="020F0502020204030204" pitchFamily="34" charset="0"/>
                          <a:cs typeface="Calibri" panose="020F0502020204030204" pitchFamily="34" charset="0"/>
                        </a:rPr>
                        <a:t>ms</a:t>
                      </a:r>
                      <a:endParaRPr lang="lt-LT" sz="1800" b="0" dirty="0" smtClean="0">
                        <a:effectLst/>
                        <a:latin typeface="Calibri" panose="020F0502020204030204" pitchFamily="34" charset="0"/>
                        <a:cs typeface="Calibri" panose="020F0502020204030204" pitchFamily="34" charset="0"/>
                      </a:endParaRPr>
                    </a:p>
                    <a:p>
                      <a:pPr>
                        <a:lnSpc>
                          <a:spcPct val="107000"/>
                        </a:lnSpc>
                        <a:spcAft>
                          <a:spcPts val="0"/>
                        </a:spcAft>
                      </a:pPr>
                      <a:r>
                        <a:rPr lang="lt-LT" sz="1800" b="0" dirty="0" smtClean="0">
                          <a:effectLst/>
                          <a:latin typeface="Calibri" panose="020F0502020204030204" pitchFamily="34" charset="0"/>
                          <a:ea typeface="Calibri" panose="020F0502020204030204" pitchFamily="34" charset="0"/>
                          <a:cs typeface="Calibri" panose="020F0502020204030204" pitchFamily="34" charset="0"/>
                        </a:rPr>
                        <a:t>(dalyvių skaičius)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2"/>
                    </a:solidFill>
                  </a:tcP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 </a:t>
                      </a:r>
                    </a:p>
                    <a:p>
                      <a:pPr algn="ctr">
                        <a:lnSpc>
                          <a:spcPct val="107000"/>
                        </a:lnSpc>
                        <a:spcAft>
                          <a:spcPts val="0"/>
                        </a:spcAft>
                      </a:pPr>
                      <a:endParaRPr lang="lt-LT"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23</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 </a:t>
                      </a:r>
                      <a:endParaRPr lang="en-US"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endParaRPr lang="lt-LT"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483</a:t>
                      </a:r>
                      <a:endParaRPr lang="en-US" sz="1600" b="0" dirty="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a:effectLst/>
                          <a:latin typeface="Calibri" panose="020F0502020204030204" pitchFamily="34" charset="0"/>
                          <a:cs typeface="Calibri" panose="020F0502020204030204" pitchFamily="34" charset="0"/>
                        </a:rPr>
                        <a:t>334</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 </a:t>
                      </a:r>
                    </a:p>
                    <a:p>
                      <a:pPr algn="ctr">
                        <a:lnSpc>
                          <a:spcPct val="107000"/>
                        </a:lnSpc>
                        <a:spcAft>
                          <a:spcPts val="0"/>
                        </a:spcAft>
                      </a:pPr>
                      <a:endParaRPr lang="lt-LT"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295</a:t>
                      </a:r>
                      <a:endParaRPr lang="en-US" sz="1600" b="0" dirty="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a:effectLst/>
                          <a:latin typeface="Calibri" panose="020F0502020204030204" pitchFamily="34" charset="0"/>
                          <a:cs typeface="Calibri" panose="020F0502020204030204" pitchFamily="34" charset="0"/>
                        </a:rPr>
                        <a:t>321</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 </a:t>
                      </a:r>
                    </a:p>
                    <a:p>
                      <a:pPr algn="ctr">
                        <a:lnSpc>
                          <a:spcPct val="107000"/>
                        </a:lnSpc>
                        <a:spcAft>
                          <a:spcPts val="0"/>
                        </a:spcAft>
                      </a:pPr>
                      <a:endParaRPr lang="lt-LT"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238</a:t>
                      </a:r>
                      <a:endParaRPr lang="en-US" sz="1600" b="0" dirty="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a:effectLst/>
                          <a:latin typeface="Calibri" panose="020F0502020204030204" pitchFamily="34" charset="0"/>
                          <a:cs typeface="Calibri" panose="020F0502020204030204" pitchFamily="34" charset="0"/>
                        </a:rPr>
                        <a:t>249</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 </a:t>
                      </a:r>
                    </a:p>
                    <a:p>
                      <a:pPr algn="ctr">
                        <a:lnSpc>
                          <a:spcPct val="107000"/>
                        </a:lnSpc>
                        <a:spcAft>
                          <a:spcPts val="0"/>
                        </a:spcAft>
                      </a:pPr>
                      <a:endParaRPr lang="lt-LT"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302</a:t>
                      </a:r>
                      <a:endParaRPr lang="en-US" sz="1600" b="0" dirty="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a:effectLst/>
                          <a:latin typeface="Calibri" panose="020F0502020204030204" pitchFamily="34" charset="0"/>
                          <a:cs typeface="Calibri" panose="020F0502020204030204" pitchFamily="34" charset="0"/>
                        </a:rPr>
                        <a:t>295</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 </a:t>
                      </a:r>
                      <a:endParaRPr lang="en-US"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endParaRPr lang="lt-LT" sz="1600" b="0" dirty="0" smtClean="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smtClean="0">
                          <a:effectLst/>
                          <a:latin typeface="Calibri" panose="020F0502020204030204" pitchFamily="34" charset="0"/>
                          <a:cs typeface="Calibri" panose="020F0502020204030204" pitchFamily="34" charset="0"/>
                        </a:rPr>
                        <a:t>101</a:t>
                      </a:r>
                      <a:endParaRPr lang="en-US" sz="1600" b="0" dirty="0">
                        <a:effectLst/>
                        <a:latin typeface="Calibri" panose="020F0502020204030204" pitchFamily="34" charset="0"/>
                        <a:cs typeface="Calibri" panose="020F0502020204030204" pitchFamily="34" charset="0"/>
                      </a:endParaRPr>
                    </a:p>
                    <a:p>
                      <a:pPr algn="ctr">
                        <a:lnSpc>
                          <a:spcPct val="107000"/>
                        </a:lnSpc>
                        <a:spcAft>
                          <a:spcPts val="0"/>
                        </a:spcAft>
                      </a:pPr>
                      <a:r>
                        <a:rPr lang="en-US" sz="1600" b="0" dirty="0">
                          <a:effectLst/>
                          <a:latin typeface="Calibri" panose="020F0502020204030204" pitchFamily="34" charset="0"/>
                          <a:cs typeface="Calibri" panose="020F0502020204030204" pitchFamily="34" charset="0"/>
                        </a:rPr>
                        <a:t>33</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0002"/>
                  </a:ext>
                </a:extLst>
              </a:tr>
              <a:tr h="899804">
                <a:tc>
                  <a:txBody>
                    <a:bodyPr/>
                    <a:lstStyle/>
                    <a:p>
                      <a:pPr>
                        <a:lnSpc>
                          <a:spcPct val="107000"/>
                        </a:lnSpc>
                        <a:spcAft>
                          <a:spcPts val="0"/>
                        </a:spcAft>
                      </a:pPr>
                      <a:r>
                        <a:rPr lang="en-US" sz="1800" b="0" dirty="0" err="1">
                          <a:effectLst/>
                          <a:latin typeface="Calibri" panose="020F0502020204030204" pitchFamily="34" charset="0"/>
                          <a:cs typeface="Calibri" panose="020F0502020204030204" pitchFamily="34" charset="0"/>
                        </a:rPr>
                        <a:t>Edukaciniai</a:t>
                      </a:r>
                      <a:r>
                        <a:rPr lang="en-US" sz="1800" b="0" dirty="0">
                          <a:effectLst/>
                          <a:latin typeface="Calibri" panose="020F0502020204030204" pitchFamily="34" charset="0"/>
                          <a:cs typeface="Calibri" panose="020F0502020204030204" pitchFamily="34" charset="0"/>
                        </a:rPr>
                        <a:t> </a:t>
                      </a:r>
                      <a:r>
                        <a:rPr lang="en-US" sz="1800" b="0" dirty="0" err="1">
                          <a:effectLst/>
                          <a:latin typeface="Calibri" panose="020F0502020204030204" pitchFamily="34" charset="0"/>
                          <a:cs typeface="Calibri" panose="020F0502020204030204" pitchFamily="34" charset="0"/>
                        </a:rPr>
                        <a:t>užsiėmimai</a:t>
                      </a:r>
                      <a:r>
                        <a:rPr lang="en-US" sz="1800" b="0" dirty="0">
                          <a:effectLst/>
                          <a:latin typeface="Calibri" panose="020F0502020204030204" pitchFamily="34" charset="0"/>
                          <a:cs typeface="Calibri" panose="020F0502020204030204" pitchFamily="34" charset="0"/>
                        </a:rPr>
                        <a:t> </a:t>
                      </a:r>
                      <a:endParaRPr lang="lt-LT" sz="1800" b="0" dirty="0" smtClean="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smtClean="0">
                          <a:effectLst/>
                          <a:latin typeface="Calibri" panose="020F0502020204030204" pitchFamily="34" charset="0"/>
                          <a:cs typeface="Calibri" panose="020F0502020204030204" pitchFamily="34" charset="0"/>
                        </a:rPr>
                        <a:t>1</a:t>
                      </a:r>
                      <a:r>
                        <a:rPr lang="lt-LT" sz="1800" b="0" kern="1200" dirty="0" smtClean="0">
                          <a:solidFill>
                            <a:schemeClr val="lt1"/>
                          </a:solidFill>
                          <a:effectLst/>
                          <a:latin typeface="Calibri" panose="020F0502020204030204" pitchFamily="34" charset="0"/>
                          <a:ea typeface="+mn-ea"/>
                          <a:cs typeface="Calibri" panose="020F0502020204030204" pitchFamily="34" charset="0"/>
                        </a:rPr>
                        <a:t>–</a:t>
                      </a:r>
                      <a:r>
                        <a:rPr lang="en-US" sz="1800" b="0" dirty="0" smtClean="0">
                          <a:effectLst/>
                          <a:latin typeface="Calibri" panose="020F0502020204030204" pitchFamily="34" charset="0"/>
                          <a:cs typeface="Calibri" panose="020F0502020204030204" pitchFamily="34" charset="0"/>
                        </a:rPr>
                        <a:t>5 met</a:t>
                      </a:r>
                      <a:r>
                        <a:rPr lang="lt-LT" sz="1800" b="0" dirty="0" smtClean="0">
                          <a:effectLst/>
                          <a:latin typeface="Calibri" panose="020F0502020204030204" pitchFamily="34" charset="0"/>
                          <a:cs typeface="Calibri" panose="020F0502020204030204" pitchFamily="34" charset="0"/>
                        </a:rPr>
                        <a:t>ų vaikams</a:t>
                      </a:r>
                    </a:p>
                    <a:p>
                      <a:pPr>
                        <a:lnSpc>
                          <a:spcPct val="107000"/>
                        </a:lnSpc>
                        <a:spcAft>
                          <a:spcPts val="0"/>
                        </a:spcAft>
                      </a:pPr>
                      <a:r>
                        <a:rPr lang="lt-LT" sz="1800" b="0" dirty="0" smtClean="0">
                          <a:effectLst/>
                          <a:latin typeface="Calibri" panose="020F0502020204030204" pitchFamily="34" charset="0"/>
                          <a:ea typeface="Calibri" panose="020F0502020204030204" pitchFamily="34" charset="0"/>
                          <a:cs typeface="Calibri" panose="020F0502020204030204" pitchFamily="34" charset="0"/>
                        </a:rPr>
                        <a:t>(dalyvių skaičius)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2"/>
                    </a:solidFill>
                  </a:tcP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0</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447</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137</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340</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942</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969</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0003"/>
                  </a:ext>
                </a:extLst>
              </a:tr>
              <a:tr h="899804">
                <a:tc>
                  <a:txBody>
                    <a:bodyPr/>
                    <a:lstStyle/>
                    <a:p>
                      <a:pPr>
                        <a:lnSpc>
                          <a:spcPct val="107000"/>
                        </a:lnSpc>
                        <a:spcAft>
                          <a:spcPts val="0"/>
                        </a:spcAft>
                      </a:pPr>
                      <a:r>
                        <a:rPr lang="en-US" sz="1800" b="0" dirty="0" err="1">
                          <a:effectLst/>
                          <a:latin typeface="Calibri" panose="020F0502020204030204" pitchFamily="34" charset="0"/>
                          <a:cs typeface="Calibri" panose="020F0502020204030204" pitchFamily="34" charset="0"/>
                        </a:rPr>
                        <a:t>Edukaciniai</a:t>
                      </a:r>
                      <a:r>
                        <a:rPr lang="en-US" sz="1800" b="0" dirty="0">
                          <a:effectLst/>
                          <a:latin typeface="Calibri" panose="020F0502020204030204" pitchFamily="34" charset="0"/>
                          <a:cs typeface="Calibri" panose="020F0502020204030204" pitchFamily="34" charset="0"/>
                        </a:rPr>
                        <a:t> </a:t>
                      </a:r>
                      <a:r>
                        <a:rPr lang="en-US" sz="1800" b="0" dirty="0" err="1">
                          <a:effectLst/>
                          <a:latin typeface="Calibri" panose="020F0502020204030204" pitchFamily="34" charset="0"/>
                          <a:cs typeface="Calibri" panose="020F0502020204030204" pitchFamily="34" charset="0"/>
                        </a:rPr>
                        <a:t>užsiėmimai</a:t>
                      </a:r>
                      <a:r>
                        <a:rPr lang="en-US" sz="1800" b="0" dirty="0">
                          <a:effectLst/>
                          <a:latin typeface="Calibri" panose="020F0502020204030204" pitchFamily="34" charset="0"/>
                          <a:cs typeface="Calibri" panose="020F0502020204030204" pitchFamily="34" charset="0"/>
                        </a:rPr>
                        <a:t> </a:t>
                      </a:r>
                      <a:r>
                        <a:rPr lang="en-US" sz="1800" b="0" dirty="0" err="1" smtClean="0">
                          <a:effectLst/>
                          <a:latin typeface="Calibri" panose="020F0502020204030204" pitchFamily="34" charset="0"/>
                          <a:cs typeface="Calibri" panose="020F0502020204030204" pitchFamily="34" charset="0"/>
                        </a:rPr>
                        <a:t>senjorams</a:t>
                      </a:r>
                      <a:endParaRPr lang="lt-LT" sz="1800" b="0" dirty="0" smtClean="0">
                        <a:effectLst/>
                        <a:latin typeface="Calibri" panose="020F0502020204030204" pitchFamily="34" charset="0"/>
                        <a:cs typeface="Calibri" panose="020F0502020204030204" pitchFamily="34" charset="0"/>
                      </a:endParaRPr>
                    </a:p>
                    <a:p>
                      <a:pPr>
                        <a:lnSpc>
                          <a:spcPct val="107000"/>
                        </a:lnSpc>
                        <a:spcAft>
                          <a:spcPts val="0"/>
                        </a:spcAft>
                      </a:pPr>
                      <a:r>
                        <a:rPr lang="lt-LT" sz="1800" b="0" dirty="0" smtClean="0">
                          <a:effectLst/>
                          <a:latin typeface="Calibri" panose="020F0502020204030204" pitchFamily="34" charset="0"/>
                          <a:ea typeface="Calibri" panose="020F0502020204030204" pitchFamily="34" charset="0"/>
                          <a:cs typeface="Calibri" panose="020F0502020204030204" pitchFamily="34" charset="0"/>
                        </a:rPr>
                        <a:t>(dalyvių skaičius)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2"/>
                    </a:solidFill>
                  </a:tcP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379</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262</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267</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420</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520</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 </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0004"/>
                  </a:ext>
                </a:extLst>
              </a:tr>
              <a:tr h="899804">
                <a:tc>
                  <a:txBody>
                    <a:bodyPr/>
                    <a:lstStyle/>
                    <a:p>
                      <a:pPr>
                        <a:lnSpc>
                          <a:spcPct val="107000"/>
                        </a:lnSpc>
                        <a:spcAft>
                          <a:spcPts val="0"/>
                        </a:spcAft>
                      </a:pPr>
                      <a:r>
                        <a:rPr lang="en-US" sz="1800" b="0" dirty="0" err="1">
                          <a:effectLst/>
                          <a:latin typeface="Calibri" panose="020F0502020204030204" pitchFamily="34" charset="0"/>
                          <a:cs typeface="Calibri" panose="020F0502020204030204" pitchFamily="34" charset="0"/>
                        </a:rPr>
                        <a:t>Edukaciniai</a:t>
                      </a:r>
                      <a:r>
                        <a:rPr lang="en-US" sz="1800" b="0" dirty="0">
                          <a:effectLst/>
                          <a:latin typeface="Calibri" panose="020F0502020204030204" pitchFamily="34" charset="0"/>
                          <a:cs typeface="Calibri" panose="020F0502020204030204" pitchFamily="34" charset="0"/>
                        </a:rPr>
                        <a:t> </a:t>
                      </a:r>
                      <a:r>
                        <a:rPr lang="en-US" sz="1800" b="0" dirty="0" err="1">
                          <a:effectLst/>
                          <a:latin typeface="Calibri" panose="020F0502020204030204" pitchFamily="34" charset="0"/>
                          <a:cs typeface="Calibri" panose="020F0502020204030204" pitchFamily="34" charset="0"/>
                        </a:rPr>
                        <a:t>užsiėmimai</a:t>
                      </a:r>
                      <a:r>
                        <a:rPr lang="en-US" sz="1800" b="0" dirty="0">
                          <a:effectLst/>
                          <a:latin typeface="Calibri" panose="020F0502020204030204" pitchFamily="34" charset="0"/>
                          <a:cs typeface="Calibri" panose="020F0502020204030204" pitchFamily="34" charset="0"/>
                        </a:rPr>
                        <a:t> </a:t>
                      </a:r>
                      <a:r>
                        <a:rPr lang="en-US" sz="1800" b="0" dirty="0" err="1" smtClean="0">
                          <a:effectLst/>
                          <a:latin typeface="Calibri" panose="020F0502020204030204" pitchFamily="34" charset="0"/>
                          <a:cs typeface="Calibri" panose="020F0502020204030204" pitchFamily="34" charset="0"/>
                        </a:rPr>
                        <a:t>studentams</a:t>
                      </a:r>
                      <a:endParaRPr lang="lt-LT" sz="1800" b="0" dirty="0" smtClean="0">
                        <a:effectLst/>
                        <a:latin typeface="Calibri" panose="020F0502020204030204" pitchFamily="34" charset="0"/>
                        <a:cs typeface="Calibri" panose="020F0502020204030204" pitchFamily="34" charset="0"/>
                      </a:endParaRPr>
                    </a:p>
                    <a:p>
                      <a:pPr>
                        <a:lnSpc>
                          <a:spcPct val="107000"/>
                        </a:lnSpc>
                        <a:spcAft>
                          <a:spcPts val="0"/>
                        </a:spcAft>
                      </a:pPr>
                      <a:r>
                        <a:rPr lang="lt-LT" sz="1800" b="0" dirty="0" smtClean="0">
                          <a:effectLst/>
                          <a:latin typeface="Calibri" panose="020F0502020204030204" pitchFamily="34" charset="0"/>
                          <a:ea typeface="Calibri" panose="020F0502020204030204" pitchFamily="34" charset="0"/>
                          <a:cs typeface="Calibri" panose="020F0502020204030204" pitchFamily="34" charset="0"/>
                        </a:rPr>
                        <a:t>(dalyvių skaičius)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2"/>
                    </a:solidFill>
                  </a:tcP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23</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449</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510</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120</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184</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600" b="0" dirty="0">
                          <a:effectLst/>
                          <a:latin typeface="Calibri" panose="020F0502020204030204" pitchFamily="34" charset="0"/>
                          <a:cs typeface="Calibri" panose="020F0502020204030204" pitchFamily="34" charset="0"/>
                        </a:rPr>
                        <a:t> </a:t>
                      </a:r>
                      <a:endParaRPr lang="en-US" sz="16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5" name="Rectangle 1"/>
          <p:cNvSpPr>
            <a:spLocks noChangeArrowheads="1"/>
          </p:cNvSpPr>
          <p:nvPr/>
        </p:nvSpPr>
        <p:spPr bwMode="auto">
          <a:xfrm>
            <a:off x="-640541" y="-23497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00524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799" y="1844824"/>
            <a:ext cx="7772400" cy="4403604"/>
          </a:xfrm>
        </p:spPr>
        <p:txBody>
          <a:bodyPr>
            <a:normAutofit lnSpcReduction="10000"/>
          </a:bodyPr>
          <a:lstStyle/>
          <a:p>
            <a:pPr>
              <a:lnSpc>
                <a:spcPct val="150000"/>
              </a:lnSpc>
            </a:pPr>
            <a:r>
              <a:rPr lang="lt-LT" dirty="0">
                <a:latin typeface="Calibri" panose="020F0502020204030204" pitchFamily="34" charset="0"/>
                <a:cs typeface="Calibri" panose="020F0502020204030204" pitchFamily="34" charset="0"/>
              </a:rPr>
              <a:t>Konsultantai ir projekto bičiuliai: Lietuvos aklųjų </a:t>
            </a:r>
            <a:r>
              <a:rPr lang="lt-LT" dirty="0" smtClean="0">
                <a:latin typeface="Calibri" panose="020F0502020204030204" pitchFamily="34" charset="0"/>
                <a:cs typeface="Calibri" panose="020F0502020204030204" pitchFamily="34" charset="0"/>
              </a:rPr>
              <a:t>biblioteka, </a:t>
            </a:r>
            <a:r>
              <a:rPr lang="lt-LT" dirty="0">
                <a:latin typeface="Calibri" panose="020F0502020204030204" pitchFamily="34" charset="0"/>
                <a:cs typeface="Calibri" panose="020F0502020204030204" pitchFamily="34" charset="0"/>
              </a:rPr>
              <a:t>Brailio rašto specialistas Vytautas Gendvilas, Lietuvos aklųjų ir silpnaregių </a:t>
            </a:r>
            <a:r>
              <a:rPr lang="lt-LT" dirty="0" smtClean="0">
                <a:latin typeface="Calibri" panose="020F0502020204030204" pitchFamily="34" charset="0"/>
                <a:cs typeface="Calibri" panose="020F0502020204030204" pitchFamily="34" charset="0"/>
              </a:rPr>
              <a:t>sąjunga </a:t>
            </a:r>
            <a:endParaRPr lang="en-US" dirty="0">
              <a:latin typeface="Calibri" panose="020F0502020204030204" pitchFamily="34" charset="0"/>
              <a:cs typeface="Calibri" panose="020F0502020204030204" pitchFamily="34" charset="0"/>
            </a:endParaRPr>
          </a:p>
          <a:p>
            <a:pPr>
              <a:lnSpc>
                <a:spcPct val="150000"/>
              </a:lnSpc>
            </a:pPr>
            <a:r>
              <a:rPr lang="lt-LT" dirty="0" smtClean="0">
                <a:latin typeface="Calibri" panose="020F0502020204030204" pitchFamily="34" charset="0"/>
                <a:cs typeface="Calibri" panose="020F0502020204030204" pitchFamily="34" charset="0"/>
              </a:rPr>
              <a:t>Sukurta </a:t>
            </a:r>
            <a:r>
              <a:rPr lang="lt-LT" dirty="0">
                <a:latin typeface="Calibri" panose="020F0502020204030204" pitchFamily="34" charset="0"/>
                <a:cs typeface="Calibri" panose="020F0502020204030204" pitchFamily="34" charset="0"/>
              </a:rPr>
              <a:t>edukacinė </a:t>
            </a:r>
            <a:r>
              <a:rPr lang="lt-LT" dirty="0" smtClean="0">
                <a:latin typeface="Calibri" panose="020F0502020204030204" pitchFamily="34" charset="0"/>
                <a:cs typeface="Calibri" panose="020F0502020204030204" pitchFamily="34" charset="0"/>
              </a:rPr>
              <a:t>programa akliesiems </a:t>
            </a:r>
            <a:r>
              <a:rPr lang="lt-LT" dirty="0">
                <a:latin typeface="Calibri" panose="020F0502020204030204" pitchFamily="34" charset="0"/>
                <a:cs typeface="Calibri" panose="020F0502020204030204" pitchFamily="34" charset="0"/>
              </a:rPr>
              <a:t>ir silpnaregiams. </a:t>
            </a:r>
            <a:r>
              <a:rPr lang="lt-LT" dirty="0" smtClean="0">
                <a:latin typeface="Calibri" panose="020F0502020204030204" pitchFamily="34" charset="0"/>
                <a:cs typeface="Calibri" panose="020F0502020204030204" pitchFamily="34" charset="0"/>
              </a:rPr>
              <a:t>Jos pagrindinė </a:t>
            </a:r>
            <a:r>
              <a:rPr lang="lt-LT" dirty="0">
                <a:latin typeface="Calibri" panose="020F0502020204030204" pitchFamily="34" charset="0"/>
                <a:cs typeface="Calibri" panose="020F0502020204030204" pitchFamily="34" charset="0"/>
              </a:rPr>
              <a:t>priemonė </a:t>
            </a:r>
            <a:r>
              <a:rPr lang="lt-LT" dirty="0" smtClean="0">
                <a:latin typeface="Calibri" panose="020F0502020204030204" pitchFamily="34" charset="0"/>
                <a:cs typeface="Calibri" panose="020F0502020204030204" pitchFamily="34" charset="0"/>
              </a:rPr>
              <a:t>– kilnojamoji </a:t>
            </a:r>
            <a:r>
              <a:rPr lang="lt-LT" dirty="0">
                <a:latin typeface="Calibri" panose="020F0502020204030204" pitchFamily="34" charset="0"/>
                <a:cs typeface="Calibri" panose="020F0502020204030204" pitchFamily="34" charset="0"/>
              </a:rPr>
              <a:t>edukacinė ekspozicija</a:t>
            </a:r>
            <a:endParaRPr lang="en-US" dirty="0">
              <a:latin typeface="Calibri" panose="020F0502020204030204" pitchFamily="34" charset="0"/>
              <a:cs typeface="Calibri" panose="020F0502020204030204" pitchFamily="34" charset="0"/>
            </a:endParaRPr>
          </a:p>
          <a:p>
            <a:pPr>
              <a:lnSpc>
                <a:spcPct val="150000"/>
              </a:lnSpc>
            </a:pPr>
            <a:r>
              <a:rPr lang="lt-LT" dirty="0" smtClean="0">
                <a:latin typeface="Calibri" panose="020F0502020204030204" pitchFamily="34" charset="0"/>
                <a:cs typeface="Calibri" panose="020F0502020204030204" pitchFamily="34" charset="0"/>
              </a:rPr>
              <a:t>Interaktyvių </a:t>
            </a:r>
            <a:r>
              <a:rPr lang="lt-LT" dirty="0">
                <a:latin typeface="Calibri" panose="020F0502020204030204" pitchFamily="34" charset="0"/>
                <a:cs typeface="Calibri" panose="020F0502020204030204" pitchFamily="34" charset="0"/>
              </a:rPr>
              <a:t>kūrybinių sprendimų pritaikymas </a:t>
            </a:r>
            <a:r>
              <a:rPr lang="lt-LT" dirty="0" smtClean="0">
                <a:latin typeface="Calibri" panose="020F0502020204030204" pitchFamily="34" charset="0"/>
                <a:cs typeface="Calibri" panose="020F0502020204030204" pitchFamily="34" charset="0"/>
              </a:rPr>
              <a:t>leidžia </a:t>
            </a:r>
            <a:r>
              <a:rPr lang="lt-LT" dirty="0">
                <a:latin typeface="Calibri" panose="020F0502020204030204" pitchFamily="34" charset="0"/>
                <a:cs typeface="Calibri" panose="020F0502020204030204" pitchFamily="34" charset="0"/>
              </a:rPr>
              <a:t>pažinti Renesansą lytėjimo ir klausos </a:t>
            </a:r>
            <a:r>
              <a:rPr lang="lt-LT" dirty="0" smtClean="0">
                <a:latin typeface="Calibri" panose="020F0502020204030204" pitchFamily="34" charset="0"/>
                <a:cs typeface="Calibri" panose="020F0502020204030204" pitchFamily="34" charset="0"/>
              </a:rPr>
              <a:t>juslėmis: lankytojams </a:t>
            </a:r>
            <a:r>
              <a:rPr lang="lt-LT" dirty="0">
                <a:latin typeface="Calibri" panose="020F0502020204030204" pitchFamily="34" charset="0"/>
                <a:cs typeface="Calibri" panose="020F0502020204030204" pitchFamily="34" charset="0"/>
              </a:rPr>
              <a:t>sudaromos galimybės susipažinti su </a:t>
            </a:r>
            <a:r>
              <a:rPr lang="lt-LT" dirty="0" smtClean="0">
                <a:latin typeface="Calibri" panose="020F0502020204030204" pitchFamily="34" charset="0"/>
                <a:cs typeface="Calibri" panose="020F0502020204030204" pitchFamily="34" charset="0"/>
              </a:rPr>
              <a:t>XV–XVI </a:t>
            </a:r>
            <a:r>
              <a:rPr lang="lt-LT" dirty="0">
                <a:latin typeface="Calibri" panose="020F0502020204030204" pitchFamily="34" charset="0"/>
                <a:cs typeface="Calibri" panose="020F0502020204030204" pitchFamily="34" charset="0"/>
              </a:rPr>
              <a:t>a. Vilniaus </a:t>
            </a:r>
            <a:r>
              <a:rPr lang="lt-LT" dirty="0" smtClean="0">
                <a:latin typeface="Calibri" panose="020F0502020204030204" pitchFamily="34" charset="0"/>
                <a:cs typeface="Calibri" panose="020F0502020204030204" pitchFamily="34" charset="0"/>
              </a:rPr>
              <a:t>Žemutinės </a:t>
            </a:r>
            <a:r>
              <a:rPr lang="lt-LT" dirty="0">
                <a:latin typeface="Calibri" panose="020F0502020204030204" pitchFamily="34" charset="0"/>
                <a:cs typeface="Calibri" panose="020F0502020204030204" pitchFamily="34" charset="0"/>
              </a:rPr>
              <a:t>pilies </a:t>
            </a:r>
            <a:r>
              <a:rPr lang="lt-LT" dirty="0" smtClean="0">
                <a:latin typeface="Calibri" panose="020F0502020204030204" pitchFamily="34" charset="0"/>
                <a:cs typeface="Calibri" panose="020F0502020204030204" pitchFamily="34" charset="0"/>
              </a:rPr>
              <a:t>paveldu – per archeologinius tyrimus rastais reljefiniais </a:t>
            </a:r>
            <a:r>
              <a:rPr lang="lt-LT" dirty="0">
                <a:latin typeface="Calibri" panose="020F0502020204030204" pitchFamily="34" charset="0"/>
                <a:cs typeface="Calibri" panose="020F0502020204030204" pitchFamily="34" charset="0"/>
              </a:rPr>
              <a:t>kokliais ir kita tyrinėtojų parengta medžiaga, liudijančia Renesanso epochos kultūrą Lietuvoje</a:t>
            </a:r>
            <a:r>
              <a:rPr lang="lt-LT" dirty="0" smtClean="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4" name="Content Placeholder 4"/>
          <p:cNvSpPr txBox="1">
            <a:spLocks noGrp="1"/>
          </p:cNvSpPr>
          <p:nvPr>
            <p:ph type="title"/>
          </p:nvPr>
        </p:nvSpPr>
        <p:spPr>
          <a:xfrm>
            <a:off x="-1" y="0"/>
            <a:ext cx="9144001" cy="841808"/>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r>
              <a:rPr lang="lt-LT" sz="2400" dirty="0" smtClean="0">
                <a:solidFill>
                  <a:srgbClr val="EBE7D2"/>
                </a:solidFill>
                <a:latin typeface="Calibri" panose="020F0502020204030204" pitchFamily="34" charset="0"/>
                <a:cs typeface="Calibri" panose="020F0502020204030204" pitchFamily="34" charset="0"/>
              </a:rPr>
              <a:t/>
            </a:r>
            <a:br>
              <a:rPr lang="lt-LT" sz="2400" dirty="0" smtClean="0">
                <a:solidFill>
                  <a:srgbClr val="EBE7D2"/>
                </a:solidFill>
                <a:latin typeface="Calibri" panose="020F0502020204030204" pitchFamily="34" charset="0"/>
                <a:cs typeface="Calibri" panose="020F0502020204030204" pitchFamily="34" charset="0"/>
              </a:rPr>
            </a:br>
            <a:r>
              <a:rPr lang="lt-LT" sz="2400" dirty="0">
                <a:solidFill>
                  <a:srgbClr val="EBE7D2"/>
                </a:solidFill>
                <a:latin typeface="Calibri" panose="020F0502020204030204" pitchFamily="34" charset="0"/>
                <a:cs typeface="Calibri" panose="020F0502020204030204" pitchFamily="34" charset="0"/>
              </a:rPr>
              <a:t/>
            </a:r>
            <a:br>
              <a:rPr lang="lt-LT" sz="2400" dirty="0">
                <a:solidFill>
                  <a:srgbClr val="EBE7D2"/>
                </a:solidFill>
                <a:latin typeface="Calibri" panose="020F0502020204030204" pitchFamily="34" charset="0"/>
                <a:cs typeface="Calibri" panose="020F0502020204030204" pitchFamily="34" charset="0"/>
              </a:rPr>
            </a:br>
            <a:r>
              <a:rPr lang="lt-LT" sz="2400" dirty="0" smtClean="0">
                <a:solidFill>
                  <a:srgbClr val="EBE7D2"/>
                </a:solidFill>
                <a:latin typeface="Calibri" panose="020F0502020204030204" pitchFamily="34" charset="0"/>
                <a:cs typeface="Calibri" panose="020F0502020204030204" pitchFamily="34" charset="0"/>
              </a:rPr>
              <a:t>P</a:t>
            </a:r>
            <a:r>
              <a:rPr lang="lt-LT" sz="2400" cap="none" dirty="0" smtClean="0">
                <a:solidFill>
                  <a:srgbClr val="EBE7D2"/>
                </a:solidFill>
                <a:latin typeface="Calibri" panose="020F0502020204030204" pitchFamily="34" charset="0"/>
                <a:cs typeface="Calibri" panose="020F0502020204030204" pitchFamily="34" charset="0"/>
              </a:rPr>
              <a:t>rojektas</a:t>
            </a:r>
            <a:r>
              <a:rPr lang="lt-LT" sz="2400" dirty="0" smtClean="0">
                <a:solidFill>
                  <a:srgbClr val="EBE7D2"/>
                </a:solidFill>
                <a:latin typeface="Calibri" panose="020F0502020204030204" pitchFamily="34" charset="0"/>
                <a:cs typeface="Calibri" panose="020F0502020204030204" pitchFamily="34" charset="0"/>
              </a:rPr>
              <a:t> „R</a:t>
            </a:r>
            <a:r>
              <a:rPr lang="lt-LT" sz="2400" cap="none" dirty="0" smtClean="0">
                <a:solidFill>
                  <a:srgbClr val="EBE7D2"/>
                </a:solidFill>
                <a:latin typeface="Calibri" panose="020F0502020204030204" pitchFamily="34" charset="0"/>
                <a:cs typeface="Calibri" panose="020F0502020204030204" pitchFamily="34" charset="0"/>
              </a:rPr>
              <a:t>enesansas Lietuvoje: </a:t>
            </a:r>
            <a:br>
              <a:rPr lang="lt-LT" sz="2400" cap="none" dirty="0" smtClean="0">
                <a:solidFill>
                  <a:srgbClr val="EBE7D2"/>
                </a:solidFill>
                <a:latin typeface="Calibri" panose="020F0502020204030204" pitchFamily="34" charset="0"/>
                <a:cs typeface="Calibri" panose="020F0502020204030204" pitchFamily="34" charset="0"/>
              </a:rPr>
            </a:br>
            <a:r>
              <a:rPr lang="lt-LT" sz="2400" cap="none" dirty="0" smtClean="0">
                <a:solidFill>
                  <a:srgbClr val="EBE7D2"/>
                </a:solidFill>
                <a:latin typeface="Calibri" panose="020F0502020204030204" pitchFamily="34" charset="0"/>
                <a:cs typeface="Calibri" panose="020F0502020204030204" pitchFamily="34" charset="0"/>
              </a:rPr>
              <a:t>prisiliesk, išgirsk ir pajausk“ 2012</a:t>
            </a:r>
            <a:r>
              <a:rPr lang="lt-LT" sz="2400" dirty="0" smtClean="0">
                <a:solidFill>
                  <a:srgbClr val="EBE7D2"/>
                </a:solidFill>
                <a:latin typeface="Calibri" panose="020F0502020204030204" pitchFamily="34" charset="0"/>
                <a:cs typeface="Calibri" panose="020F0502020204030204" pitchFamily="34" charset="0"/>
              </a:rPr>
              <a:t>–</a:t>
            </a:r>
            <a:r>
              <a:rPr lang="lt-LT" sz="2400" cap="none" dirty="0" smtClean="0">
                <a:solidFill>
                  <a:srgbClr val="EBE7D2"/>
                </a:solidFill>
                <a:latin typeface="Calibri" panose="020F0502020204030204" pitchFamily="34" charset="0"/>
                <a:cs typeface="Calibri" panose="020F0502020204030204" pitchFamily="34" charset="0"/>
              </a:rPr>
              <a:t>2013 m.</a:t>
            </a:r>
            <a:r>
              <a:rPr lang="en-US" sz="2400" cap="none" dirty="0" smtClean="0">
                <a:solidFill>
                  <a:srgbClr val="EBE7D2"/>
                </a:solidFill>
                <a:latin typeface="Calibri" panose="020F0502020204030204" pitchFamily="34" charset="0"/>
                <a:cs typeface="Calibri" panose="020F0502020204030204" pitchFamily="34" charset="0"/>
              </a:rPr>
              <a:t/>
            </a:r>
            <a:br>
              <a:rPr lang="en-US" sz="2400" cap="none" dirty="0" smtClean="0">
                <a:solidFill>
                  <a:srgbClr val="EBE7D2"/>
                </a:solidFill>
                <a:latin typeface="Calibri" panose="020F0502020204030204" pitchFamily="34" charset="0"/>
                <a:cs typeface="Calibri" panose="020F0502020204030204" pitchFamily="34" charset="0"/>
              </a:rPr>
            </a:br>
            <a:r>
              <a:rPr lang="lt-LT" sz="2400" dirty="0">
                <a:solidFill>
                  <a:srgbClr val="EBE7D2"/>
                </a:solidFill>
                <a:latin typeface="Calibri" panose="020F0502020204030204" pitchFamily="34" charset="0"/>
                <a:cs typeface="Calibri" panose="020F0502020204030204" pitchFamily="34" charset="0"/>
              </a:rPr>
              <a:t> </a:t>
            </a:r>
            <a:r>
              <a:rPr lang="en-US" sz="2400" dirty="0">
                <a:solidFill>
                  <a:srgbClr val="EBE7D2"/>
                </a:solidFill>
                <a:latin typeface="Calibri" panose="020F0502020204030204" pitchFamily="34" charset="0"/>
                <a:cs typeface="Calibri" panose="020F0502020204030204" pitchFamily="34" charset="0"/>
              </a:rPr>
              <a:t/>
            </a:r>
            <a:br>
              <a:rPr lang="en-US" sz="2400" dirty="0">
                <a:solidFill>
                  <a:srgbClr val="EBE7D2"/>
                </a:solidFill>
                <a:latin typeface="Calibri" panose="020F0502020204030204" pitchFamily="34" charset="0"/>
                <a:cs typeface="Calibri" panose="020F0502020204030204" pitchFamily="34" charset="0"/>
              </a:rPr>
            </a:br>
            <a:endParaRPr lang="lt-LT" sz="2400" cap="none" dirty="0">
              <a:solidFill>
                <a:srgbClr val="EBE7D2"/>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446032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CDB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32"/>
            <a:ext cx="9144000" cy="6552728"/>
          </a:xfrm>
        </p:spPr>
      </p:pic>
    </p:spTree>
    <p:extLst>
      <p:ext uri="{BB962C8B-B14F-4D97-AF65-F5344CB8AC3E}">
        <p14:creationId xmlns:p14="http://schemas.microsoft.com/office/powerpoint/2010/main" val="1167840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639174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0" y="0"/>
            <a:ext cx="9144000" cy="836712"/>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342900" indent="-342900" algn="ctr" fontAlgn="auto">
              <a:spcBef>
                <a:spcPct val="20000"/>
              </a:spcBef>
              <a:spcAft>
                <a:spcPts val="0"/>
              </a:spcAft>
              <a:buFont typeface="Arial" pitchFamily="34" charset="0"/>
              <a:buNone/>
              <a:defRPr/>
            </a:pPr>
            <a:r>
              <a:rPr lang="en-US" sz="2400" dirty="0" smtClean="0">
                <a:solidFill>
                  <a:srgbClr val="EBE7D2"/>
                </a:solidFill>
                <a:latin typeface="Calibri" panose="020F0502020204030204" pitchFamily="34" charset="0"/>
                <a:cs typeface="Calibri" panose="020F0502020204030204" pitchFamily="34" charset="0"/>
              </a:rPr>
              <a:t>ATRASK MUZIEJ</a:t>
            </a:r>
            <a:r>
              <a:rPr lang="lt-LT" sz="2400" dirty="0" smtClean="0">
                <a:solidFill>
                  <a:srgbClr val="EBE7D2"/>
                </a:solidFill>
                <a:latin typeface="Calibri" panose="020F0502020204030204" pitchFamily="34" charset="0"/>
                <a:cs typeface="Calibri" panose="020F0502020204030204" pitchFamily="34" charset="0"/>
              </a:rPr>
              <a:t>Ų</a:t>
            </a:r>
            <a:endParaRPr lang="lt-LT" sz="2400" dirty="0">
              <a:solidFill>
                <a:srgbClr val="EBE7D2"/>
              </a:solidFill>
              <a:latin typeface="Calibri" panose="020F0502020204030204" pitchFamily="34" charset="0"/>
              <a:cs typeface="Calibri" panose="020F0502020204030204" pitchFamily="34" charset="0"/>
            </a:endParaRPr>
          </a:p>
        </p:txBody>
      </p:sp>
      <p:sp>
        <p:nvSpPr>
          <p:cNvPr id="8" name="Content Placeholder 2"/>
          <p:cNvSpPr>
            <a:spLocks noGrp="1"/>
          </p:cNvSpPr>
          <p:nvPr>
            <p:ph idx="1"/>
          </p:nvPr>
        </p:nvSpPr>
        <p:spPr>
          <a:xfrm>
            <a:off x="251520" y="1090890"/>
            <a:ext cx="8712968" cy="5290438"/>
          </a:xfrm>
        </p:spPr>
        <p:txBody>
          <a:bodyPr>
            <a:noAutofit/>
          </a:bodyPr>
          <a:lstStyle/>
          <a:p>
            <a:pPr marL="0" indent="0" algn="just">
              <a:buNone/>
              <a:tabLst>
                <a:tab pos="2779713" algn="l"/>
              </a:tabLst>
            </a:pPr>
            <a:endParaRPr lang="lt-LT" b="1" dirty="0" smtClean="0">
              <a:solidFill>
                <a:schemeClr val="bg1"/>
              </a:solidFill>
              <a:effectLst/>
              <a:latin typeface="Calibri" panose="020F0502020204030204" pitchFamily="34" charset="0"/>
              <a:cs typeface="Calibri" panose="020F0502020204030204" pitchFamily="34" charset="0"/>
            </a:endParaRPr>
          </a:p>
          <a:p>
            <a:pPr marL="0" indent="0" algn="just">
              <a:buNone/>
              <a:tabLst>
                <a:tab pos="2779713" algn="l"/>
              </a:tabLst>
            </a:pPr>
            <a:endParaRPr lang="en-US" b="1" dirty="0" smtClean="0">
              <a:effectLst/>
              <a:latin typeface="Calibri" panose="020F0502020204030204" pitchFamily="34" charset="0"/>
              <a:cs typeface="Calibri" panose="020F0502020204030204" pitchFamily="34" charset="0"/>
            </a:endParaRPr>
          </a:p>
          <a:p>
            <a:pPr marL="0" indent="0" algn="just">
              <a:buNone/>
              <a:tabLst>
                <a:tab pos="2779713" algn="l"/>
              </a:tabLst>
            </a:pPr>
            <a:endParaRPr lang="en-US" b="1" dirty="0" smtClean="0">
              <a:effectLst/>
              <a:latin typeface="Calibri" panose="020F0502020204030204" pitchFamily="34" charset="0"/>
              <a:cs typeface="Calibri" panose="020F0502020204030204" pitchFamily="34" charset="0"/>
            </a:endParaRPr>
          </a:p>
          <a:p>
            <a:pPr marL="0" indent="0" algn="just">
              <a:lnSpc>
                <a:spcPct val="150000"/>
              </a:lnSpc>
              <a:buNone/>
              <a:tabLst>
                <a:tab pos="2779713" algn="l"/>
              </a:tabLst>
            </a:pPr>
            <a:r>
              <a:rPr lang="lt-LT" sz="2800" b="1" dirty="0" smtClean="0">
                <a:effectLst/>
                <a:latin typeface="Calibri" panose="020F0502020204030204" pitchFamily="34" charset="0"/>
                <a:cs typeface="Calibri" panose="020F0502020204030204" pitchFamily="34" charset="0"/>
              </a:rPr>
              <a:t>Pranešimo </a:t>
            </a:r>
            <a:r>
              <a:rPr lang="lt-LT" sz="2800" b="1" dirty="0">
                <a:effectLst/>
                <a:latin typeface="Calibri" panose="020F0502020204030204" pitchFamily="34" charset="0"/>
                <a:cs typeface="Calibri" panose="020F0502020204030204" pitchFamily="34" charset="0"/>
              </a:rPr>
              <a:t>tikslas </a:t>
            </a:r>
            <a:r>
              <a:rPr lang="lt-LT" sz="2800" dirty="0">
                <a:effectLst/>
                <a:latin typeface="Calibri" panose="020F0502020204030204" pitchFamily="34" charset="0"/>
                <a:cs typeface="Calibri" panose="020F0502020204030204" pitchFamily="34" charset="0"/>
              </a:rPr>
              <a:t>– </a:t>
            </a:r>
            <a:r>
              <a:rPr lang="lt-LT" sz="2800" dirty="0" smtClean="0">
                <a:effectLst/>
                <a:latin typeface="Calibri" panose="020F0502020204030204" pitchFamily="34" charset="0"/>
                <a:cs typeface="Calibri" panose="020F0502020204030204" pitchFamily="34" charset="0"/>
              </a:rPr>
              <a:t>pasidalyti</a:t>
            </a:r>
            <a:r>
              <a:rPr lang="en-US" sz="2800" dirty="0" smtClean="0">
                <a:effectLst/>
                <a:latin typeface="Calibri" panose="020F0502020204030204" pitchFamily="34" charset="0"/>
                <a:cs typeface="Calibri" panose="020F0502020204030204" pitchFamily="34" charset="0"/>
              </a:rPr>
              <a:t> </a:t>
            </a:r>
            <a:r>
              <a:rPr lang="lt-LT" sz="2800" dirty="0" smtClean="0">
                <a:effectLst/>
                <a:latin typeface="Calibri" panose="020F0502020204030204" pitchFamily="34" charset="0"/>
                <a:cs typeface="Calibri" panose="020F0502020204030204" pitchFamily="34" charset="0"/>
              </a:rPr>
              <a:t>darbo patirtimi į muziejaus edukacinę veiklą integruojant vaikus, turinčius specialiųjų poreikių (</a:t>
            </a:r>
            <a:r>
              <a:rPr lang="lt-LT" sz="2800" dirty="0" smtClean="0">
                <a:latin typeface="Calibri" panose="020F0502020204030204" pitchFamily="34" charset="0"/>
                <a:cs typeface="Calibri" panose="020F0502020204030204" pitchFamily="34" charset="0"/>
              </a:rPr>
              <a:t>vaikus, turinčius autizmo spektro sutrikimą, ir vaikus, turinčius regos sutrikimų).</a:t>
            </a:r>
          </a:p>
          <a:p>
            <a:pPr marL="0" indent="0" algn="just">
              <a:spcBef>
                <a:spcPts val="0"/>
              </a:spcBef>
              <a:buNone/>
              <a:tabLst>
                <a:tab pos="2779713" algn="l"/>
              </a:tabLst>
            </a:pPr>
            <a:endParaRPr lang="lt-LT" sz="2800" dirty="0" smtClean="0">
              <a:latin typeface="Calibri" panose="020F0502020204030204" pitchFamily="34" charset="0"/>
              <a:cs typeface="Calibri" panose="020F0502020204030204" pitchFamily="34" charset="0"/>
            </a:endParaRPr>
          </a:p>
          <a:p>
            <a:pPr marL="0" indent="0" algn="just">
              <a:spcBef>
                <a:spcPts val="0"/>
              </a:spcBef>
              <a:buNone/>
              <a:tabLst>
                <a:tab pos="2779713" algn="l"/>
              </a:tabLst>
            </a:pPr>
            <a:endParaRPr lang="lt-LT" sz="2800" dirty="0">
              <a:solidFill>
                <a:schemeClr val="bg1"/>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411912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873" y="980728"/>
            <a:ext cx="8229600" cy="5840774"/>
          </a:xfrm>
        </p:spPr>
        <p:txBody>
          <a:bodyPr>
            <a:noAutofit/>
          </a:bodyPr>
          <a:lstStyle/>
          <a:p>
            <a:pPr marL="0" indent="0">
              <a:lnSpc>
                <a:spcPct val="100000"/>
              </a:lnSpc>
              <a:buNone/>
              <a:tabLst>
                <a:tab pos="2779713" algn="l"/>
              </a:tabLst>
            </a:pPr>
            <a:r>
              <a:rPr lang="en-US" b="1" dirty="0" err="1" smtClean="0">
                <a:effectLst/>
                <a:latin typeface="Calibri" panose="020F0502020204030204" pitchFamily="34" charset="0"/>
                <a:cs typeface="Calibri" panose="020F0502020204030204" pitchFamily="34" charset="0"/>
              </a:rPr>
              <a:t>Projekto</a:t>
            </a:r>
            <a:r>
              <a:rPr lang="en-US" b="1" dirty="0" smtClean="0">
                <a:effectLst/>
                <a:latin typeface="Calibri" panose="020F0502020204030204" pitchFamily="34" charset="0"/>
                <a:cs typeface="Calibri" panose="020F0502020204030204" pitchFamily="34" charset="0"/>
              </a:rPr>
              <a:t> </a:t>
            </a:r>
            <a:r>
              <a:rPr lang="en-US" b="1" dirty="0" err="1" smtClean="0">
                <a:effectLst/>
                <a:latin typeface="Calibri" panose="020F0502020204030204" pitchFamily="34" charset="0"/>
                <a:cs typeface="Calibri" panose="020F0502020204030204" pitchFamily="34" charset="0"/>
              </a:rPr>
              <a:t>ren</a:t>
            </a:r>
            <a:r>
              <a:rPr lang="lt-LT" b="1" dirty="0" smtClean="0">
                <a:effectLst/>
                <a:latin typeface="Calibri" panose="020F0502020204030204" pitchFamily="34" charset="0"/>
                <a:cs typeface="Calibri" panose="020F0502020204030204" pitchFamily="34" charset="0"/>
              </a:rPr>
              <a:t>gėjai ir </a:t>
            </a:r>
            <a:r>
              <a:rPr lang="lt-LT" b="1" dirty="0" smtClean="0">
                <a:effectLst/>
                <a:latin typeface="Calibri" panose="020F0502020204030204" pitchFamily="34" charset="0"/>
                <a:cs typeface="Calibri" panose="020F0502020204030204" pitchFamily="34" charset="0"/>
              </a:rPr>
              <a:t>vykdytojai</a:t>
            </a:r>
            <a:endParaRPr lang="lt-LT" b="1" dirty="0" smtClean="0">
              <a:effectLst/>
              <a:latin typeface="Calibri" panose="020F0502020204030204" pitchFamily="34" charset="0"/>
              <a:cs typeface="Calibri" panose="020F0502020204030204" pitchFamily="34" charset="0"/>
            </a:endParaRPr>
          </a:p>
          <a:p>
            <a:pPr marL="0" indent="0">
              <a:lnSpc>
                <a:spcPct val="100000"/>
              </a:lnSpc>
              <a:buNone/>
              <a:tabLst>
                <a:tab pos="2779713" algn="l"/>
              </a:tabLst>
            </a:pPr>
            <a:r>
              <a:rPr lang="lt-LT" dirty="0" smtClean="0">
                <a:effectLst/>
                <a:latin typeface="Calibri" panose="020F0502020204030204" pitchFamily="34" charset="0"/>
                <a:cs typeface="Calibri" panose="020F0502020204030204" pitchFamily="34" charset="0"/>
              </a:rPr>
              <a:t>vadovė Nelija Kostinienė, </a:t>
            </a:r>
          </a:p>
          <a:p>
            <a:pPr marL="0" indent="0">
              <a:lnSpc>
                <a:spcPct val="100000"/>
              </a:lnSpc>
              <a:buNone/>
              <a:tabLst>
                <a:tab pos="2779713" algn="l"/>
              </a:tabLst>
            </a:pPr>
            <a:r>
              <a:rPr lang="lt-LT" dirty="0" smtClean="0">
                <a:effectLst/>
                <a:latin typeface="Calibri" panose="020F0502020204030204" pitchFamily="34" charset="0"/>
                <a:cs typeface="Calibri" panose="020F0502020204030204" pitchFamily="34" charset="0"/>
              </a:rPr>
              <a:t>kūrėjos ir </a:t>
            </a:r>
            <a:r>
              <a:rPr lang="lt-LT" dirty="0" smtClean="0">
                <a:effectLst/>
                <a:latin typeface="Calibri" panose="020F0502020204030204" pitchFamily="34" charset="0"/>
                <a:cs typeface="Calibri" panose="020F0502020204030204" pitchFamily="34" charset="0"/>
              </a:rPr>
              <a:t>vykdytojos</a:t>
            </a:r>
            <a:endParaRPr lang="en-US" dirty="0">
              <a:latin typeface="Calibri" panose="020F0502020204030204" pitchFamily="34" charset="0"/>
              <a:cs typeface="Calibri" panose="020F0502020204030204" pitchFamily="34" charset="0"/>
            </a:endParaRPr>
          </a:p>
          <a:p>
            <a:pPr marL="0" indent="0">
              <a:lnSpc>
                <a:spcPct val="100000"/>
              </a:lnSpc>
              <a:buNone/>
              <a:tabLst>
                <a:tab pos="2779713" algn="l"/>
              </a:tabLst>
            </a:pPr>
            <a:r>
              <a:rPr lang="lt-LT" dirty="0" smtClean="0">
                <a:effectLst/>
                <a:latin typeface="Calibri" panose="020F0502020204030204" pitchFamily="34" charset="0"/>
                <a:cs typeface="Calibri" panose="020F0502020204030204" pitchFamily="34" charset="0"/>
              </a:rPr>
              <a:t>Rūta </a:t>
            </a:r>
            <a:r>
              <a:rPr lang="lt-LT" dirty="0" smtClean="0">
                <a:effectLst/>
                <a:latin typeface="Calibri" panose="020F0502020204030204" pitchFamily="34" charset="0"/>
                <a:cs typeface="Calibri" panose="020F0502020204030204" pitchFamily="34" charset="0"/>
              </a:rPr>
              <a:t>Kaupaitė ir Elena Gasiulytė</a:t>
            </a:r>
            <a:r>
              <a:rPr lang="en-US" dirty="0" smtClean="0">
                <a:effectLst/>
                <a:latin typeface="Calibri" panose="020F0502020204030204" pitchFamily="34" charset="0"/>
                <a:cs typeface="Calibri" panose="020F0502020204030204" pitchFamily="34" charset="0"/>
              </a:rPr>
              <a:t>	</a:t>
            </a:r>
          </a:p>
          <a:p>
            <a:pPr marL="0" indent="0">
              <a:lnSpc>
                <a:spcPct val="100000"/>
              </a:lnSpc>
              <a:buNone/>
              <a:tabLst>
                <a:tab pos="2779713" algn="l"/>
              </a:tabLst>
            </a:pPr>
            <a:r>
              <a:rPr lang="en-US" b="1" dirty="0" err="1" smtClean="0">
                <a:effectLst/>
                <a:latin typeface="Calibri" panose="020F0502020204030204" pitchFamily="34" charset="0"/>
                <a:cs typeface="Calibri" panose="020F0502020204030204" pitchFamily="34" charset="0"/>
              </a:rPr>
              <a:t>Projekto</a:t>
            </a:r>
            <a:r>
              <a:rPr lang="en-US" b="1" dirty="0" smtClean="0">
                <a:effectLst/>
                <a:latin typeface="Calibri" panose="020F0502020204030204" pitchFamily="34" charset="0"/>
                <a:cs typeface="Calibri" panose="020F0502020204030204" pitchFamily="34" charset="0"/>
              </a:rPr>
              <a:t> </a:t>
            </a:r>
            <a:r>
              <a:rPr lang="en-US" b="1" dirty="0" err="1" smtClean="0">
                <a:effectLst/>
                <a:latin typeface="Calibri" panose="020F0502020204030204" pitchFamily="34" charset="0"/>
                <a:cs typeface="Calibri" panose="020F0502020204030204" pitchFamily="34" charset="0"/>
              </a:rPr>
              <a:t>partneriai</a:t>
            </a:r>
            <a:endParaRPr lang="en-US" b="1" dirty="0" smtClean="0">
              <a:effectLst/>
              <a:latin typeface="Calibri" panose="020F0502020204030204" pitchFamily="34" charset="0"/>
              <a:cs typeface="Calibri" panose="020F0502020204030204" pitchFamily="34" charset="0"/>
            </a:endParaRPr>
          </a:p>
          <a:p>
            <a:pPr marL="0" indent="0">
              <a:lnSpc>
                <a:spcPct val="100000"/>
              </a:lnSpc>
              <a:buNone/>
              <a:tabLst>
                <a:tab pos="2779713" algn="l"/>
              </a:tabLst>
            </a:pPr>
            <a:r>
              <a:rPr lang="lt-LT" dirty="0" smtClean="0">
                <a:effectLst/>
                <a:latin typeface="Calibri" panose="020F0502020204030204" pitchFamily="34" charset="0"/>
                <a:cs typeface="Calibri" panose="020F0502020204030204" pitchFamily="34" charset="0"/>
              </a:rPr>
              <a:t>Lietuvos autizmo asociacija „Lietaus vaikai“</a:t>
            </a:r>
          </a:p>
          <a:p>
            <a:pPr marL="0" indent="0">
              <a:lnSpc>
                <a:spcPct val="100000"/>
              </a:lnSpc>
              <a:buNone/>
              <a:tabLst>
                <a:tab pos="2779713" algn="l"/>
              </a:tabLst>
            </a:pPr>
            <a:r>
              <a:rPr lang="lt-LT" dirty="0" smtClean="0">
                <a:effectLst/>
                <a:latin typeface="Calibri" panose="020F0502020204030204" pitchFamily="34" charset="0"/>
                <a:cs typeface="Calibri" panose="020F0502020204030204" pitchFamily="34" charset="0"/>
              </a:rPr>
              <a:t>Žmonių su Dauno sindromu ir jų globėjų asociacija „Saulytės“</a:t>
            </a:r>
          </a:p>
          <a:p>
            <a:pPr marL="0" indent="0">
              <a:lnSpc>
                <a:spcPct val="100000"/>
              </a:lnSpc>
              <a:buNone/>
              <a:tabLst>
                <a:tab pos="2779713" algn="l"/>
              </a:tabLst>
            </a:pPr>
            <a:r>
              <a:rPr lang="lt-LT" dirty="0" smtClean="0">
                <a:effectLst/>
                <a:latin typeface="Calibri" panose="020F0502020204030204" pitchFamily="34" charset="0"/>
                <a:cs typeface="Calibri" panose="020F0502020204030204" pitchFamily="34" charset="0"/>
              </a:rPr>
              <a:t>Vilniaus universiteto Filosofijos fakulteto doc. dr. Violeta </a:t>
            </a:r>
            <a:r>
              <a:rPr lang="lt-LT" dirty="0" err="1" smtClean="0">
                <a:effectLst/>
                <a:latin typeface="Calibri" panose="020F0502020204030204" pitchFamily="34" charset="0"/>
                <a:cs typeface="Calibri" panose="020F0502020204030204" pitchFamily="34" charset="0"/>
              </a:rPr>
              <a:t>Gevorgianienė</a:t>
            </a:r>
            <a:endParaRPr lang="lt-LT" dirty="0" smtClean="0">
              <a:effectLst/>
              <a:latin typeface="Calibri" panose="020F0502020204030204" pitchFamily="34" charset="0"/>
              <a:cs typeface="Calibri" panose="020F0502020204030204" pitchFamily="34" charset="0"/>
            </a:endParaRPr>
          </a:p>
          <a:p>
            <a:pPr marL="0" indent="0">
              <a:lnSpc>
                <a:spcPct val="100000"/>
              </a:lnSpc>
              <a:buNone/>
              <a:tabLst>
                <a:tab pos="2779713" algn="l"/>
              </a:tabLst>
            </a:pPr>
            <a:r>
              <a:rPr lang="lt-LT" dirty="0" smtClean="0">
                <a:effectLst/>
                <a:latin typeface="Calibri" panose="020F0502020204030204" pitchFamily="34" charset="0"/>
                <a:cs typeface="Calibri" panose="020F0502020204030204" pitchFamily="34" charset="0"/>
              </a:rPr>
              <a:t>Vilniaus specialusis lopšelis-darželis „Čiauškutis“</a:t>
            </a:r>
          </a:p>
          <a:p>
            <a:pPr marL="0" indent="0">
              <a:lnSpc>
                <a:spcPct val="100000"/>
              </a:lnSpc>
              <a:buNone/>
              <a:tabLst>
                <a:tab pos="2779713" algn="l"/>
              </a:tabLst>
            </a:pPr>
            <a:r>
              <a:rPr lang="lt-LT" dirty="0" smtClean="0">
                <a:effectLst/>
                <a:latin typeface="Calibri" panose="020F0502020204030204" pitchFamily="34" charset="0"/>
                <a:cs typeface="Calibri" panose="020F0502020204030204" pitchFamily="34" charset="0"/>
              </a:rPr>
              <a:t>Vilniaus dienos centras „Šviesa“ (direktorė Jūratė Tamašauskienė)</a:t>
            </a:r>
          </a:p>
          <a:p>
            <a:pPr marL="0" indent="0">
              <a:lnSpc>
                <a:spcPct val="100000"/>
              </a:lnSpc>
              <a:buNone/>
              <a:tabLst>
                <a:tab pos="2779713" algn="l"/>
              </a:tabLst>
            </a:pPr>
            <a:r>
              <a:rPr lang="lt-LT" dirty="0" smtClean="0">
                <a:effectLst/>
                <a:latin typeface="Calibri" panose="020F0502020204030204" pitchFamily="34" charset="0"/>
                <a:cs typeface="Calibri" panose="020F0502020204030204" pitchFamily="34" charset="0"/>
              </a:rPr>
              <a:t>VšĮ </a:t>
            </a:r>
            <a:r>
              <a:rPr lang="lt-LT" dirty="0">
                <a:effectLst/>
                <a:latin typeface="Calibri" panose="020F0502020204030204" pitchFamily="34" charset="0"/>
                <a:cs typeface="Calibri" panose="020F0502020204030204" pitchFamily="34" charset="0"/>
              </a:rPr>
              <a:t>„Elgesio analizė“ </a:t>
            </a:r>
            <a:r>
              <a:rPr lang="lt-LT" dirty="0" smtClean="0">
                <a:effectLst/>
                <a:latin typeface="Calibri" panose="020F0502020204030204" pitchFamily="34" charset="0"/>
                <a:cs typeface="Calibri" panose="020F0502020204030204" pitchFamily="34" charset="0"/>
              </a:rPr>
              <a:t>(direktorė </a:t>
            </a:r>
            <a:r>
              <a:rPr lang="lt-LT" dirty="0">
                <a:effectLst/>
                <a:latin typeface="Calibri" panose="020F0502020204030204" pitchFamily="34" charset="0"/>
                <a:cs typeface="Calibri" panose="020F0502020204030204" pitchFamily="34" charset="0"/>
              </a:rPr>
              <a:t>Virginija </a:t>
            </a:r>
            <a:r>
              <a:rPr lang="lt-LT" dirty="0" smtClean="0">
                <a:effectLst/>
                <a:latin typeface="Calibri" panose="020F0502020204030204" pitchFamily="34" charset="0"/>
                <a:cs typeface="Calibri" panose="020F0502020204030204" pitchFamily="34" charset="0"/>
              </a:rPr>
              <a:t>Juškevičiūtė)</a:t>
            </a:r>
            <a:endParaRPr lang="lt-LT" dirty="0">
              <a:effectLst/>
              <a:latin typeface="Calibri" panose="020F0502020204030204" pitchFamily="34" charset="0"/>
              <a:cs typeface="Calibri" panose="020F0502020204030204" pitchFamily="34" charset="0"/>
            </a:endParaRPr>
          </a:p>
          <a:p>
            <a:pPr marL="0" indent="0">
              <a:lnSpc>
                <a:spcPct val="100000"/>
              </a:lnSpc>
              <a:buNone/>
              <a:tabLst>
                <a:tab pos="2779713" algn="l"/>
              </a:tabLst>
            </a:pPr>
            <a:endParaRPr lang="lt-LT" dirty="0">
              <a:effectLst/>
              <a:latin typeface="Calibri" panose="020F0502020204030204" pitchFamily="34" charset="0"/>
              <a:cs typeface="Calibri" panose="020F0502020204030204" pitchFamily="34" charset="0"/>
            </a:endParaRPr>
          </a:p>
          <a:p>
            <a:pPr marL="0" indent="0">
              <a:lnSpc>
                <a:spcPct val="100000"/>
              </a:lnSpc>
              <a:buNone/>
              <a:tabLst>
                <a:tab pos="2779713" algn="l"/>
              </a:tabLst>
            </a:pPr>
            <a:r>
              <a:rPr lang="lt-LT" sz="1600" i="1" dirty="0" smtClean="0">
                <a:effectLst/>
                <a:latin typeface="Calibri" panose="020F0502020204030204" pitchFamily="34" charset="0"/>
                <a:cs typeface="Calibri" panose="020F0502020204030204" pitchFamily="34" charset="0"/>
              </a:rPr>
              <a:t>Projektą iš dalies </a:t>
            </a:r>
            <a:r>
              <a:rPr lang="lt-LT" sz="1600" i="1" dirty="0" err="1" smtClean="0">
                <a:effectLst/>
                <a:latin typeface="Calibri" panose="020F0502020204030204" pitchFamily="34" charset="0"/>
                <a:cs typeface="Calibri" panose="020F0502020204030204" pitchFamily="34" charset="0"/>
              </a:rPr>
              <a:t>finans</a:t>
            </a:r>
            <a:r>
              <a:rPr lang="en-US" sz="1600" i="1" dirty="0" err="1" smtClean="0">
                <a:effectLst/>
                <a:latin typeface="Calibri" panose="020F0502020204030204" pitchFamily="34" charset="0"/>
                <a:cs typeface="Calibri" panose="020F0502020204030204" pitchFamily="34" charset="0"/>
              </a:rPr>
              <a:t>avo</a:t>
            </a:r>
            <a:r>
              <a:rPr lang="lt-LT" sz="1600" i="1" dirty="0" smtClean="0">
                <a:effectLst/>
                <a:latin typeface="Calibri" panose="020F0502020204030204" pitchFamily="34" charset="0"/>
                <a:cs typeface="Calibri" panose="020F0502020204030204" pitchFamily="34" charset="0"/>
              </a:rPr>
              <a:t> Lietuvos kultūros taryba</a:t>
            </a:r>
            <a:endParaRPr lang="en-US" sz="1600" i="1" dirty="0">
              <a:effectLst/>
              <a:latin typeface="Calibri" panose="020F0502020204030204" pitchFamily="34" charset="0"/>
              <a:cs typeface="Calibri" panose="020F0502020204030204" pitchFamily="34" charset="0"/>
            </a:endParaRPr>
          </a:p>
        </p:txBody>
      </p:sp>
      <p:sp>
        <p:nvSpPr>
          <p:cNvPr id="9" name="Content Placeholder 4"/>
          <p:cNvSpPr txBox="1">
            <a:spLocks/>
          </p:cNvSpPr>
          <p:nvPr/>
        </p:nvSpPr>
        <p:spPr>
          <a:xfrm>
            <a:off x="0" y="-37232"/>
            <a:ext cx="9144000" cy="873944"/>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342900" indent="-342900" algn="ctr" fontAlgn="auto">
              <a:spcBef>
                <a:spcPct val="20000"/>
              </a:spcBef>
              <a:spcAft>
                <a:spcPts val="0"/>
              </a:spcAft>
              <a:defRPr/>
            </a:pPr>
            <a:r>
              <a:rPr lang="en-US" sz="2400" dirty="0" err="1" smtClean="0">
                <a:solidFill>
                  <a:srgbClr val="EBE7D2"/>
                </a:solidFill>
                <a:latin typeface="Calibri" panose="020F0502020204030204" pitchFamily="34" charset="0"/>
                <a:cs typeface="Calibri" panose="020F0502020204030204" pitchFamily="34" charset="0"/>
              </a:rPr>
              <a:t>Projektas</a:t>
            </a:r>
            <a:r>
              <a:rPr lang="en-US" sz="2400" dirty="0" smtClean="0">
                <a:solidFill>
                  <a:srgbClr val="EBE7D2"/>
                </a:solidFill>
                <a:latin typeface="Calibri" panose="020F0502020204030204" pitchFamily="34" charset="0"/>
                <a:cs typeface="Calibri" panose="020F0502020204030204" pitchFamily="34" charset="0"/>
              </a:rPr>
              <a:t> </a:t>
            </a:r>
            <a:r>
              <a:rPr lang="lt-LT" sz="2400" dirty="0" smtClean="0">
                <a:solidFill>
                  <a:srgbClr val="EBE7D2"/>
                </a:solidFill>
                <a:latin typeface="Calibri" panose="020F0502020204030204" pitchFamily="34" charset="0"/>
                <a:cs typeface="Calibri" panose="020F0502020204030204" pitchFamily="34" charset="0"/>
              </a:rPr>
              <a:t>„</a:t>
            </a:r>
            <a:r>
              <a:rPr lang="en-US" sz="2400" dirty="0" err="1" smtClean="0">
                <a:solidFill>
                  <a:srgbClr val="EBE7D2"/>
                </a:solidFill>
                <a:latin typeface="Calibri" panose="020F0502020204030204" pitchFamily="34" charset="0"/>
                <a:cs typeface="Calibri" panose="020F0502020204030204" pitchFamily="34" charset="0"/>
              </a:rPr>
              <a:t>Atradimai</a:t>
            </a:r>
            <a:r>
              <a:rPr lang="en-US" sz="2400" dirty="0" smtClean="0">
                <a:solidFill>
                  <a:srgbClr val="EBE7D2"/>
                </a:solidFill>
                <a:latin typeface="Calibri" panose="020F0502020204030204" pitchFamily="34" charset="0"/>
                <a:cs typeface="Calibri" panose="020F0502020204030204" pitchFamily="34" charset="0"/>
              </a:rPr>
              <a:t> </a:t>
            </a:r>
            <a:r>
              <a:rPr lang="en-US" sz="2400" dirty="0" err="1" smtClean="0">
                <a:solidFill>
                  <a:srgbClr val="EBE7D2"/>
                </a:solidFill>
                <a:latin typeface="Calibri" panose="020F0502020204030204" pitchFamily="34" charset="0"/>
                <a:cs typeface="Calibri" panose="020F0502020204030204" pitchFamily="34" charset="0"/>
              </a:rPr>
              <a:t>muziejuje</a:t>
            </a:r>
            <a:r>
              <a:rPr lang="lt-LT" sz="2400" dirty="0" smtClean="0">
                <a:solidFill>
                  <a:srgbClr val="EBE7D2"/>
                </a:solidFill>
                <a:latin typeface="Calibri" panose="020F0502020204030204" pitchFamily="34" charset="0"/>
                <a:cs typeface="Calibri" panose="020F0502020204030204" pitchFamily="34" charset="0"/>
              </a:rPr>
              <a:t> 2017 m.“</a:t>
            </a:r>
            <a:endParaRPr lang="en-US" sz="2400" dirty="0">
              <a:solidFill>
                <a:srgbClr val="EBE7D2"/>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1385661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7" name="Content Placeholder 4"/>
          <p:cNvSpPr txBox="1">
            <a:spLocks/>
          </p:cNvSpPr>
          <p:nvPr/>
        </p:nvSpPr>
        <p:spPr>
          <a:xfrm>
            <a:off x="0" y="1"/>
            <a:ext cx="9144000" cy="854518"/>
          </a:xfrm>
          <a:prstGeom prst="rect">
            <a:avLst/>
          </a:prstGeom>
          <a:gradFill flip="none" rotWithShape="1">
            <a:gsLst>
              <a:gs pos="0">
                <a:srgbClr val="813738">
                  <a:shade val="30000"/>
                  <a:satMod val="115000"/>
                </a:srgbClr>
              </a:gs>
              <a:gs pos="50000">
                <a:srgbClr val="813738">
                  <a:shade val="67500"/>
                  <a:satMod val="115000"/>
                </a:srgbClr>
              </a:gs>
              <a:gs pos="100000">
                <a:srgbClr val="973B3E"/>
              </a:gs>
            </a:gsLst>
            <a:lin ang="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342900" indent="-342900" algn="ctr" fontAlgn="auto">
              <a:spcBef>
                <a:spcPct val="20000"/>
              </a:spcBef>
              <a:spcAft>
                <a:spcPts val="0"/>
              </a:spcAft>
              <a:buFont typeface="Arial" pitchFamily="34" charset="0"/>
              <a:buNone/>
              <a:defRPr/>
            </a:pPr>
            <a:r>
              <a:rPr lang="lt-LT" sz="2400" dirty="0" smtClean="0">
                <a:solidFill>
                  <a:srgbClr val="EBE7D2"/>
                </a:solidFill>
                <a:latin typeface="Calibri" panose="020F0502020204030204" pitchFamily="34" charset="0"/>
                <a:cs typeface="Calibri" panose="020F0502020204030204" pitchFamily="34" charset="0"/>
              </a:rPr>
              <a:t>Projekto svarbesni žingsniai</a:t>
            </a:r>
            <a:endParaRPr lang="lt-LT" sz="2400" dirty="0">
              <a:solidFill>
                <a:srgbClr val="EBE7D2"/>
              </a:solidFill>
              <a:latin typeface="Calibri" panose="020F0502020204030204" pitchFamily="34" charset="0"/>
              <a:cs typeface="Calibri" panose="020F0502020204030204" pitchFamily="34" charset="0"/>
            </a:endParaRPr>
          </a:p>
        </p:txBody>
      </p:sp>
      <p:sp>
        <p:nvSpPr>
          <p:cNvPr id="8" name="Rectangle 7"/>
          <p:cNvSpPr/>
          <p:nvPr/>
        </p:nvSpPr>
        <p:spPr>
          <a:xfrm>
            <a:off x="685164" y="1052736"/>
            <a:ext cx="8064896" cy="5353773"/>
          </a:xfrm>
          <a:prstGeom prst="rect">
            <a:avLst/>
          </a:prstGeom>
        </p:spPr>
        <p:txBody>
          <a:bodyPr wrap="square">
            <a:spAutoFit/>
          </a:bodyPr>
          <a:lstStyle/>
          <a:p>
            <a:pPr marL="342900" indent="-342900">
              <a:lnSpc>
                <a:spcPct val="150000"/>
              </a:lnSpc>
              <a:spcBef>
                <a:spcPts val="1800"/>
              </a:spcBef>
              <a:buClr>
                <a:schemeClr val="accent2"/>
              </a:buClr>
              <a:buFont typeface="Wingdings" panose="05000000000000000000" pitchFamily="2" charset="2"/>
              <a:buChar char="§"/>
            </a:pPr>
            <a:r>
              <a:rPr lang="lt-LT" sz="2000" dirty="0" smtClean="0">
                <a:latin typeface="Calibri" panose="020F0502020204030204" pitchFamily="34" charset="0"/>
                <a:cs typeface="Calibri" panose="020F0502020204030204" pitchFamily="34" charset="0"/>
              </a:rPr>
              <a:t>2017 m. spalis:</a:t>
            </a:r>
            <a:r>
              <a:rPr lang="lt-LT" sz="2000" i="1" dirty="0" smtClean="0">
                <a:latin typeface="Calibri" panose="020F0502020204030204" pitchFamily="34" charset="0"/>
                <a:cs typeface="Calibri" panose="020F0502020204030204" pitchFamily="34" charset="0"/>
              </a:rPr>
              <a:t> </a:t>
            </a:r>
            <a:r>
              <a:rPr lang="lt-LT" sz="2000" dirty="0" smtClean="0">
                <a:latin typeface="Calibri" panose="020F0502020204030204" pitchFamily="34" charset="0"/>
                <a:cs typeface="Calibri" panose="020F0502020204030204" pitchFamily="34" charset="0"/>
              </a:rPr>
              <a:t>seminaras „Atviras muziejus: darbas su specialiųjų poreikių turinčiais žmonėmis“</a:t>
            </a:r>
          </a:p>
          <a:p>
            <a:pPr marL="342900" indent="-342900">
              <a:lnSpc>
                <a:spcPct val="150000"/>
              </a:lnSpc>
              <a:buClr>
                <a:schemeClr val="accent2"/>
              </a:buClr>
              <a:buFont typeface="Wingdings" panose="05000000000000000000" pitchFamily="2" charset="2"/>
              <a:buChar char="§"/>
            </a:pPr>
            <a:r>
              <a:rPr lang="lt-LT" sz="2000" dirty="0" smtClean="0">
                <a:latin typeface="Calibri" panose="020F0502020204030204" pitchFamily="34" charset="0"/>
                <a:cs typeface="Calibri" panose="020F0502020204030204" pitchFamily="34" charset="0"/>
              </a:rPr>
              <a:t>2017 </a:t>
            </a:r>
            <a:r>
              <a:rPr lang="lt-LT" sz="2000" dirty="0">
                <a:latin typeface="Calibri" panose="020F0502020204030204" pitchFamily="34" charset="0"/>
                <a:cs typeface="Calibri" panose="020F0502020204030204" pitchFamily="34" charset="0"/>
              </a:rPr>
              <a:t>m. </a:t>
            </a:r>
            <a:r>
              <a:rPr lang="lt-LT" sz="2000" dirty="0" smtClean="0">
                <a:latin typeface="Calibri" panose="020F0502020204030204" pitchFamily="34" charset="0"/>
                <a:cs typeface="Calibri" panose="020F0502020204030204" pitchFamily="34" charset="0"/>
              </a:rPr>
              <a:t>kovas: </a:t>
            </a:r>
            <a:r>
              <a:rPr lang="lt-LT" sz="2000" dirty="0">
                <a:latin typeface="Calibri" panose="020F0502020204030204" pitchFamily="34" charset="0"/>
                <a:cs typeface="Calibri" panose="020F0502020204030204" pitchFamily="34" charset="0"/>
              </a:rPr>
              <a:t>muziejaus edukacinių užsiėmimų pritaikymas šeimoms su </a:t>
            </a:r>
            <a:r>
              <a:rPr lang="lt-LT" sz="2000" dirty="0" smtClean="0">
                <a:latin typeface="Calibri" panose="020F0502020204030204" pitchFamily="34" charset="0"/>
                <a:cs typeface="Calibri" panose="020F0502020204030204" pitchFamily="34" charset="0"/>
              </a:rPr>
              <a:t>vaikais</a:t>
            </a:r>
            <a:r>
              <a:rPr lang="lt-LT" sz="2000" dirty="0">
                <a:latin typeface="Calibri" panose="020F0502020204030204" pitchFamily="34" charset="0"/>
                <a:cs typeface="Calibri" panose="020F0502020204030204" pitchFamily="34" charset="0"/>
              </a:rPr>
              <a:t>, turinčiais autizmo spektro sutrikimą; konsultacijos su specialistais</a:t>
            </a:r>
          </a:p>
          <a:p>
            <a:pPr marL="342900" indent="-342900">
              <a:lnSpc>
                <a:spcPct val="150000"/>
              </a:lnSpc>
              <a:spcBef>
                <a:spcPts val="1800"/>
              </a:spcBef>
              <a:buClr>
                <a:schemeClr val="accent2"/>
              </a:buClr>
              <a:buFont typeface="Wingdings" panose="05000000000000000000" pitchFamily="2" charset="2"/>
              <a:buChar char="§"/>
            </a:pPr>
            <a:r>
              <a:rPr lang="lt-LT" sz="2000" dirty="0">
                <a:latin typeface="Calibri" panose="020F0502020204030204" pitchFamily="34" charset="0"/>
                <a:cs typeface="Calibri" panose="020F0502020204030204" pitchFamily="34" charset="0"/>
              </a:rPr>
              <a:t>2017 m. </a:t>
            </a:r>
            <a:r>
              <a:rPr lang="lt-LT" sz="2000" dirty="0" smtClean="0">
                <a:latin typeface="Calibri" panose="020F0502020204030204" pitchFamily="34" charset="0"/>
                <a:cs typeface="Calibri" panose="020F0502020204030204" pitchFamily="34" charset="0"/>
              </a:rPr>
              <a:t>balandis: </a:t>
            </a:r>
            <a:r>
              <a:rPr lang="lt-LT" sz="2000" dirty="0">
                <a:latin typeface="Calibri" panose="020F0502020204030204" pitchFamily="34" charset="0"/>
                <a:cs typeface="Calibri" panose="020F0502020204030204" pitchFamily="34" charset="0"/>
              </a:rPr>
              <a:t>edukacinių užsiėmimų vaikams, turinčiais autizmo spektro sutrikimą, </a:t>
            </a:r>
            <a:r>
              <a:rPr lang="lt-LT" sz="2000" dirty="0" smtClean="0">
                <a:latin typeface="Calibri" panose="020F0502020204030204" pitchFamily="34" charset="0"/>
                <a:cs typeface="Calibri" panose="020F0502020204030204" pitchFamily="34" charset="0"/>
              </a:rPr>
              <a:t>testavimas; </a:t>
            </a:r>
            <a:r>
              <a:rPr lang="lt-LT" sz="2000" dirty="0">
                <a:latin typeface="Calibri" panose="020F0502020204030204" pitchFamily="34" charset="0"/>
                <a:cs typeface="Calibri" panose="020F0502020204030204" pitchFamily="34" charset="0"/>
              </a:rPr>
              <a:t>konsultacijos su specialistais</a:t>
            </a:r>
          </a:p>
          <a:p>
            <a:pPr marL="342900" indent="-342900">
              <a:lnSpc>
                <a:spcPct val="150000"/>
              </a:lnSpc>
              <a:spcBef>
                <a:spcPts val="1800"/>
              </a:spcBef>
              <a:buClr>
                <a:schemeClr val="accent2"/>
              </a:buClr>
              <a:buFont typeface="Wingdings" panose="05000000000000000000" pitchFamily="2" charset="2"/>
              <a:buChar char="§"/>
            </a:pPr>
            <a:r>
              <a:rPr lang="lt-LT" sz="2000" dirty="0" smtClean="0">
                <a:latin typeface="Calibri" panose="020F0502020204030204" pitchFamily="34" charset="0"/>
                <a:cs typeface="Calibri" panose="020F0502020204030204" pitchFamily="34" charset="0"/>
              </a:rPr>
              <a:t>2017 </a:t>
            </a:r>
            <a:r>
              <a:rPr lang="lt-LT" sz="2000" dirty="0">
                <a:latin typeface="Calibri" panose="020F0502020204030204" pitchFamily="34" charset="0"/>
                <a:cs typeface="Calibri" panose="020F0502020204030204" pitchFamily="34" charset="0"/>
              </a:rPr>
              <a:t>m. </a:t>
            </a:r>
            <a:r>
              <a:rPr lang="lt-LT" sz="2000" dirty="0" smtClean="0">
                <a:latin typeface="Calibri" panose="020F0502020204030204" pitchFamily="34" charset="0"/>
                <a:cs typeface="Calibri" panose="020F0502020204030204" pitchFamily="34" charset="0"/>
              </a:rPr>
              <a:t>gegužė–spalis: </a:t>
            </a:r>
            <a:r>
              <a:rPr lang="lt-LT" sz="2000" dirty="0">
                <a:latin typeface="Calibri" panose="020F0502020204030204" pitchFamily="34" charset="0"/>
                <a:cs typeface="Calibri" panose="020F0502020204030204" pitchFamily="34" charset="0"/>
              </a:rPr>
              <a:t>užduočių paketų </a:t>
            </a:r>
            <a:r>
              <a:rPr lang="lt-LT" sz="2000" dirty="0" smtClean="0">
                <a:latin typeface="Calibri" panose="020F0502020204030204" pitchFamily="34" charset="0"/>
                <a:cs typeface="Calibri" panose="020F0502020204030204" pitchFamily="34" charset="0"/>
              </a:rPr>
              <a:t>asmenims, turintiems </a:t>
            </a:r>
            <a:r>
              <a:rPr lang="lt-LT" sz="2000" dirty="0">
                <a:latin typeface="Calibri" panose="020F0502020204030204" pitchFamily="34" charset="0"/>
                <a:cs typeface="Calibri" panose="020F0502020204030204" pitchFamily="34" charset="0"/>
              </a:rPr>
              <a:t>intelekto </a:t>
            </a:r>
            <a:r>
              <a:rPr lang="lt-LT" sz="2000" dirty="0" smtClean="0">
                <a:latin typeface="Calibri" panose="020F0502020204030204" pitchFamily="34" charset="0"/>
                <a:cs typeface="Calibri" panose="020F0502020204030204" pitchFamily="34" charset="0"/>
              </a:rPr>
              <a:t>sutrikimų, </a:t>
            </a:r>
            <a:r>
              <a:rPr lang="lt-LT" sz="2000" dirty="0">
                <a:latin typeface="Calibri" panose="020F0502020204030204" pitchFamily="34" charset="0"/>
                <a:cs typeface="Calibri" panose="020F0502020204030204" pitchFamily="34" charset="0"/>
              </a:rPr>
              <a:t>kūrimas; konsultacijos su specialistais</a:t>
            </a:r>
          </a:p>
          <a:p>
            <a:pPr marL="342900" indent="-342900">
              <a:lnSpc>
                <a:spcPct val="150000"/>
              </a:lnSpc>
              <a:spcBef>
                <a:spcPts val="1800"/>
              </a:spcBef>
              <a:buClr>
                <a:schemeClr val="accent2"/>
              </a:buClr>
              <a:buFont typeface="Wingdings" panose="05000000000000000000" pitchFamily="2" charset="2"/>
              <a:buChar char="§"/>
            </a:pPr>
            <a:r>
              <a:rPr lang="lt-LT" sz="2000" dirty="0" smtClean="0">
                <a:latin typeface="Calibri" panose="020F0502020204030204" pitchFamily="34" charset="0"/>
                <a:cs typeface="Calibri" panose="020F0502020204030204" pitchFamily="34" charset="0"/>
              </a:rPr>
              <a:t>2017 </a:t>
            </a:r>
            <a:r>
              <a:rPr lang="lt-LT" sz="2000" dirty="0">
                <a:latin typeface="Calibri" panose="020F0502020204030204" pitchFamily="34" charset="0"/>
                <a:cs typeface="Calibri" panose="020F0502020204030204" pitchFamily="34" charset="0"/>
              </a:rPr>
              <a:t>m. </a:t>
            </a:r>
            <a:r>
              <a:rPr lang="lt-LT" sz="2000" dirty="0" smtClean="0">
                <a:latin typeface="Calibri" panose="020F0502020204030204" pitchFamily="34" charset="0"/>
                <a:cs typeface="Calibri" panose="020F0502020204030204" pitchFamily="34" charset="0"/>
              </a:rPr>
              <a:t>lapkritis: </a:t>
            </a:r>
            <a:r>
              <a:rPr lang="lt-LT" sz="2000" dirty="0">
                <a:latin typeface="Calibri" panose="020F0502020204030204" pitchFamily="34" charset="0"/>
                <a:cs typeface="Calibri" panose="020F0502020204030204" pitchFamily="34" charset="0"/>
              </a:rPr>
              <a:t>užduočių paketų </a:t>
            </a:r>
            <a:r>
              <a:rPr lang="lt-LT" sz="2000" dirty="0" smtClean="0">
                <a:latin typeface="Calibri" panose="020F0502020204030204" pitchFamily="34" charset="0"/>
                <a:cs typeface="Calibri" panose="020F0502020204030204" pitchFamily="34" charset="0"/>
              </a:rPr>
              <a:t>asmenims, turintiems </a:t>
            </a:r>
            <a:br>
              <a:rPr lang="lt-LT" sz="2000" dirty="0" smtClean="0">
                <a:latin typeface="Calibri" panose="020F0502020204030204" pitchFamily="34" charset="0"/>
                <a:cs typeface="Calibri" panose="020F0502020204030204" pitchFamily="34" charset="0"/>
              </a:rPr>
            </a:br>
            <a:r>
              <a:rPr lang="lt-LT" sz="2000" dirty="0" smtClean="0">
                <a:latin typeface="Calibri" panose="020F0502020204030204" pitchFamily="34" charset="0"/>
                <a:cs typeface="Calibri" panose="020F0502020204030204" pitchFamily="34" charset="0"/>
              </a:rPr>
              <a:t>intelekto sutrikimų, </a:t>
            </a:r>
            <a:r>
              <a:rPr lang="lt-LT" sz="2000" dirty="0">
                <a:latin typeface="Calibri" panose="020F0502020204030204" pitchFamily="34" charset="0"/>
                <a:cs typeface="Calibri" panose="020F0502020204030204" pitchFamily="34" charset="0"/>
              </a:rPr>
              <a:t>testavimas </a:t>
            </a:r>
            <a:endParaRPr lang="en-US" sz="20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8326270" y="6248428"/>
            <a:ext cx="774259" cy="573074"/>
          </a:xfrm>
          <a:prstGeom prst="rect">
            <a:avLst/>
          </a:prstGeom>
        </p:spPr>
      </p:pic>
    </p:spTree>
    <p:extLst>
      <p:ext uri="{BB962C8B-B14F-4D97-AF65-F5344CB8AC3E}">
        <p14:creationId xmlns:p14="http://schemas.microsoft.com/office/powerpoint/2010/main" val="815127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TM03090434[[fn=Wood Type]]</Template>
  <TotalTime>3828</TotalTime>
  <Words>1244</Words>
  <Application>Microsoft Office PowerPoint</Application>
  <PresentationFormat>On-screen Show (4:3)</PresentationFormat>
  <Paragraphs>190</Paragraphs>
  <Slides>26</Slides>
  <Notes>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QuadraatSansLTUCon</vt:lpstr>
      <vt:lpstr>Rockwell</vt:lpstr>
      <vt:lpstr>Rockwell Condensed</vt:lpstr>
      <vt:lpstr>Times New Roman</vt:lpstr>
      <vt:lpstr>Wingdings</vt:lpstr>
      <vt:lpstr>Wood Type</vt:lpstr>
      <vt:lpstr> </vt:lpstr>
      <vt:lpstr>Nacionalinis muziejus  Lietuvos Didžiosios Kunigaikštystės valdovų rūmai</vt:lpstr>
      <vt:lpstr>PowerPoint Presentation</vt:lpstr>
      <vt:lpstr>  Projektas „Renesansas Lietuvoje:  prisiliesk, išgirsk ir pajausk“ 2012–2013 m.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Vasaros stovyklos dalyviai</vt:lpstr>
      <vt:lpstr>Rezultatai</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LIETUVOS DIDŽIOSIOS KUNIGAIKŠTYSTĖS VALDOVŲ RŪMŲ</dc:title>
  <dc:creator>Jonas</dc:creator>
  <cp:lastModifiedBy>Nelija Kostinienė</cp:lastModifiedBy>
  <cp:revision>369</cp:revision>
  <cp:lastPrinted>2017-11-11T11:52:14Z</cp:lastPrinted>
  <dcterms:created xsi:type="dcterms:W3CDTF">2013-06-02T20:18:17Z</dcterms:created>
  <dcterms:modified xsi:type="dcterms:W3CDTF">2018-05-15T06:40:08Z</dcterms:modified>
</cp:coreProperties>
</file>