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9" r:id="rId2"/>
    <p:sldId id="289" r:id="rId3"/>
    <p:sldId id="293" r:id="rId4"/>
    <p:sldId id="316" r:id="rId5"/>
    <p:sldId id="309" r:id="rId6"/>
    <p:sldId id="295" r:id="rId7"/>
    <p:sldId id="325" r:id="rId8"/>
    <p:sldId id="322" r:id="rId9"/>
    <p:sldId id="278" r:id="rId10"/>
    <p:sldId id="311" r:id="rId11"/>
    <p:sldId id="323" r:id="rId12"/>
    <p:sldId id="319" r:id="rId13"/>
    <p:sldId id="296" r:id="rId14"/>
    <p:sldId id="310" r:id="rId15"/>
    <p:sldId id="280" r:id="rId16"/>
    <p:sldId id="312" r:id="rId17"/>
    <p:sldId id="314" r:id="rId18"/>
    <p:sldId id="298" r:id="rId19"/>
    <p:sldId id="327" r:id="rId20"/>
    <p:sldId id="315" r:id="rId21"/>
    <p:sldId id="320" r:id="rId22"/>
    <p:sldId id="326" r:id="rId23"/>
    <p:sldId id="291" r:id="rId24"/>
    <p:sldId id="285" r:id="rId25"/>
    <p:sldId id="290" r:id="rId26"/>
    <p:sldId id="292" r:id="rId27"/>
    <p:sldId id="284" r:id="rId28"/>
    <p:sldId id="300" r:id="rId29"/>
    <p:sldId id="283" r:id="rId30"/>
    <p:sldId id="282" r:id="rId31"/>
    <p:sldId id="294" r:id="rId32"/>
    <p:sldId id="304" r:id="rId33"/>
    <p:sldId id="317" r:id="rId34"/>
    <p:sldId id="299" r:id="rId35"/>
    <p:sldId id="302" r:id="rId36"/>
  </p:sldIdLst>
  <p:sldSz cx="11522075" cy="6480175"/>
  <p:notesSz cx="6735763" cy="98663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5"/>
    <p:restoredTop sz="86409"/>
  </p:normalViewPr>
  <p:slideViewPr>
    <p:cSldViewPr snapToGrid="0">
      <p:cViewPr varScale="1">
        <p:scale>
          <a:sx n="93" d="100"/>
          <a:sy n="93" d="100"/>
        </p:scale>
        <p:origin x="920" y="184"/>
      </p:cViewPr>
      <p:guideLst>
        <p:guide orient="horz" pos="2041"/>
        <p:guide pos="3629"/>
      </p:guideLst>
    </p:cSldViewPr>
  </p:slideViewPr>
  <p:outlineViewPr>
    <p:cViewPr>
      <p:scale>
        <a:sx n="33" d="100"/>
        <a:sy n="33" d="100"/>
      </p:scale>
      <p:origin x="0" y="-3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458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AF8C13F2-2C4D-974B-9136-A18DE3AE31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54AE61-74D1-A644-A3E7-1BBFEDA011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33D71802-D98C-AE45-AC5D-FDF644AB2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496DFBBD-1FDE-0941-BE29-C3E7D4F74FB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569D82F-3F0A-6A4D-8784-3427D8C5BE0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E71082A-83FF-2B41-AA10-A25B9F29073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E1FA4E1-3AC9-5949-89E8-8FA639D4CB7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6483848-8343-724D-9874-6828BD5FDE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C0D6B619-10BA-B04F-8BCF-C33D89320F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0C86EB12-B826-C042-8D8B-C3DCA69222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5CF203CE-E2EF-0446-A597-432860D20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82EA99C-72C4-2A46-90B9-C30E4C1B463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Estuary of the River Mersey – the quickest sea route to Ireland and the New World - West coast of Europe</a:t>
            </a:r>
          </a:p>
          <a:p>
            <a:endParaRPr lang="en-US" dirty="0"/>
          </a:p>
          <a:p>
            <a:r>
              <a:rPr lang="en-US" dirty="0"/>
              <a:t>The Five Boroughs of Merseyside – set within the Northwest Region of England.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662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Mutual, collaborative advocacy.</a:t>
            </a:r>
          </a:p>
          <a:p>
            <a:r>
              <a:rPr lang="en-US" dirty="0"/>
              <a:t>Sharing </a:t>
            </a:r>
            <a:r>
              <a:rPr lang="en-US" dirty="0" err="1"/>
              <a:t>programmes</a:t>
            </a:r>
            <a:r>
              <a:rPr lang="en-US" dirty="0"/>
              <a:t> and audiences</a:t>
            </a:r>
          </a:p>
          <a:p>
            <a:r>
              <a:rPr lang="en-US" dirty="0"/>
              <a:t>Professional training and updating for staff, shared services </a:t>
            </a:r>
            <a:r>
              <a:rPr lang="en-US" dirty="0" err="1"/>
              <a:t>eg</a:t>
            </a:r>
            <a:r>
              <a:rPr lang="en-US" dirty="0"/>
              <a:t> accountancy, ticketing, security.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071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Nationally funded </a:t>
            </a:r>
            <a:r>
              <a:rPr lang="en-US" dirty="0" err="1"/>
              <a:t>organisations</a:t>
            </a:r>
            <a:r>
              <a:rPr lang="en-US" dirty="0"/>
              <a:t> – central govt recognized the requirement for national arts </a:t>
            </a:r>
            <a:r>
              <a:rPr lang="en-US" dirty="0" err="1"/>
              <a:t>organsiations</a:t>
            </a:r>
            <a:r>
              <a:rPr lang="en-US" dirty="0"/>
              <a:t> to reach people around the country not just in the capital.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4127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City’s links to schools </a:t>
            </a:r>
            <a:r>
              <a:rPr lang="en-US" dirty="0" err="1"/>
              <a:t>etc</a:t>
            </a:r>
            <a:r>
              <a:rPr lang="en-US" dirty="0"/>
              <a:t> meant that this </a:t>
            </a:r>
            <a:r>
              <a:rPr lang="en-US" dirty="0" err="1"/>
              <a:t>programme</a:t>
            </a:r>
            <a:r>
              <a:rPr lang="en-US" dirty="0"/>
              <a:t> created pathways for cultural </a:t>
            </a:r>
            <a:r>
              <a:rPr lang="en-US" dirty="0" err="1"/>
              <a:t>organisations</a:t>
            </a:r>
            <a:r>
              <a:rPr lang="en-US" dirty="0"/>
              <a:t> to follow.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08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8532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4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Tate illustrated</a:t>
            </a:r>
          </a:p>
          <a:p>
            <a:r>
              <a:rPr lang="en-US" dirty="0"/>
              <a:t>SLB illustrated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9002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835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Wade Smith – interested in the Biennial because there was no other CONTEMPORARY culture. You can’t sell fashion unless people are interested in culture. </a:t>
            </a:r>
          </a:p>
          <a:p>
            <a:r>
              <a:rPr lang="en-US" dirty="0"/>
              <a:t>Mike </a:t>
            </a:r>
            <a:r>
              <a:rPr lang="en-US" dirty="0" err="1"/>
              <a:t>Storey</a:t>
            </a:r>
            <a:r>
              <a:rPr lang="en-US" dirty="0"/>
              <a:t> – Head Maser in a local school. Understood the value of culture. Present at First Biennial Opening and met his own hairdresser.</a:t>
            </a:r>
          </a:p>
          <a:p>
            <a:r>
              <a:rPr lang="en-US" dirty="0"/>
              <a:t>David Henshaw. Picture of </a:t>
            </a:r>
            <a:r>
              <a:rPr lang="en-US" dirty="0" err="1"/>
              <a:t>SuperLambanana</a:t>
            </a:r>
            <a:r>
              <a:rPr lang="en-US" dirty="0"/>
              <a:t> appeared in his office in 2000. Understood the need to change perceptions of Liverpool as a place to visit and a place to do business.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0136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7816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responsibility = making the city a better place to live. Biennial was about a better place for artists to live, but artists are no different from anyone else, so making it a better place for everyone to live.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0185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CEO of Liverpool University </a:t>
            </a:r>
            <a:r>
              <a:rPr lang="en-US" sz="1600" dirty="0">
                <a:solidFill>
                  <a:srgbClr val="FF0000"/>
                </a:solidFill>
              </a:rPr>
              <a:t>also</a:t>
            </a:r>
            <a:r>
              <a:rPr lang="en-US" sz="1600" dirty="0"/>
              <a:t>  Chair of FACT (</a:t>
            </a:r>
            <a:r>
              <a:rPr lang="en-US" sz="4000" dirty="0"/>
              <a:t>Foundation for Art and Creative Technology)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7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was the understanding that the city brand was the best way to attract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534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Liverpool branded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EA99C-72C4-2A46-90B9-C30E4C1B4638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761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4875" cy="1389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4500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1E163B-47AA-FC48-9967-167EDFDFC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56C0E5-8066-7446-8C5E-3F585E2B95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877BD5-C033-F249-A407-858B6924C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086A1D-08FA-004D-99F0-0472A8D776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123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C57BC4-F26E-1C4A-8DD0-8F20576D0F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CF54D1-4F1C-B948-BE19-A2CAE0637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94B24C-C035-8C41-A811-66AB2B20AF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6B29F-A6F1-2C4A-ADE5-73C4BEE27F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379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2013" y="258763"/>
            <a:ext cx="2635250" cy="5815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753350" cy="58150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4C2278-C479-1E4C-989E-36F2E737C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B3DCC4-5D47-CE44-B932-E2148373C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936099-F7FC-DA40-ADBB-178BBC04F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A6141-B506-3640-B601-514C39A175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505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6263" y="258763"/>
            <a:ext cx="10541000" cy="58150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7CB15B-3D3A-1F48-BCED-7CAD2F2B2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D65D8E-ED37-3F4E-930E-11844651F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0262CD-B433-6B4F-8A5E-3DBAA70E2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88297-2ACE-0B4D-B3FA-78608683CF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325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C14B09-B0BC-EC42-BDFD-9604719A6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68972A-E30B-924B-89F5-632DF02B5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03A99-E117-E843-93D4-1E0DD30E8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756E9-2206-DD48-9826-307853A3E0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928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4875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4875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0D380F-17B8-874F-8948-A0865C48B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752C80-48F9-3248-9459-1EBD26187C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77746F-614F-8941-931A-C9DAD6F90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0CA8A2-214D-FD45-99B3-CFED0EF0FB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690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7713" y="179705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8688" y="1797050"/>
            <a:ext cx="5108575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628BB9-51D4-5645-8E59-EC3F96E5BE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30025-C30D-F942-A0CD-25EB8D018C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9763D0-6930-4F41-B22B-114840B8AF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030BB-536D-0D44-A4B4-E5C01AD52D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777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91112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91112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113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113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E549C7-F824-2E40-AC0F-1EA37133F2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0A63C4-7ED1-6242-B379-FBC34F7D2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386EA8-BB15-204D-BC8C-015A21A9F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9E169-9D1A-8648-927A-3ABCCC0979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039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089E59-8474-F145-BB6F-D767F31828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7852C9-8A99-A644-9641-265AFB4808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62CC13-F75A-2347-8060-EF05EFDE7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365A2-73E7-2B49-AF65-4C6B36F79A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54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205481-B7F5-404C-A815-F8EE966EC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9BB966-B612-D64A-BD14-8568F8A75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185402-5E8D-254B-8E1A-BE839A6AE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BAB2B-1427-DF43-879C-6A0ABB2A33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180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90950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58763"/>
            <a:ext cx="6440488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90950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C8F5E-282E-894A-A142-504FFD2A93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1EEAE1-9C4E-C64B-A35D-340B30EAF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F0B94-C69A-E147-B726-06B605207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3D141-21AA-D642-991B-2D9ED2261B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118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013" y="4535488"/>
            <a:ext cx="69119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9013" y="579438"/>
            <a:ext cx="69119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013" y="5072063"/>
            <a:ext cx="69119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B7E5F-71F0-E64D-AD1C-001B64606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946D4A-0BD4-FE44-8424-6080EE2C37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17E81-3DDD-8048-BB47-589B3E11E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2C478-3EF3-C64C-BF0B-65DCEF0DE2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711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4CF3F3-1F99-B845-9385-8962C5C03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258763"/>
            <a:ext cx="103695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29A7FD-BB8F-7E4F-83BB-DBB9E092D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7713" y="1797050"/>
            <a:ext cx="103695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E593BE9-5CF5-B745-B53F-C3D29A4563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6263" y="5900738"/>
            <a:ext cx="26876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3892FD-3235-394A-8C22-EF0B99B56F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37000" y="5900738"/>
            <a:ext cx="36480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D1DABE-D47E-324E-AB6D-9469D8AAA9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8175" y="5900738"/>
            <a:ext cx="26876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88C59F-FD85-5748-AFCE-6812C06BC81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>
            <a:extLst>
              <a:ext uri="{FF2B5EF4-FFF2-40B4-BE49-F238E27FC236}">
                <a16:creationId xmlns:a16="http://schemas.microsoft.com/office/drawing/2014/main" id="{22F2B916-B32F-A34A-A28D-6928EB777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6387" name="Rectangle 15">
            <a:extLst>
              <a:ext uri="{FF2B5EF4-FFF2-40B4-BE49-F238E27FC236}">
                <a16:creationId xmlns:a16="http://schemas.microsoft.com/office/drawing/2014/main" id="{75CDC4D7-2217-7448-88F7-22F28D96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1030288"/>
            <a:ext cx="841375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800" dirty="0"/>
              <a:t> Teamwork for the Future of Liverpool 2008</a:t>
            </a:r>
          </a:p>
          <a:p>
            <a:pPr algn="ctr" eaLnBrk="1" hangingPunct="1"/>
            <a:endParaRPr lang="en-GB" altLang="en-US" sz="3600" dirty="0"/>
          </a:p>
          <a:p>
            <a:pPr algn="ctr" eaLnBrk="1" hangingPunct="1"/>
            <a:r>
              <a:rPr lang="en-GB" altLang="en-US" sz="3600" dirty="0"/>
              <a:t>Lewis Biggs</a:t>
            </a:r>
          </a:p>
          <a:p>
            <a:pPr eaLnBrk="1" hangingPunct="1"/>
            <a:endParaRPr lang="en-US" altLang="en-US" sz="3600" dirty="0"/>
          </a:p>
        </p:txBody>
      </p:sp>
      <p:sp>
        <p:nvSpPr>
          <p:cNvPr id="16388" name="Rectangle 16">
            <a:extLst>
              <a:ext uri="{FF2B5EF4-FFF2-40B4-BE49-F238E27FC236}">
                <a16:creationId xmlns:a16="http://schemas.microsoft.com/office/drawing/2014/main" id="{A066463C-4D13-5643-AFEC-0064CF05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94" y="4124288"/>
            <a:ext cx="98694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dirty="0"/>
              <a:t>European Capital of Culture Forum</a:t>
            </a:r>
          </a:p>
          <a:p>
            <a:pPr eaLnBrk="1" hangingPunct="1"/>
            <a:endParaRPr lang="en-GB" altLang="en-US" dirty="0"/>
          </a:p>
          <a:p>
            <a:pPr algn="ctr" eaLnBrk="1" hangingPunct="1"/>
            <a:r>
              <a:rPr lang="en-GB" altLang="en-US" dirty="0"/>
              <a:t>Kaunas May 18-19 2018</a:t>
            </a:r>
          </a:p>
          <a:p>
            <a:pPr algn="ctr" eaLnBrk="1" hangingPunct="1"/>
            <a:endParaRPr lang="en-GB" altLang="en-US" dirty="0"/>
          </a:p>
          <a:p>
            <a:pPr algn="ctr" eaLnBrk="1" hangingPunct="1"/>
            <a:r>
              <a:rPr lang="en-US" sz="1600" dirty="0"/>
              <a:t>With thanks to Liverpool City Council Press Office and Marketing team</a:t>
            </a:r>
            <a:r>
              <a:rPr lang="en-GB" altLang="en-US" sz="1600" dirty="0"/>
              <a:t> </a:t>
            </a:r>
            <a:endParaRPr lang="en-US" alt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1016000"/>
            <a:ext cx="841375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Liverpool Biennial – a partnership 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4000" dirty="0"/>
              <a:t>Partnership =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Shared vision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Shared resources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Shared audiences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Shared civic responsibilities</a:t>
            </a:r>
          </a:p>
          <a:p>
            <a:pPr eaLnBrk="1" hangingPunct="1"/>
            <a:endParaRPr lang="en-GB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4427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478" y="991114"/>
            <a:ext cx="982393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>
                <a:solidFill>
                  <a:srgbClr val="FF0000"/>
                </a:solidFill>
              </a:rPr>
              <a:t>Before 2008 </a:t>
            </a:r>
            <a:r>
              <a:rPr lang="en-GB" altLang="en-US" sz="4000" dirty="0"/>
              <a:t>- How did we prepare?</a:t>
            </a:r>
          </a:p>
          <a:p>
            <a:pPr eaLnBrk="1" hangingPunct="1"/>
            <a:endParaRPr lang="en-GB" altLang="en-US" sz="4000" dirty="0"/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Marketing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Higher Education alliance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Stakeholder / Funding advocacy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Audience development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/>
              <a:t>Organisational development </a:t>
            </a:r>
          </a:p>
        </p:txBody>
      </p:sp>
    </p:spTree>
    <p:extLst>
      <p:ext uri="{BB962C8B-B14F-4D97-AF65-F5344CB8AC3E}">
        <p14:creationId xmlns:p14="http://schemas.microsoft.com/office/powerpoint/2010/main" val="4275745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478" y="991114"/>
            <a:ext cx="982393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VAIL – </a:t>
            </a:r>
            <a:r>
              <a:rPr lang="en-GB" altLang="en-US" sz="4000" dirty="0">
                <a:solidFill>
                  <a:srgbClr val="FF0000"/>
                </a:solidFill>
              </a:rPr>
              <a:t>V</a:t>
            </a:r>
            <a:r>
              <a:rPr lang="en-GB" altLang="en-US" sz="4000" dirty="0"/>
              <a:t>isual </a:t>
            </a:r>
            <a:r>
              <a:rPr lang="en-GB" altLang="en-US" sz="4000" dirty="0">
                <a:solidFill>
                  <a:srgbClr val="FF0000"/>
                </a:solidFill>
              </a:rPr>
              <a:t>A</a:t>
            </a:r>
            <a:r>
              <a:rPr lang="en-GB" altLang="en-US" sz="4000" dirty="0"/>
              <a:t>rts </a:t>
            </a:r>
            <a:r>
              <a:rPr lang="en-GB" altLang="en-US" sz="4000" dirty="0">
                <a:solidFill>
                  <a:srgbClr val="FF0000"/>
                </a:solidFill>
              </a:rPr>
              <a:t>I</a:t>
            </a:r>
            <a:r>
              <a:rPr lang="en-GB" altLang="en-US" sz="4000" dirty="0"/>
              <a:t>n </a:t>
            </a:r>
            <a:r>
              <a:rPr lang="en-GB" altLang="en-US" sz="4000" dirty="0">
                <a:solidFill>
                  <a:srgbClr val="FF0000"/>
                </a:solidFill>
              </a:rPr>
              <a:t>L</a:t>
            </a:r>
            <a:r>
              <a:rPr lang="en-GB" altLang="en-US" sz="4000" dirty="0"/>
              <a:t>iverpool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4000" dirty="0"/>
              <a:t>An umbrella marketing initiative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endParaRPr lang="en-GB" altLang="en-US" sz="4000" dirty="0"/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4000" dirty="0"/>
              <a:t>Partnership and the problem of brands</a:t>
            </a:r>
          </a:p>
        </p:txBody>
      </p:sp>
    </p:spTree>
    <p:extLst>
      <p:ext uri="{BB962C8B-B14F-4D97-AF65-F5344CB8AC3E}">
        <p14:creationId xmlns:p14="http://schemas.microsoft.com/office/powerpoint/2010/main" val="200016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B20FF-2C81-7D4D-947E-76345D8D0A38}"/>
              </a:ext>
            </a:extLst>
          </p:cNvPr>
          <p:cNvSpPr txBox="1"/>
          <p:nvPr/>
        </p:nvSpPr>
        <p:spPr>
          <a:xfrm>
            <a:off x="743712" y="1048812"/>
            <a:ext cx="98814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Liverpool</a:t>
            </a:r>
            <a:r>
              <a:rPr lang="en-US" sz="4000" dirty="0"/>
              <a:t> Culture Campus founded 2003</a:t>
            </a:r>
          </a:p>
          <a:p>
            <a:endParaRPr lang="en-US" sz="4000" dirty="0"/>
          </a:p>
          <a:p>
            <a:endParaRPr lang="en-US" sz="3600" dirty="0"/>
          </a:p>
          <a:p>
            <a:endParaRPr lang="en-US" sz="4000" dirty="0"/>
          </a:p>
          <a:p>
            <a:r>
              <a:rPr lang="en-US" sz="4000" dirty="0"/>
              <a:t>The opportunity for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3723994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43" y="655782"/>
            <a:ext cx="933865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Culture Campus 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3200" dirty="0"/>
              <a:t>Three Liverpool Universities</a:t>
            </a:r>
          </a:p>
          <a:p>
            <a:pPr eaLnBrk="1" hangingPunct="1"/>
            <a:endParaRPr lang="en-GB" altLang="en-US" sz="3200" dirty="0"/>
          </a:p>
          <a:p>
            <a:pPr eaLnBrk="1" hangingPunct="1"/>
            <a:r>
              <a:rPr lang="en-GB" altLang="en-US" sz="3200" dirty="0"/>
              <a:t>The ‘cultural’ opportunity of 2008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Inter-university collaboration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Connecting ‘town and gown’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Realise local assets / archives etc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Liverpool as a HE brand /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242972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E753A-E49A-1048-9C52-553816E5D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1587"/>
            <a:ext cx="11518900" cy="647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82A62-A7DA-5848-AD7F-EFA77A8A5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14" y="900545"/>
            <a:ext cx="7897803" cy="46551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112" y="369824"/>
            <a:ext cx="9344279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LARC founded 2004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4000" dirty="0">
                <a:solidFill>
                  <a:srgbClr val="FF0000"/>
                </a:solidFill>
              </a:rPr>
              <a:t>L</a:t>
            </a:r>
            <a:r>
              <a:rPr lang="en-GB" altLang="en-US" sz="4000" dirty="0"/>
              <a:t>iverpool </a:t>
            </a:r>
            <a:r>
              <a:rPr lang="en-GB" altLang="en-US" sz="4000" dirty="0">
                <a:solidFill>
                  <a:srgbClr val="FF0000"/>
                </a:solidFill>
              </a:rPr>
              <a:t>A</a:t>
            </a:r>
            <a:r>
              <a:rPr lang="en-GB" altLang="en-US" sz="4000" dirty="0"/>
              <a:t>rts </a:t>
            </a:r>
            <a:r>
              <a:rPr lang="en-GB" altLang="en-US" sz="4000" dirty="0">
                <a:solidFill>
                  <a:srgbClr val="FF0000"/>
                </a:solidFill>
              </a:rPr>
              <a:t>R</a:t>
            </a:r>
            <a:r>
              <a:rPr lang="en-GB" altLang="en-US" sz="4000" dirty="0"/>
              <a:t>egeneration </a:t>
            </a:r>
            <a:r>
              <a:rPr lang="en-GB" altLang="en-US" sz="4000" dirty="0">
                <a:solidFill>
                  <a:srgbClr val="FF0000"/>
                </a:solidFill>
              </a:rPr>
              <a:t>C</a:t>
            </a:r>
            <a:r>
              <a:rPr lang="en-GB" altLang="en-US" sz="4000" dirty="0"/>
              <a:t>onsortium / </a:t>
            </a:r>
            <a:r>
              <a:rPr lang="en-GB" altLang="en-US" sz="4000" dirty="0">
                <a:solidFill>
                  <a:srgbClr val="FF0000"/>
                </a:solidFill>
              </a:rPr>
              <a:t>C</a:t>
            </a:r>
            <a:r>
              <a:rPr lang="en-GB" altLang="en-US" sz="4000" dirty="0"/>
              <a:t>ampaign</a:t>
            </a:r>
          </a:p>
          <a:p>
            <a:pPr eaLnBrk="1" hangingPunct="1"/>
            <a:endParaRPr lang="en-GB" altLang="en-US" sz="4000" dirty="0"/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600" dirty="0"/>
              <a:t>Political and business advocacy for funding.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600" dirty="0"/>
              <a:t>Programme and audience development.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3600" dirty="0"/>
              <a:t>Organisational development. </a:t>
            </a:r>
          </a:p>
        </p:txBody>
      </p:sp>
    </p:spTree>
    <p:extLst>
      <p:ext uri="{BB962C8B-B14F-4D97-AF65-F5344CB8AC3E}">
        <p14:creationId xmlns:p14="http://schemas.microsoft.com/office/powerpoint/2010/main" val="196091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64" y="442976"/>
            <a:ext cx="1055827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LARC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2800" dirty="0"/>
              <a:t>8 most prominent cultural organisations receiving public money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National Museums Liverpool	(NML) </a:t>
            </a:r>
          </a:p>
          <a:p>
            <a:pPr eaLnBrk="1" hangingPunct="1"/>
            <a:r>
              <a:rPr lang="en-GB" altLang="en-US" sz="2800" dirty="0"/>
              <a:t>Tate Liverpool			</a:t>
            </a:r>
          </a:p>
          <a:p>
            <a:pPr eaLnBrk="1" hangingPunct="1"/>
            <a:r>
              <a:rPr lang="en-GB" altLang="en-US" sz="2800" dirty="0"/>
              <a:t>Everyman and Playhouse Theatres Trust 		</a:t>
            </a:r>
          </a:p>
          <a:p>
            <a:pPr eaLnBrk="1" hangingPunct="1"/>
            <a:r>
              <a:rPr lang="en-GB" altLang="en-US" sz="2800" dirty="0"/>
              <a:t>Royal Liverpool Philharmonic Orchestra (RLPO)			</a:t>
            </a:r>
          </a:p>
          <a:p>
            <a:pPr eaLnBrk="1" hangingPunct="1"/>
            <a:r>
              <a:rPr lang="en-GB" altLang="en-US" sz="2800" dirty="0"/>
              <a:t>Unity Theatre						</a:t>
            </a:r>
          </a:p>
          <a:p>
            <a:pPr eaLnBrk="1" hangingPunct="1"/>
            <a:r>
              <a:rPr lang="en-GB" altLang="en-US" sz="2800" dirty="0"/>
              <a:t>The Bluecoat</a:t>
            </a:r>
          </a:p>
          <a:p>
            <a:pPr eaLnBrk="1" hangingPunct="1"/>
            <a:r>
              <a:rPr lang="en-GB" altLang="en-US" sz="2800" dirty="0"/>
              <a:t>Liverpool Biennial</a:t>
            </a:r>
          </a:p>
          <a:p>
            <a:pPr eaLnBrk="1" hangingPunct="1"/>
            <a:r>
              <a:rPr lang="en-GB" altLang="en-US" sz="2800" dirty="0"/>
              <a:t>Foundation for Art and Creative Technology (FACT) </a:t>
            </a:r>
          </a:p>
        </p:txBody>
      </p:sp>
    </p:spTree>
    <p:extLst>
      <p:ext uri="{BB962C8B-B14F-4D97-AF65-F5344CB8AC3E}">
        <p14:creationId xmlns:p14="http://schemas.microsoft.com/office/powerpoint/2010/main" val="192742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ACCC4-2E0F-A84A-A0A7-641B300A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76" y="0"/>
            <a:ext cx="906212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4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98" y="254000"/>
            <a:ext cx="933865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sz="3600" dirty="0"/>
              <a:t>SMAC</a:t>
            </a:r>
          </a:p>
          <a:p>
            <a:pPr eaLnBrk="1" hangingPunct="1"/>
            <a:endParaRPr lang="en-GB" sz="3600" dirty="0"/>
          </a:p>
          <a:p>
            <a:pPr eaLnBrk="1" hangingPunct="1"/>
            <a:r>
              <a:rPr lang="en-GB" sz="3600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mall and </a:t>
            </a:r>
            <a:r>
              <a:rPr lang="en-GB" sz="3600" dirty="0">
                <a:solidFill>
                  <a:srgbClr val="FF0000"/>
                </a:solidFill>
              </a:rPr>
              <a:t>M</a:t>
            </a:r>
            <a:r>
              <a:rPr lang="en-GB" sz="3600" dirty="0"/>
              <a:t>edium </a:t>
            </a:r>
            <a:r>
              <a:rPr lang="en-GB" sz="3600" dirty="0">
                <a:solidFill>
                  <a:srgbClr val="FF0000"/>
                </a:solidFill>
              </a:rPr>
              <a:t>A</a:t>
            </a:r>
            <a:r>
              <a:rPr lang="en-GB" sz="3600" dirty="0"/>
              <a:t>rts </a:t>
            </a:r>
            <a:r>
              <a:rPr lang="en-GB" sz="3600" dirty="0">
                <a:solidFill>
                  <a:srgbClr val="FF0000"/>
                </a:solidFill>
              </a:rPr>
              <a:t>C</a:t>
            </a:r>
            <a:r>
              <a:rPr lang="en-GB" sz="3600" dirty="0"/>
              <a:t>ollective</a:t>
            </a:r>
          </a:p>
          <a:p>
            <a:pPr eaLnBrk="1" hangingPunct="1"/>
            <a:endParaRPr lang="en-GB" sz="3600" dirty="0"/>
          </a:p>
          <a:p>
            <a:pPr eaLnBrk="1" hangingPunct="1"/>
            <a:r>
              <a:rPr lang="en-GB" sz="3200" dirty="0"/>
              <a:t>50+ organisations – festival and long term </a:t>
            </a:r>
          </a:p>
          <a:p>
            <a:pPr eaLnBrk="1" hangingPunct="1"/>
            <a:endParaRPr lang="en-GB" sz="3200" dirty="0"/>
          </a:p>
          <a:p>
            <a:pPr eaLnBrk="1" hangingPunct="1"/>
            <a:r>
              <a:rPr lang="en-GB" sz="3200" dirty="0"/>
              <a:t>Collaborating to develop audiences</a:t>
            </a:r>
          </a:p>
          <a:p>
            <a:pPr eaLnBrk="1" hangingPunct="1"/>
            <a:endParaRPr lang="en-GB" sz="3200" dirty="0"/>
          </a:p>
          <a:p>
            <a:pPr eaLnBrk="1" hangingPunct="1"/>
            <a:r>
              <a:rPr lang="en-GB" sz="3200" dirty="0"/>
              <a:t>Networking to develop themselves organisationally and in relation to funders and sponsors. </a:t>
            </a:r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178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F48B8-F3FE-F242-B9F4-409726347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3" y="0"/>
            <a:ext cx="5941205" cy="6581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38EF9-EAF1-A045-B76E-782C454FE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45" y="0"/>
            <a:ext cx="4897942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59478-6358-CB4B-9C7B-92A6D3CD68DB}"/>
              </a:ext>
            </a:extLst>
          </p:cNvPr>
          <p:cNvSpPr txBox="1"/>
          <p:nvPr/>
        </p:nvSpPr>
        <p:spPr>
          <a:xfrm>
            <a:off x="304800" y="180463"/>
            <a:ext cx="107569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</a:t>
            </a:r>
            <a:r>
              <a:rPr lang="en-GB" sz="2800" dirty="0">
                <a:solidFill>
                  <a:srgbClr val="FF0000"/>
                </a:solidFill>
              </a:rPr>
              <a:t>Culture Company’s </a:t>
            </a:r>
          </a:p>
          <a:p>
            <a:r>
              <a:rPr lang="en-GB" sz="3600" dirty="0">
                <a:solidFill>
                  <a:srgbClr val="FF0000"/>
                </a:solidFill>
              </a:rPr>
              <a:t>CREATIVE COMMUNITIES programme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Quality cultural interventions</a:t>
            </a:r>
          </a:p>
          <a:p>
            <a:r>
              <a:rPr lang="en-GB" sz="2800" dirty="0"/>
              <a:t>Neighbourhoods outside the city centre</a:t>
            </a:r>
          </a:p>
          <a:p>
            <a:r>
              <a:rPr lang="en-GB" sz="2800" dirty="0"/>
              <a:t>Addressing health, heritage, community safety, sport, environment.</a:t>
            </a:r>
          </a:p>
          <a:p>
            <a:r>
              <a:rPr lang="en-GB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Intergenerational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Inclusive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Promoting Connectivity and Community Cohesion. </a:t>
            </a:r>
          </a:p>
          <a:p>
            <a:endParaRPr lang="en-GB" sz="2800" dirty="0"/>
          </a:p>
          <a:p>
            <a:r>
              <a:rPr lang="en-GB" sz="2800" dirty="0"/>
              <a:t>Europe’s biggest programme of its kind. </a:t>
            </a:r>
          </a:p>
        </p:txBody>
      </p:sp>
    </p:spTree>
    <p:extLst>
      <p:ext uri="{BB962C8B-B14F-4D97-AF65-F5344CB8AC3E}">
        <p14:creationId xmlns:p14="http://schemas.microsoft.com/office/powerpoint/2010/main" val="32809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59478-6358-CB4B-9C7B-92A6D3CD68DB}"/>
              </a:ext>
            </a:extLst>
          </p:cNvPr>
          <p:cNvSpPr txBox="1"/>
          <p:nvPr/>
        </p:nvSpPr>
        <p:spPr>
          <a:xfrm>
            <a:off x="365760" y="1414903"/>
            <a:ext cx="10756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After 2008</a:t>
            </a:r>
          </a:p>
          <a:p>
            <a:endParaRPr lang="en-US" sz="6000" dirty="0"/>
          </a:p>
          <a:p>
            <a:r>
              <a:rPr lang="en-US" sz="6000" dirty="0"/>
              <a:t>What Difference Did It Make?</a:t>
            </a:r>
          </a:p>
        </p:txBody>
      </p:sp>
    </p:spTree>
    <p:extLst>
      <p:ext uri="{BB962C8B-B14F-4D97-AF65-F5344CB8AC3E}">
        <p14:creationId xmlns:p14="http://schemas.microsoft.com/office/powerpoint/2010/main" val="1635101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1016000"/>
            <a:ext cx="933865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Culture Campus - outcomes</a:t>
            </a:r>
          </a:p>
          <a:p>
            <a:endParaRPr lang="en-GB" dirty="0"/>
          </a:p>
          <a:p>
            <a:r>
              <a:rPr lang="en-GB" sz="3200" dirty="0"/>
              <a:t>Liverpool as a city recognised as a major attractor for students</a:t>
            </a:r>
          </a:p>
          <a:p>
            <a:endParaRPr lang="en-GB" sz="3200" dirty="0"/>
          </a:p>
          <a:p>
            <a:r>
              <a:rPr lang="en-GB" sz="3200" dirty="0"/>
              <a:t>PhD Students and Lecturers hosted between Universities and Arts Organisations.</a:t>
            </a:r>
          </a:p>
          <a:p>
            <a:endParaRPr lang="en-GB" sz="3200" dirty="0"/>
          </a:p>
          <a:p>
            <a:r>
              <a:rPr lang="en-GB" sz="3200" dirty="0"/>
              <a:t>John Lennon Academy of Art &amp; Design construction started 2005, opened 2008 </a:t>
            </a:r>
          </a:p>
        </p:txBody>
      </p:sp>
    </p:spTree>
    <p:extLst>
      <p:ext uri="{BB962C8B-B14F-4D97-AF65-F5344CB8AC3E}">
        <p14:creationId xmlns:p14="http://schemas.microsoft.com/office/powerpoint/2010/main" val="3333422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01F32-4A95-A440-92B2-4AD987CA3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7" y="0"/>
            <a:ext cx="697778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5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AFA8-B058-1D43-9269-EC2BD48D9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84" y="0"/>
            <a:ext cx="7722106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42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1CB13-D586-9C43-9711-C99E31FEC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7" y="128587"/>
            <a:ext cx="73787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86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EA613-D66C-C84C-8340-6C5AC951B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1587"/>
            <a:ext cx="11518900" cy="647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31ADE-C4AE-2F47-9202-C914DC40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846137"/>
            <a:ext cx="103632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7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9F747-B6F6-AD49-A8FD-1DCD0F1F5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87" y="338137"/>
            <a:ext cx="40767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89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F1E6C-C004-3C45-B76B-8C0AC0B7C3E1}"/>
              </a:ext>
            </a:extLst>
          </p:cNvPr>
          <p:cNvSpPr txBox="1"/>
          <p:nvPr/>
        </p:nvSpPr>
        <p:spPr>
          <a:xfrm>
            <a:off x="1110191" y="785461"/>
            <a:ext cx="95149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POLITICS</a:t>
            </a:r>
          </a:p>
          <a:p>
            <a:endParaRPr lang="en-US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Revitalised</a:t>
            </a:r>
            <a:r>
              <a:rPr lang="en-US" sz="3600" dirty="0"/>
              <a:t> &lt;Liverpool City&gt; brand allows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Unified &lt;Liverpool City Region&gt; created -  five Boroughs working together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Mayor / Mayor’s office established in leadership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7407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B54BD-5734-B540-BCE0-5F4C21805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7" y="960437"/>
            <a:ext cx="5715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6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E2B73-8654-EB4F-A366-0678D5C21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7" y="-910921"/>
            <a:ext cx="10978834" cy="585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25BC5-D07C-4840-9070-5C5C2E05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19488"/>
            <a:ext cx="4479934" cy="2988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08FFD-2A04-AC43-94D4-E34AB23E1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34" y="3421598"/>
            <a:ext cx="4587866" cy="30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6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8CAB8-779C-984E-8A2E-6EFB12FF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1587"/>
            <a:ext cx="115189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584B0-2BBA-334F-829E-D649D953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1587"/>
            <a:ext cx="11518900" cy="647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75EDA-DC2D-0F49-AB12-AAED6E626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12" y="-450388"/>
            <a:ext cx="5987921" cy="69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48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C0EF44-3D8B-A24D-B7BD-61CE980D66FC}"/>
              </a:ext>
            </a:extLst>
          </p:cNvPr>
          <p:cNvSpPr txBox="1"/>
          <p:nvPr/>
        </p:nvSpPr>
        <p:spPr>
          <a:xfrm>
            <a:off x="475838" y="1199977"/>
            <a:ext cx="1020022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Business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Revitalised</a:t>
            </a:r>
            <a:r>
              <a:rPr lang="en-US" sz="3600" dirty="0"/>
              <a:t> economy and new facilities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Liverpool One city </a:t>
            </a:r>
            <a:r>
              <a:rPr lang="en-US" sz="3600" dirty="0" err="1"/>
              <a:t>centre</a:t>
            </a:r>
            <a:r>
              <a:rPr lang="en-US" sz="3600" dirty="0"/>
              <a:t> retail district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Cruise Terminal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World Heritage Site designation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Establishment of annual Business Conference</a:t>
            </a:r>
          </a:p>
        </p:txBody>
      </p:sp>
    </p:spTree>
    <p:extLst>
      <p:ext uri="{BB962C8B-B14F-4D97-AF65-F5344CB8AC3E}">
        <p14:creationId xmlns:p14="http://schemas.microsoft.com/office/powerpoint/2010/main" val="3803328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346C6-C6AD-5247-AD78-B43034E93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8" y="-1082040"/>
            <a:ext cx="10103370" cy="75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06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89A42-3156-2F4A-B307-A86B9B85F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" y="0"/>
            <a:ext cx="9748936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4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59478-6358-CB4B-9C7B-92A6D3CD68DB}"/>
              </a:ext>
            </a:extLst>
          </p:cNvPr>
          <p:cNvSpPr txBox="1"/>
          <p:nvPr/>
        </p:nvSpPr>
        <p:spPr>
          <a:xfrm>
            <a:off x="987502" y="1052483"/>
            <a:ext cx="9805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What Did We Learn?</a:t>
            </a:r>
          </a:p>
          <a:p>
            <a:endParaRPr lang="en-US" sz="6000" dirty="0"/>
          </a:p>
          <a:p>
            <a:r>
              <a:rPr lang="en-US" sz="6000" dirty="0"/>
              <a:t>Ten Years On…</a:t>
            </a:r>
          </a:p>
        </p:txBody>
      </p:sp>
    </p:spTree>
    <p:extLst>
      <p:ext uri="{BB962C8B-B14F-4D97-AF65-F5344CB8AC3E}">
        <p14:creationId xmlns:p14="http://schemas.microsoft.com/office/powerpoint/2010/main" val="3206011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C5B6F-3DFA-1D45-A9D5-3DAE30F3A6A2}"/>
              </a:ext>
            </a:extLst>
          </p:cNvPr>
          <p:cNvSpPr txBox="1"/>
          <p:nvPr/>
        </p:nvSpPr>
        <p:spPr>
          <a:xfrm>
            <a:off x="1184031" y="937846"/>
            <a:ext cx="9753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Values from Liverpool, vision for Kaunas! </a:t>
            </a:r>
          </a:p>
          <a:p>
            <a:endParaRPr lang="en-US" sz="4000" dirty="0"/>
          </a:p>
          <a:p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lang="en-US" sz="4000" dirty="0"/>
              <a:t>ocal (start with this!)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/>
              <a:t>nclusion / connection</a:t>
            </a:r>
          </a:p>
          <a:p>
            <a:r>
              <a:rPr lang="en-US" sz="4000" dirty="0">
                <a:solidFill>
                  <a:srgbClr val="FF0000"/>
                </a:solidFill>
              </a:rPr>
              <a:t>V</a:t>
            </a:r>
            <a:r>
              <a:rPr lang="en-US" sz="4000" dirty="0"/>
              <a:t>ariety / diversity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E</a:t>
            </a:r>
            <a:r>
              <a:rPr lang="en-US" sz="4000" dirty="0"/>
              <a:t>ntrepreneurship /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86532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 dirty="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 dirty="0">
                <a:solidFill>
                  <a:schemeClr val="tx1"/>
                </a:solidFill>
              </a:rPr>
              <a:t>[Date]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ECE71-2FE9-BF41-8870-AB822174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90" y="487680"/>
            <a:ext cx="10648889" cy="5992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49DE7-F227-C646-8346-FE3EC2344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90" y="-472439"/>
            <a:ext cx="5750560" cy="4312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90B1B-614F-2749-A143-2266744C0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835" y="-457199"/>
            <a:ext cx="528764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3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" y="436880"/>
            <a:ext cx="1115568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dirty="0"/>
              <a:t>Self-introduction and timeline  – </a:t>
            </a:r>
          </a:p>
          <a:p>
            <a:pPr eaLnBrk="1" hangingPunct="1"/>
            <a:endParaRPr lang="en-GB" altLang="en-US" sz="32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Director of Tate Liverpool 1990 - 2000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i="1" dirty="0" err="1"/>
              <a:t>SuperLambanana</a:t>
            </a:r>
            <a:r>
              <a:rPr lang="en-GB" altLang="en-US" sz="3200" dirty="0"/>
              <a:t> for </a:t>
            </a:r>
            <a:r>
              <a:rPr lang="en-GB" altLang="en-US" sz="3200" i="1" dirty="0"/>
              <a:t>Artranspennine98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Founding Trustee of Liverpool Biennial 1998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First Liverpool Biennial 1999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Resigned from Tate to lead Liverpool Biennial 2000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Consultants appointed to write Culture Capital Bid Nov 2000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Second Biennial 2002 – </a:t>
            </a:r>
            <a:r>
              <a:rPr lang="en-GB" altLang="en-US" sz="3200" dirty="0" err="1"/>
              <a:t>ECoC</a:t>
            </a:r>
            <a:r>
              <a:rPr lang="en-GB" altLang="en-US" sz="3200" dirty="0"/>
              <a:t> judges present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altLang="en-US" sz="3200" dirty="0"/>
              <a:t>Liverpool’s </a:t>
            </a:r>
            <a:r>
              <a:rPr lang="en-GB" altLang="en-US" sz="3200" dirty="0" err="1"/>
              <a:t>ECoC</a:t>
            </a:r>
            <a:r>
              <a:rPr lang="en-GB" altLang="en-US" sz="3200" dirty="0"/>
              <a:t> Bid succeeded 2003 </a:t>
            </a:r>
          </a:p>
        </p:txBody>
      </p:sp>
    </p:spTree>
    <p:extLst>
      <p:ext uri="{BB962C8B-B14F-4D97-AF65-F5344CB8AC3E}">
        <p14:creationId xmlns:p14="http://schemas.microsoft.com/office/powerpoint/2010/main" val="207913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B2D42-37B7-9C46-A2C4-D290023F1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37" y="871537"/>
            <a:ext cx="72136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>
            <a:extLst>
              <a:ext uri="{FF2B5EF4-FFF2-40B4-BE49-F238E27FC236}">
                <a16:creationId xmlns:a16="http://schemas.microsoft.com/office/drawing/2014/main" id="{288CF6BC-94FA-2441-B257-1D6AB179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3FCC-69CF-9540-8A53-08EF5F4ACC63}"/>
              </a:ext>
            </a:extLst>
          </p:cNvPr>
          <p:cNvSpPr txBox="1"/>
          <p:nvPr/>
        </p:nvSpPr>
        <p:spPr>
          <a:xfrm>
            <a:off x="4385733" y="201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0B881-176A-524A-A74A-6D2C7289B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87" y="0"/>
            <a:ext cx="779250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" y="685800"/>
            <a:ext cx="1027176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dirty="0"/>
              <a:t>David Wade Smith – Entrepreneur 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Mike Storey – Leader of LCC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David Henshaw – CEO of LCC</a:t>
            </a:r>
          </a:p>
          <a:p>
            <a:pPr eaLnBrk="1" hangingPunct="1"/>
            <a:r>
              <a:rPr lang="en-GB" altLang="en-US" sz="2800" dirty="0"/>
              <a:t> </a:t>
            </a:r>
          </a:p>
          <a:p>
            <a:pPr eaLnBrk="1" hangingPunct="1"/>
            <a:r>
              <a:rPr lang="en-GB" altLang="en-US" sz="2800" dirty="0"/>
              <a:t>Sir Bob Scott – Leader of </a:t>
            </a:r>
            <a:r>
              <a:rPr lang="en-GB" altLang="en-US" sz="2800" dirty="0" err="1"/>
              <a:t>ECoC</a:t>
            </a:r>
            <a:r>
              <a:rPr lang="en-GB" altLang="en-US" sz="2800" dirty="0"/>
              <a:t> bid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A challenge not a reward – </a:t>
            </a:r>
          </a:p>
          <a:p>
            <a:pPr eaLnBrk="1" hangingPunct="1"/>
            <a:r>
              <a:rPr lang="en-GB" altLang="en-US" sz="2800" dirty="0"/>
              <a:t>‘don’t ask what 2008 can do for you, </a:t>
            </a:r>
          </a:p>
          <a:p>
            <a:pPr eaLnBrk="1" hangingPunct="1"/>
            <a:r>
              <a:rPr lang="en-GB" altLang="en-US" sz="2800" dirty="0"/>
              <a:t>ask what you can do for 2008’ </a:t>
            </a:r>
          </a:p>
        </p:txBody>
      </p:sp>
    </p:spTree>
    <p:extLst>
      <p:ext uri="{BB962C8B-B14F-4D97-AF65-F5344CB8AC3E}">
        <p14:creationId xmlns:p14="http://schemas.microsoft.com/office/powerpoint/2010/main" val="355239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>
            <a:extLst>
              <a:ext uri="{FF2B5EF4-FFF2-40B4-BE49-F238E27FC236}">
                <a16:creationId xmlns:a16="http://schemas.microsoft.com/office/drawing/2014/main" id="{80050416-42E2-A04D-B222-6E987204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2025650"/>
            <a:ext cx="445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[Title]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[Name]</a:t>
            </a:r>
          </a:p>
          <a:p>
            <a:pPr eaLnBrk="1" hangingPunct="1"/>
            <a:r>
              <a:rPr lang="en-GB" altLang="en-US" sz="1800">
                <a:solidFill>
                  <a:schemeClr val="tx1"/>
                </a:solidFill>
              </a:rPr>
              <a:t>[Date]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1" name="Rectangle 15">
            <a:extLst>
              <a:ext uri="{FF2B5EF4-FFF2-40B4-BE49-F238E27FC236}">
                <a16:creationId xmlns:a16="http://schemas.microsoft.com/office/drawing/2014/main" id="{8C53A5AE-39C5-BA4D-BEB0-A9C43BAAA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246" y="344938"/>
            <a:ext cx="982393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4000" dirty="0"/>
              <a:t>Liverpool Biennial </a:t>
            </a:r>
          </a:p>
          <a:p>
            <a:pPr eaLnBrk="1" hangingPunct="1"/>
            <a:r>
              <a:rPr lang="en-GB" altLang="en-US" sz="4000" dirty="0"/>
              <a:t>of </a:t>
            </a:r>
            <a:r>
              <a:rPr lang="en-GB" altLang="en-US" sz="4000" dirty="0">
                <a:solidFill>
                  <a:srgbClr val="FF0000"/>
                </a:solidFill>
              </a:rPr>
              <a:t>Contemporary</a:t>
            </a:r>
            <a:r>
              <a:rPr lang="en-GB" altLang="en-US" sz="4000" dirty="0"/>
              <a:t> Art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4000" dirty="0"/>
              <a:t>– a partnership between </a:t>
            </a:r>
          </a:p>
          <a:p>
            <a:pPr eaLnBrk="1" hangingPunct="1"/>
            <a:r>
              <a:rPr lang="en-GB" altLang="en-US" sz="4000" dirty="0">
                <a:solidFill>
                  <a:srgbClr val="FF0000"/>
                </a:solidFill>
              </a:rPr>
              <a:t>contemporary</a:t>
            </a:r>
            <a:r>
              <a:rPr lang="en-GB" altLang="en-US" sz="4000" dirty="0"/>
              <a:t> visual arts organisations</a:t>
            </a:r>
          </a:p>
          <a:p>
            <a:pPr eaLnBrk="1" hangingPunct="1"/>
            <a:endParaRPr lang="en-GB" altLang="en-US" sz="4000" dirty="0"/>
          </a:p>
          <a:p>
            <a:pPr eaLnBrk="1" hangingPunct="1"/>
            <a:r>
              <a:rPr lang="en-GB" altLang="en-US" sz="4000" dirty="0"/>
              <a:t>Why? </a:t>
            </a:r>
          </a:p>
          <a:p>
            <a:pPr eaLnBrk="1" hangingPunct="1"/>
            <a:r>
              <a:rPr lang="en-GB" altLang="en-US" sz="4000" dirty="0"/>
              <a:t>‘to make Liverpool a better place for artists to live and work’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pt000000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aunas May2018" id="{585E943D-4C2B-6848-9D94-9198841920F2}" vid="{13F10883-D8D3-A54F-BB33-EC6DECFA76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Ppt0000000</Template>
  <TotalTime>323</TotalTime>
  <Words>1098</Words>
  <Application>Microsoft Macintosh PowerPoint</Application>
  <PresentationFormat>Custom</PresentationFormat>
  <Paragraphs>279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ＭＳ Ｐゴシック</vt:lpstr>
      <vt:lpstr>Arial</vt:lpstr>
      <vt:lpstr>Ppt0000000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</cp:revision>
  <dcterms:created xsi:type="dcterms:W3CDTF">2018-05-11T07:44:49Z</dcterms:created>
  <dcterms:modified xsi:type="dcterms:W3CDTF">2018-05-17T06:23:28Z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PowerPoint</vt:lpwstr>
  </property>
</Properties>
</file>