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3" r:id="rId12"/>
    <p:sldId id="262" r:id="rId13"/>
    <p:sldId id="265" r:id="rId14"/>
    <p:sldId id="264" r:id="rId15"/>
    <p:sldId id="266" r:id="rId16"/>
    <p:sldId id="270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738A6-5B30-434E-82AC-8FAA4B0B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295CCA-C853-4FBB-8FE3-8873425C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FBF977-7B82-462F-81D2-90BB3B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7B31EC-B3B8-4DF6-8EC7-E33078FF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2541AD-4F7A-4871-901A-8B7E4A46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09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00A59-9C73-4263-B7BE-D91A9940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6A1001-3DB1-4682-983A-6E480C9AF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D1D49B-CC4A-428B-8943-52F4B24E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DB9FB7-9E52-4F40-8567-F5DEE62E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60AC16-DE56-4EF4-997E-CBE93713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95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588DB05-C9F3-4475-8498-FFB7BA744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B747BC7-3073-4D20-97B4-19541B3EA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311410-D7DC-4B2E-A9E6-018F2852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8A87AA-964B-4C2C-ABE5-FC74C6F8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2BC2BE-8662-4754-A712-7A9939C1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401E0-E930-4AF3-B770-FBB6C59D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26CF43-5881-4521-8991-52301CD46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BCC503-0F7B-422B-890C-D3F4F9F7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013520-62B8-4B0D-9CE4-4614A5E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C964D6-F92D-4FE2-9E81-1E00245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1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0DCD86-8FF4-4167-884F-4927631B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744C0F-EB04-4C8E-9979-A90F586B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4B76CA-9DFB-436C-8390-1976F39B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0E4314-B892-4BFD-88CB-6BAC3919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91E50A-64B2-41F5-9187-C5D6FE0C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3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AA350-E1AE-444D-9C9E-D667216D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C0C8F0-96B0-4EAB-9FE6-5449F3C85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8376525-0B6F-4EC8-83C0-3202649A5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9B070A-9479-4AA1-A7B1-0C5D14DB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A08340-DC75-460D-9690-A73F4B9F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1FE649D-0E21-471C-A939-910C2980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01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5E692-CDE9-4E45-9FDB-A1D3376C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D879957-063D-4B68-A8B9-F57B7CC1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B94E9F-65A5-4C6E-8960-1DCA8CCA5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B0249E2-91B3-4A94-90D1-868660442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F9AC7C4-490E-4906-BFD7-BB9B9E47A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0662D77-8733-42C2-A332-DC491471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4C45CEA-4299-425C-B0C4-2D4BA6C0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1E6B01-E960-490F-A2BE-8A7EE47F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8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98F662-AAA1-4180-8362-CD810F3E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3778A25-144E-4D75-A1C5-168ECD91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12C92F5-35D6-4837-82C9-DA41F2FB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9E549B6-DE04-4EEA-9C0A-3FEFBDC6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16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E05309-4209-4CE4-8175-89821692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D911205-4DD0-44C1-9C00-1D32CC25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949C3A4-76E7-4F0E-9293-D2D4363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1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B15D0-0B8F-48F4-A0C9-EFE1AAB6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0BC7A1-B341-4840-B1DE-21E36598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14154D4-7E61-4DCF-9A4A-A04A3AC5F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D0BA96-1B09-4261-991B-B9C52578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266A9F6-CCEA-47E0-8703-E7575A74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F81E92-6FE3-4CAD-950B-BD51791C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BDFB18-0283-4702-91B6-8BFF7096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419E82E-1A68-47EA-A80C-B67EE8E29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AFC76F-A6D1-438F-85DC-705B38872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0059AE-867D-4420-BD68-1F5B5C8F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3B68EA-076A-475D-87F8-7D722C2E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F4CA45-D659-48B8-9C48-18B8FCDC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9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ADFD878-24A0-47F0-BE18-2F815385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408874-8117-4EF9-8703-0657590E7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DFE920-5C27-4DE9-97DD-8B09D95A4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6706-4280-4CD3-909C-9A956E5B65F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A2ED70-D199-4424-9AEB-BDD3BBEA5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FBC61E-BD53-49C3-97D2-04C21AB65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92F0-C80A-4243-8DAC-B99BBE462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9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B9BF4D5D-0923-4BBA-A46C-B1FF1DBEF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9" y="17584"/>
            <a:ext cx="10639425" cy="7084204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E41D794-4856-4B93-983E-05AEFEB0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9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</a:rPr>
              <a:t>Croatian National </a:t>
            </a:r>
            <a:r>
              <a:rPr lang="hr-HR" dirty="0" err="1">
                <a:solidFill>
                  <a:schemeClr val="bg1"/>
                </a:solidFill>
              </a:rPr>
              <a:t>Theatre</a:t>
            </a:r>
            <a:r>
              <a:rPr lang="hr-HR" dirty="0">
                <a:solidFill>
                  <a:schemeClr val="bg1"/>
                </a:solidFill>
              </a:rPr>
              <a:t> Ivan pl. Zajc,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Rijeka,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Croatia</a:t>
            </a:r>
          </a:p>
        </p:txBody>
      </p:sp>
    </p:spTree>
    <p:extLst>
      <p:ext uri="{BB962C8B-B14F-4D97-AF65-F5344CB8AC3E}">
        <p14:creationId xmlns:p14="http://schemas.microsoft.com/office/powerpoint/2010/main" val="126353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1784BAB-37BC-458A-B8F9-C2DB1F56E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4" y="545854"/>
            <a:ext cx="9308246" cy="6197846"/>
          </a:xfr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3986B1C-5500-4BB2-A45A-F20872C5F28F}"/>
              </a:ext>
            </a:extLst>
          </p:cNvPr>
          <p:cNvSpPr txBox="1"/>
          <p:nvPr/>
        </p:nvSpPr>
        <p:spPr>
          <a:xfrm>
            <a:off x="10146323" y="2409093"/>
            <a:ext cx="1823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Youth </a:t>
            </a:r>
            <a:r>
              <a:rPr lang="hr-HR" dirty="0" err="1"/>
              <a:t>Theatre</a:t>
            </a:r>
            <a:r>
              <a:rPr lang="hr-HR" dirty="0"/>
              <a:t>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Workshops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Production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Educational</a:t>
            </a:r>
            <a:r>
              <a:rPr lang="hr-HR" dirty="0"/>
              <a:t> </a:t>
            </a:r>
            <a:r>
              <a:rPr lang="hr-HR" dirty="0" err="1"/>
              <a:t>concerts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Coproduction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Youth Home, City </a:t>
            </a:r>
            <a:r>
              <a:rPr lang="hr-HR" dirty="0" err="1"/>
              <a:t>institution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45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B63D731-04D0-47C1-A318-D9898ED8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8" y="365125"/>
            <a:ext cx="10880743" cy="5451230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4CEFF3A-A354-45DE-98AE-4DC719721270}"/>
              </a:ext>
            </a:extLst>
          </p:cNvPr>
          <p:cNvSpPr txBox="1"/>
          <p:nvPr/>
        </p:nvSpPr>
        <p:spPr>
          <a:xfrm>
            <a:off x="1151792" y="5969977"/>
            <a:ext cx="95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Ballet</a:t>
            </a:r>
            <a:r>
              <a:rPr lang="hr-HR" dirty="0"/>
              <a:t> </a:t>
            </a:r>
            <a:r>
              <a:rPr lang="hr-HR" dirty="0" err="1"/>
              <a:t>matinees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rehearsals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36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5BE33AA-A6C0-43AB-A160-B73568C6A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6044"/>
            <a:ext cx="8417170" cy="6996695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4484CB6-54FD-4B21-915E-A20C5F6FDF8B}"/>
              </a:ext>
            </a:extLst>
          </p:cNvPr>
          <p:cNvSpPr txBox="1"/>
          <p:nvPr/>
        </p:nvSpPr>
        <p:spPr>
          <a:xfrm>
            <a:off x="8809892" y="1853102"/>
            <a:ext cx="24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Inclusion</a:t>
            </a:r>
            <a:r>
              <a:rPr lang="hr-HR" dirty="0"/>
              <a:t>: 5th </a:t>
            </a:r>
            <a:r>
              <a:rPr lang="hr-HR" dirty="0" err="1"/>
              <a:t>ensemble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536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46F310-C296-4579-82D9-3C0D0509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My Theatre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1A9AA57-6C3A-441E-B59B-0E7688486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046"/>
            <a:ext cx="5181600" cy="3448496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4D0A0836-AE6D-482C-8B1B-65B175DB6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046"/>
            <a:ext cx="5181600" cy="3448496"/>
          </a:xfrm>
        </p:spPr>
      </p:pic>
    </p:spTree>
    <p:extLst>
      <p:ext uri="{BB962C8B-B14F-4D97-AF65-F5344CB8AC3E}">
        <p14:creationId xmlns:p14="http://schemas.microsoft.com/office/powerpoint/2010/main" val="11552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8A7AC4-2BA7-4178-8E90-376DDF3C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Sleepover 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EB1018F-99BE-4D77-A78D-972224BA96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3" y="1690688"/>
            <a:ext cx="6062643" cy="4034854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BB85145C-0AA8-4129-BFDB-1EF7EC8B4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6062643" cy="4034854"/>
          </a:xfrm>
        </p:spPr>
      </p:pic>
    </p:spTree>
    <p:extLst>
      <p:ext uri="{BB962C8B-B14F-4D97-AF65-F5344CB8AC3E}">
        <p14:creationId xmlns:p14="http://schemas.microsoft.com/office/powerpoint/2010/main" val="122910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5350EA4-D057-41FC-A486-7F56F850D9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81" y="1995854"/>
            <a:ext cx="7107993" cy="4730563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9A205D1-2922-40A9-91F3-D643CACAB2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" y="347540"/>
            <a:ext cx="4860943" cy="3235090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5DA4B92-28B5-4A50-92D8-55556A629892}"/>
              </a:ext>
            </a:extLst>
          </p:cNvPr>
          <p:cNvSpPr txBox="1"/>
          <p:nvPr/>
        </p:nvSpPr>
        <p:spPr>
          <a:xfrm>
            <a:off x="0" y="3973821"/>
            <a:ext cx="10805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Evening</a:t>
            </a:r>
            <a:r>
              <a:rPr lang="hr-HR" dirty="0"/>
              <a:t>:</a:t>
            </a:r>
            <a:br>
              <a:rPr lang="hr-HR" dirty="0"/>
            </a:br>
            <a:r>
              <a:rPr lang="hr-HR" dirty="0"/>
              <a:t>- Balet </a:t>
            </a:r>
            <a:r>
              <a:rPr lang="hr-HR" dirty="0" err="1"/>
              <a:t>rehearsal</a:t>
            </a:r>
            <a:r>
              <a:rPr lang="hr-HR" dirty="0"/>
              <a:t> </a:t>
            </a:r>
            <a:r>
              <a:rPr lang="hr-HR" dirty="0" err="1"/>
              <a:t>Swan’s</a:t>
            </a:r>
            <a:r>
              <a:rPr lang="hr-HR" dirty="0"/>
              <a:t> lake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Talks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actors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dancers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Visiting</a:t>
            </a:r>
            <a:r>
              <a:rPr lang="hr-HR" dirty="0"/>
              <a:t> </a:t>
            </a:r>
            <a:r>
              <a:rPr lang="hr-HR" dirty="0" err="1"/>
              <a:t>wardrobes</a:t>
            </a:r>
            <a:r>
              <a:rPr lang="hr-HR" dirty="0"/>
              <a:t>, </a:t>
            </a:r>
            <a:r>
              <a:rPr lang="hr-HR" dirty="0" err="1"/>
              <a:t>sound</a:t>
            </a:r>
            <a:r>
              <a:rPr lang="hr-HR" dirty="0"/>
              <a:t>-studio, drama-studio…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Camping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theatre</a:t>
            </a:r>
            <a:r>
              <a:rPr lang="hr-HR" dirty="0"/>
              <a:t> </a:t>
            </a:r>
            <a:r>
              <a:rPr lang="hr-HR" dirty="0" err="1"/>
              <a:t>foyer</a:t>
            </a:r>
            <a:r>
              <a:rPr lang="hr-HR" dirty="0"/>
              <a:t>,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games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sleep</a:t>
            </a:r>
            <a:br>
              <a:rPr lang="hr-HR" dirty="0"/>
            </a:br>
            <a:r>
              <a:rPr lang="hr-HR" dirty="0" err="1"/>
              <a:t>Morning</a:t>
            </a:r>
            <a:r>
              <a:rPr lang="hr-HR" dirty="0"/>
              <a:t>: </a:t>
            </a:r>
          </a:p>
          <a:p>
            <a:r>
              <a:rPr lang="hr-HR" dirty="0"/>
              <a:t>- </a:t>
            </a:r>
            <a:r>
              <a:rPr lang="hr-HR" dirty="0" err="1"/>
              <a:t>Stage</a:t>
            </a:r>
            <a:r>
              <a:rPr lang="hr-HR" dirty="0"/>
              <a:t>, </a:t>
            </a:r>
            <a:r>
              <a:rPr lang="hr-HR" dirty="0" err="1"/>
              <a:t>behind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stage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audience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22B45EE-87D5-40A6-B4D7-E7A1E7AD1901}"/>
              </a:ext>
            </a:extLst>
          </p:cNvPr>
          <p:cNvSpPr txBox="1"/>
          <p:nvPr/>
        </p:nvSpPr>
        <p:spPr>
          <a:xfrm>
            <a:off x="6260123" y="852854"/>
            <a:ext cx="382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17 Ten-</a:t>
            </a:r>
            <a:r>
              <a:rPr lang="hr-HR" dirty="0" err="1"/>
              <a:t>year</a:t>
            </a:r>
            <a:r>
              <a:rPr lang="hr-HR" dirty="0"/>
              <a:t> </a:t>
            </a:r>
            <a:r>
              <a:rPr lang="hr-HR" dirty="0" err="1"/>
              <a:t>olds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929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B42540-16E7-4B42-80EA-06328EF0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4A48324-AEE3-4F0B-A68B-ED9AA740D254}"/>
              </a:ext>
            </a:extLst>
          </p:cNvPr>
          <p:cNvSpPr txBox="1"/>
          <p:nvPr/>
        </p:nvSpPr>
        <p:spPr>
          <a:xfrm>
            <a:off x="9566031" y="2532184"/>
            <a:ext cx="2450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Theatre</a:t>
            </a:r>
            <a:r>
              <a:rPr lang="hr-HR" dirty="0"/>
              <a:t> </a:t>
            </a:r>
            <a:r>
              <a:rPr lang="hr-HR" dirty="0" err="1"/>
              <a:t>widely</a:t>
            </a:r>
            <a:r>
              <a:rPr lang="hr-HR" dirty="0"/>
              <a:t> </a:t>
            </a:r>
            <a:r>
              <a:rPr lang="hr-HR" dirty="0" err="1"/>
              <a:t>accessible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audience</a:t>
            </a:r>
            <a:r>
              <a:rPr lang="hr-HR" dirty="0"/>
              <a:t>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as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artwork</a:t>
            </a:r>
            <a:r>
              <a:rPr lang="hr-HR" dirty="0"/>
              <a:t> </a:t>
            </a:r>
            <a:r>
              <a:rPr lang="hr-HR" dirty="0" err="1"/>
              <a:t>itself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relevance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Cocreation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Prioritizing</a:t>
            </a:r>
            <a:r>
              <a:rPr lang="hr-HR" dirty="0"/>
              <a:t>/</a:t>
            </a:r>
            <a:r>
              <a:rPr lang="hr-HR" dirty="0" err="1"/>
              <a:t>selection</a:t>
            </a: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7C1EA42-9E49-4E0C-BAE8-C334F5E79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9" y="340518"/>
            <a:ext cx="927123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7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3077308-B3DF-429D-AC95-444D3DACB76B}"/>
              </a:ext>
            </a:extLst>
          </p:cNvPr>
          <p:cNvSpPr txBox="1"/>
          <p:nvPr/>
        </p:nvSpPr>
        <p:spPr>
          <a:xfrm>
            <a:off x="7693268" y="4431324"/>
            <a:ext cx="5161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Katarina Mažuran Jurešić</a:t>
            </a:r>
          </a:p>
          <a:p>
            <a:r>
              <a:rPr lang="hr-HR" dirty="0" err="1"/>
              <a:t>Audience</a:t>
            </a:r>
            <a:r>
              <a:rPr lang="hr-HR" dirty="0"/>
              <a:t> Development </a:t>
            </a:r>
            <a:r>
              <a:rPr lang="hr-HR" dirty="0" err="1"/>
              <a:t>Director</a:t>
            </a:r>
            <a:endParaRPr lang="hr-HR" dirty="0"/>
          </a:p>
          <a:p>
            <a:r>
              <a:rPr lang="hr-HR" dirty="0"/>
              <a:t>Croatian National </a:t>
            </a:r>
            <a:r>
              <a:rPr lang="hr-HR" dirty="0" err="1"/>
              <a:t>Theatre</a:t>
            </a:r>
            <a:r>
              <a:rPr lang="hr-HR" dirty="0"/>
              <a:t> Ivan pl. Zajc </a:t>
            </a:r>
          </a:p>
          <a:p>
            <a:r>
              <a:rPr lang="hr-HR" dirty="0"/>
              <a:t>Rijeka</a:t>
            </a:r>
          </a:p>
          <a:p>
            <a:r>
              <a:rPr lang="hr-HR" dirty="0"/>
              <a:t>Croatia</a:t>
            </a:r>
          </a:p>
          <a:p>
            <a:r>
              <a:rPr lang="hr-HR" dirty="0"/>
              <a:t>www.hnk-zajc.hr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7E978C0-590C-42F6-AB9B-4FD48C22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2" y="285842"/>
            <a:ext cx="4703884" cy="64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3659E-2B7B-4B3E-8BC6-89335167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develop audience, audience develops </a:t>
            </a:r>
            <a:br>
              <a:rPr lang="hr-H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develop </a:t>
            </a:r>
            <a:r>
              <a:rPr lang="hr-HR" sz="3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audience, </a:t>
            </a:r>
            <a:r>
              <a:rPr lang="hr-HR" sz="3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 develops us</a:t>
            </a:r>
            <a:br>
              <a:rPr lang="hr-HR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build the railroad, the </a:t>
            </a:r>
            <a:r>
              <a:rPr lang="hr-HR" sz="3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1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ailroad</a:t>
            </a:r>
            <a:r>
              <a:rPr lang="en-US" sz="3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builds us!)</a:t>
            </a:r>
            <a:b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C69ADF2-4E03-4E25-B1D1-49909A7C9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70" y="2342905"/>
            <a:ext cx="7410660" cy="4149970"/>
          </a:xfrm>
        </p:spPr>
      </p:pic>
    </p:spTree>
    <p:extLst>
      <p:ext uri="{BB962C8B-B14F-4D97-AF65-F5344CB8AC3E}">
        <p14:creationId xmlns:p14="http://schemas.microsoft.com/office/powerpoint/2010/main" val="285074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A27D7EB-B76F-4440-B33C-08C5BD8B7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2" y="765572"/>
            <a:ext cx="7995286" cy="5326856"/>
          </a:xfr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A6781EB-B9F8-42A3-B5B2-F99061CDD0A7}"/>
              </a:ext>
            </a:extLst>
          </p:cNvPr>
          <p:cNvSpPr txBox="1"/>
          <p:nvPr/>
        </p:nvSpPr>
        <p:spPr>
          <a:xfrm>
            <a:off x="8541727" y="1291114"/>
            <a:ext cx="3435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four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theatres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largest</a:t>
            </a:r>
            <a:r>
              <a:rPr lang="hr-HR" dirty="0"/>
              <a:t>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venue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county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300 </a:t>
            </a:r>
            <a:r>
              <a:rPr lang="hr-HR" dirty="0" err="1"/>
              <a:t>employees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Long</a:t>
            </a:r>
            <a:r>
              <a:rPr lang="hr-HR" dirty="0"/>
              <a:t> </a:t>
            </a:r>
            <a:r>
              <a:rPr lang="hr-HR" dirty="0" err="1"/>
              <a:t>tradition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starts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19th </a:t>
            </a:r>
            <a:r>
              <a:rPr lang="hr-HR" dirty="0" err="1"/>
              <a:t>century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i="1" dirty="0"/>
              <a:t>- </a:t>
            </a:r>
            <a:r>
              <a:rPr lang="hr-HR" dirty="0" err="1"/>
              <a:t>Consists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Croatian </a:t>
            </a:r>
            <a:r>
              <a:rPr lang="hr-HR" dirty="0" err="1"/>
              <a:t>company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Italian</a:t>
            </a:r>
            <a:r>
              <a:rPr lang="hr-HR" dirty="0"/>
              <a:t> one,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Opera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Ballet</a:t>
            </a:r>
            <a:r>
              <a:rPr lang="hr-HR" dirty="0"/>
              <a:t> Company </a:t>
            </a:r>
          </a:p>
          <a:p>
            <a:endParaRPr lang="hr-HR" dirty="0"/>
          </a:p>
          <a:p>
            <a:r>
              <a:rPr lang="hr-HR" dirty="0"/>
              <a:t>-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departments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cooperate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Audience</a:t>
            </a:r>
            <a:r>
              <a:rPr lang="hr-HR" dirty="0"/>
              <a:t> </a:t>
            </a:r>
            <a:r>
              <a:rPr lang="hr-HR" dirty="0" err="1"/>
              <a:t>Developmant</a:t>
            </a:r>
            <a:r>
              <a:rPr lang="hr-HR" dirty="0"/>
              <a:t> </a:t>
            </a:r>
            <a:r>
              <a:rPr lang="hr-HR" dirty="0" err="1"/>
              <a:t>projects</a:t>
            </a:r>
            <a:r>
              <a:rPr lang="hr-HR" dirty="0"/>
              <a:t>:</a:t>
            </a:r>
          </a:p>
          <a:p>
            <a:r>
              <a:rPr lang="hr-HR" dirty="0"/>
              <a:t>Sales, Marketing </a:t>
            </a:r>
            <a:r>
              <a:rPr lang="hr-HR" dirty="0" err="1"/>
              <a:t>and</a:t>
            </a:r>
            <a:r>
              <a:rPr lang="hr-HR" dirty="0"/>
              <a:t> Propaganda </a:t>
            </a:r>
          </a:p>
        </p:txBody>
      </p:sp>
    </p:spTree>
    <p:extLst>
      <p:ext uri="{BB962C8B-B14F-4D97-AF65-F5344CB8AC3E}">
        <p14:creationId xmlns:p14="http://schemas.microsoft.com/office/powerpoint/2010/main" val="382811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17AC52-D027-4039-AFC4-634FD8DE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dirty="0" err="1"/>
              <a:t>Making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arts</a:t>
            </a:r>
            <a:r>
              <a:rPr lang="hr-HR" dirty="0"/>
              <a:t> </a:t>
            </a:r>
            <a:r>
              <a:rPr lang="hr-HR" dirty="0" err="1"/>
              <a:t>widely</a:t>
            </a:r>
            <a:r>
              <a:rPr lang="hr-HR" dirty="0"/>
              <a:t> </a:t>
            </a:r>
            <a:r>
              <a:rPr lang="hr-HR" dirty="0" err="1"/>
              <a:t>accessible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2C138-68FF-4638-9042-DD0BBE3C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Audience development opportunities in two opposed cultural sectors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48FFAAC0-FE5F-408C-94F1-0148D7351455}"/>
              </a:ext>
            </a:extLst>
          </p:cNvPr>
          <p:cNvCxnSpPr>
            <a:stCxn id="7" idx="0"/>
            <a:endCxn id="7" idx="4"/>
          </p:cNvCxnSpPr>
          <p:nvPr/>
        </p:nvCxnSpPr>
        <p:spPr>
          <a:xfrm>
            <a:off x="5578720" y="2294793"/>
            <a:ext cx="0" cy="435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6">
            <a:extLst>
              <a:ext uri="{FF2B5EF4-FFF2-40B4-BE49-F238E27FC236}">
                <a16:creationId xmlns:a16="http://schemas.microsoft.com/office/drawing/2014/main" id="{1857AD3C-2E3B-4A58-A086-02B1AE502C29}"/>
              </a:ext>
            </a:extLst>
          </p:cNvPr>
          <p:cNvSpPr/>
          <p:nvPr/>
        </p:nvSpPr>
        <p:spPr>
          <a:xfrm>
            <a:off x="3745523" y="2294793"/>
            <a:ext cx="3666393" cy="435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Infrastructure</a:t>
            </a:r>
            <a:endParaRPr lang="hr-HR" dirty="0"/>
          </a:p>
          <a:p>
            <a:pPr algn="ctr"/>
            <a:r>
              <a:rPr lang="hr-HR" dirty="0" err="1"/>
              <a:t>Staff</a:t>
            </a:r>
            <a:r>
              <a:rPr lang="hr-HR" dirty="0"/>
              <a:t> - </a:t>
            </a:r>
            <a:r>
              <a:rPr lang="hr-HR" dirty="0" err="1"/>
              <a:t>enthusiasm</a:t>
            </a:r>
            <a:endParaRPr lang="hr-HR" dirty="0"/>
          </a:p>
          <a:p>
            <a:pPr algn="ctr"/>
            <a:r>
              <a:rPr lang="hr-HR" dirty="0" err="1"/>
              <a:t>Finances</a:t>
            </a:r>
            <a:endParaRPr lang="hr-HR" dirty="0"/>
          </a:p>
          <a:p>
            <a:pPr algn="ctr"/>
            <a:r>
              <a:rPr lang="hr-HR" dirty="0"/>
              <a:t>Time</a:t>
            </a:r>
          </a:p>
          <a:p>
            <a:pPr algn="ctr"/>
            <a:r>
              <a:rPr lang="hr-HR" dirty="0" err="1"/>
              <a:t>Contacts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stakeholders</a:t>
            </a:r>
            <a:endParaRPr lang="hr-HR" dirty="0"/>
          </a:p>
          <a:p>
            <a:pPr algn="ctr"/>
            <a:r>
              <a:rPr lang="hr-HR" dirty="0" err="1"/>
              <a:t>Contact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community</a:t>
            </a:r>
            <a:endParaRPr lang="hr-HR" dirty="0"/>
          </a:p>
          <a:p>
            <a:pPr algn="ctr"/>
            <a:r>
              <a:rPr lang="hr-HR" dirty="0"/>
              <a:t>AD Plan: </a:t>
            </a:r>
            <a:r>
              <a:rPr lang="hr-HR" dirty="0" err="1"/>
              <a:t>analysis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goals</a:t>
            </a:r>
            <a:endParaRPr lang="hr-HR" dirty="0"/>
          </a:p>
          <a:p>
            <a:pPr algn="ctr"/>
            <a:r>
              <a:rPr lang="hr-HR" dirty="0" err="1"/>
              <a:t>Reaction</a:t>
            </a:r>
            <a:r>
              <a:rPr lang="hr-HR" dirty="0"/>
              <a:t> </a:t>
            </a:r>
            <a:r>
              <a:rPr lang="hr-HR" dirty="0" err="1"/>
              <a:t>speed</a:t>
            </a:r>
            <a:endParaRPr lang="hr-HR" dirty="0"/>
          </a:p>
          <a:p>
            <a:pPr algn="ctr"/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audience</a:t>
            </a:r>
            <a:r>
              <a:rPr lang="hr-HR" dirty="0"/>
              <a:t> </a:t>
            </a:r>
            <a:r>
              <a:rPr lang="hr-HR" dirty="0" err="1"/>
              <a:t>involvement</a:t>
            </a:r>
            <a:endParaRPr lang="hr-HR" dirty="0"/>
          </a:p>
          <a:p>
            <a:pPr algn="ctr"/>
            <a:r>
              <a:rPr lang="hr-HR" dirty="0" err="1"/>
              <a:t>Networking</a:t>
            </a:r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0F1C735F-6238-470B-89FE-FE388F452C84}"/>
              </a:ext>
            </a:extLst>
          </p:cNvPr>
          <p:cNvSpPr/>
          <p:nvPr/>
        </p:nvSpPr>
        <p:spPr>
          <a:xfrm>
            <a:off x="641839" y="3736731"/>
            <a:ext cx="3244361" cy="1916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institutions</a:t>
            </a:r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F74331F4-FBB9-4819-91EC-B871B843E3D0}"/>
              </a:ext>
            </a:extLst>
          </p:cNvPr>
          <p:cNvSpPr/>
          <p:nvPr/>
        </p:nvSpPr>
        <p:spPr>
          <a:xfrm>
            <a:off x="7262449" y="3736731"/>
            <a:ext cx="3525716" cy="1916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Private</a:t>
            </a:r>
            <a:r>
              <a:rPr lang="hr-HR" dirty="0"/>
              <a:t> </a:t>
            </a:r>
            <a:r>
              <a:rPr lang="hr-HR" dirty="0" err="1"/>
              <a:t>sector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450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17AC52-D027-4039-AFC4-634FD8DE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Expecting</a:t>
            </a:r>
            <a:r>
              <a:rPr lang="hr-HR" dirty="0"/>
              <a:t>-</a:t>
            </a:r>
            <a:r>
              <a:rPr lang="en-US" dirty="0"/>
              <a:t>ECOC</a:t>
            </a:r>
            <a:r>
              <a:rPr lang="hr-HR" dirty="0"/>
              <a:t>-Rijeka 2020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2C138-68FF-4638-9042-DD0BBE3C6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767254"/>
            <a:ext cx="10791092" cy="44097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Zvijezda: 7 krakova 3">
            <a:extLst>
              <a:ext uri="{FF2B5EF4-FFF2-40B4-BE49-F238E27FC236}">
                <a16:creationId xmlns:a16="http://schemas.microsoft.com/office/drawing/2014/main" id="{8DB78FFD-6E0C-4D71-8BF4-5C065EFF7C33}"/>
              </a:ext>
            </a:extLst>
          </p:cNvPr>
          <p:cNvSpPr/>
          <p:nvPr/>
        </p:nvSpPr>
        <p:spPr>
          <a:xfrm>
            <a:off x="3528646" y="2083777"/>
            <a:ext cx="4234962" cy="340189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RIJEKA 2020: EUROPEAN CAPITAL OF CULTURE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64821B4-350F-422A-B71F-3AA72EE0D4D3}"/>
              </a:ext>
            </a:extLst>
          </p:cNvPr>
          <p:cNvSpPr txBox="1"/>
          <p:nvPr/>
        </p:nvSpPr>
        <p:spPr>
          <a:xfrm>
            <a:off x="8991599" y="3244362"/>
            <a:ext cx="2637693" cy="3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Intense</a:t>
            </a:r>
            <a:r>
              <a:rPr lang="hr-HR" dirty="0"/>
              <a:t> 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698FC34-77D5-4A9A-9A42-EB1D2C5A67BB}"/>
              </a:ext>
            </a:extLst>
          </p:cNvPr>
          <p:cNvSpPr txBox="1"/>
          <p:nvPr/>
        </p:nvSpPr>
        <p:spPr>
          <a:xfrm>
            <a:off x="7916008" y="1619270"/>
            <a:ext cx="252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 err="1"/>
              <a:t>Everyday</a:t>
            </a:r>
            <a:r>
              <a:rPr lang="hr-HR" dirty="0"/>
              <a:t> </a:t>
            </a:r>
            <a:r>
              <a:rPr lang="hr-HR" dirty="0" err="1"/>
              <a:t>irony</a:t>
            </a:r>
            <a:r>
              <a:rPr lang="hr-HR" dirty="0"/>
              <a:t> (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piles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garbage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street</a:t>
            </a:r>
            <a:r>
              <a:rPr lang="hr-HR" dirty="0"/>
              <a:t> to </a:t>
            </a:r>
            <a:r>
              <a:rPr lang="hr-HR" dirty="0" err="1"/>
              <a:t>naked</a:t>
            </a:r>
            <a:r>
              <a:rPr lang="hr-HR" dirty="0"/>
              <a:t> </a:t>
            </a:r>
            <a:r>
              <a:rPr lang="hr-HR" dirty="0" err="1"/>
              <a:t>artists</a:t>
            </a:r>
            <a:r>
              <a:rPr lang="hr-HR" dirty="0"/>
              <a:t>)?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5DD943F-A7FE-4850-A406-EB9A62813D16}"/>
              </a:ext>
            </a:extLst>
          </p:cNvPr>
          <p:cNvSpPr txBox="1"/>
          <p:nvPr/>
        </p:nvSpPr>
        <p:spPr>
          <a:xfrm>
            <a:off x="8466992" y="4572000"/>
            <a:ext cx="263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More </a:t>
            </a:r>
            <a:r>
              <a:rPr lang="hr-HR" dirty="0" err="1"/>
              <a:t>media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D5AF4B3-BBCE-43AD-A1A2-B619D0533663}"/>
              </a:ext>
            </a:extLst>
          </p:cNvPr>
          <p:cNvSpPr txBox="1"/>
          <p:nvPr/>
        </p:nvSpPr>
        <p:spPr>
          <a:xfrm>
            <a:off x="4765431" y="6092309"/>
            <a:ext cx="316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ACBE36C-61F0-4E22-8F12-74F774687573}"/>
              </a:ext>
            </a:extLst>
          </p:cNvPr>
          <p:cNvSpPr txBox="1"/>
          <p:nvPr/>
        </p:nvSpPr>
        <p:spPr>
          <a:xfrm>
            <a:off x="1963614" y="1734623"/>
            <a:ext cx="24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expectations</a:t>
            </a:r>
            <a:r>
              <a:rPr lang="hr-HR" dirty="0"/>
              <a:t>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DD70F34-6BB9-446B-974B-DAD88D505D21}"/>
              </a:ext>
            </a:extLst>
          </p:cNvPr>
          <p:cNvSpPr txBox="1"/>
          <p:nvPr/>
        </p:nvSpPr>
        <p:spPr>
          <a:xfrm>
            <a:off x="1044819" y="3387090"/>
            <a:ext cx="28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Capacity</a:t>
            </a:r>
            <a:r>
              <a:rPr lang="hr-HR" dirty="0"/>
              <a:t> Building?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5B02A0A-F4EE-4A14-8ACD-F6A743915162}"/>
              </a:ext>
            </a:extLst>
          </p:cNvPr>
          <p:cNvSpPr txBox="1"/>
          <p:nvPr/>
        </p:nvSpPr>
        <p:spPr>
          <a:xfrm>
            <a:off x="2028091" y="5478871"/>
            <a:ext cx="209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Citizens</a:t>
            </a:r>
            <a:r>
              <a:rPr lang="hr-HR" dirty="0"/>
              <a:t> </a:t>
            </a:r>
            <a:r>
              <a:rPr lang="hr-HR" dirty="0" err="1"/>
              <a:t>involvement</a:t>
            </a:r>
            <a:r>
              <a:rPr lang="hr-HR" dirty="0"/>
              <a:t>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F670D1B-D2FE-4502-B4EF-5A47990460ED}"/>
              </a:ext>
            </a:extLst>
          </p:cNvPr>
          <p:cNvSpPr txBox="1"/>
          <p:nvPr/>
        </p:nvSpPr>
        <p:spPr>
          <a:xfrm>
            <a:off x="8185638" y="5802036"/>
            <a:ext cx="263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Partnerships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674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7D6CE-DD66-43C5-AD59-9781EEC5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hr-HR" dirty="0" err="1"/>
              <a:t>udience</a:t>
            </a:r>
            <a:r>
              <a:rPr lang="hr-HR" dirty="0"/>
              <a:t> </a:t>
            </a:r>
            <a:r>
              <a:rPr lang="en-US" dirty="0"/>
              <a:t>D</a:t>
            </a:r>
            <a:r>
              <a:rPr lang="hr-HR" dirty="0" err="1"/>
              <a:t>evelopment</a:t>
            </a:r>
            <a:r>
              <a:rPr lang="en-US" dirty="0"/>
              <a:t> in CNT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F11B3A-F74A-4C2B-B31A-94B7C05F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917"/>
            <a:ext cx="5679830" cy="488595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Theatre Parliament</a:t>
            </a:r>
          </a:p>
          <a:p>
            <a:r>
              <a:rPr lang="en-GB" dirty="0"/>
              <a:t>Talks After the Performance</a:t>
            </a:r>
          </a:p>
          <a:p>
            <a:r>
              <a:rPr lang="en-GB" dirty="0"/>
              <a:t>Musical Salon</a:t>
            </a:r>
          </a:p>
          <a:p>
            <a:r>
              <a:rPr lang="en-GB" dirty="0"/>
              <a:t>Rijeka's Youth Theatre Kamov</a:t>
            </a:r>
          </a:p>
          <a:p>
            <a:r>
              <a:rPr lang="en-GB" dirty="0"/>
              <a:t>Working ballet matinee</a:t>
            </a:r>
          </a:p>
          <a:p>
            <a:r>
              <a:rPr lang="en-GB" dirty="0"/>
              <a:t>Ballet workshops (free of charge): for kids; for passionate dancers, 50+</a:t>
            </a:r>
          </a:p>
          <a:p>
            <a:r>
              <a:rPr lang="en-GB" dirty="0"/>
              <a:t>Lectures</a:t>
            </a:r>
          </a:p>
          <a:p>
            <a:r>
              <a:rPr lang="en-GB" dirty="0"/>
              <a:t>Video-clips (behind the scenes)</a:t>
            </a:r>
          </a:p>
          <a:p>
            <a:r>
              <a:rPr lang="en-GB" dirty="0"/>
              <a:t>Educational concerts</a:t>
            </a:r>
          </a:p>
          <a:p>
            <a:r>
              <a:rPr lang="en-GB" dirty="0"/>
              <a:t>Theatre and Film: cooperation with Art-cinema </a:t>
            </a:r>
          </a:p>
          <a:p>
            <a:r>
              <a:rPr lang="en-GB" dirty="0"/>
              <a:t>Vulnerable Social Groups</a:t>
            </a:r>
          </a:p>
          <a:p>
            <a:r>
              <a:rPr lang="en-GB" dirty="0"/>
              <a:t>Balcony is for the Gang</a:t>
            </a:r>
          </a:p>
          <a:p>
            <a:r>
              <a:rPr lang="en-GB" dirty="0"/>
              <a:t>The rule of 30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9779FF-F6A9-4FF1-91E7-BDD7884E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29" y="712176"/>
            <a:ext cx="3774831" cy="5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6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0E22CAC-AA1B-4D11-BD70-825E9A1BB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01099" cy="7077806"/>
          </a:xfr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17DA129-7380-4B71-A185-E7DB5F54C24F}"/>
              </a:ext>
            </a:extLst>
          </p:cNvPr>
          <p:cNvSpPr txBox="1"/>
          <p:nvPr/>
        </p:nvSpPr>
        <p:spPr>
          <a:xfrm>
            <a:off x="9311054" y="606668"/>
            <a:ext cx="2242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Theatre parliament: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dislike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theatre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 future for </a:t>
            </a:r>
            <a:r>
              <a:rPr lang="hr-HR" dirty="0" err="1"/>
              <a:t>the</a:t>
            </a:r>
            <a:r>
              <a:rPr lang="hr-HR" dirty="0"/>
              <a:t> Rijeka </a:t>
            </a:r>
            <a:r>
              <a:rPr lang="hr-HR" dirty="0" err="1"/>
              <a:t>Summer</a:t>
            </a:r>
            <a:r>
              <a:rPr lang="hr-HR" dirty="0"/>
              <a:t> </a:t>
            </a:r>
            <a:r>
              <a:rPr lang="hr-HR" dirty="0" err="1"/>
              <a:t>Nights</a:t>
            </a:r>
            <a:r>
              <a:rPr lang="hr-HR" dirty="0"/>
              <a:t> Festival</a:t>
            </a:r>
          </a:p>
          <a:p>
            <a:pPr marL="285750" indent="-285750">
              <a:buFontTx/>
              <a:buChar char="-"/>
            </a:pPr>
            <a:r>
              <a:rPr lang="hr-HR" dirty="0"/>
              <a:t>Financial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 </a:t>
            </a:r>
            <a:r>
              <a:rPr lang="hr-HR" dirty="0" err="1"/>
              <a:t>transparency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Audience</a:t>
            </a:r>
            <a:r>
              <a:rPr lang="hr-HR" dirty="0"/>
              <a:t> </a:t>
            </a:r>
            <a:r>
              <a:rPr lang="hr-HR" dirty="0" err="1"/>
              <a:t>Season</a:t>
            </a:r>
            <a:r>
              <a:rPr lang="hr-HR" dirty="0"/>
              <a:t> </a:t>
            </a:r>
            <a:r>
              <a:rPr lang="hr-HR" dirty="0" err="1"/>
              <a:t>Awards</a:t>
            </a:r>
            <a:r>
              <a:rPr lang="hr-HR" dirty="0"/>
              <a:t>…  </a:t>
            </a:r>
          </a:p>
        </p:txBody>
      </p:sp>
    </p:spTree>
    <p:extLst>
      <p:ext uri="{BB962C8B-B14F-4D97-AF65-F5344CB8AC3E}">
        <p14:creationId xmlns:p14="http://schemas.microsoft.com/office/powerpoint/2010/main" val="285809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75452-2D17-4A2B-BB21-4C892EB1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Musical</a:t>
            </a:r>
            <a:r>
              <a:rPr lang="hr-HR" dirty="0"/>
              <a:t>-salon: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third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9A74ECA-6275-4046-8D50-D6B04D76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4" y="365125"/>
            <a:ext cx="9187031" cy="612775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D1EA0E0-29D7-4657-AE93-A47B68914B10}"/>
              </a:ext>
            </a:extLst>
          </p:cNvPr>
          <p:cNvSpPr txBox="1"/>
          <p:nvPr/>
        </p:nvSpPr>
        <p:spPr>
          <a:xfrm>
            <a:off x="9741877" y="2628900"/>
            <a:ext cx="2215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Musical</a:t>
            </a:r>
            <a:r>
              <a:rPr lang="hr-HR" dirty="0"/>
              <a:t> Salon:</a:t>
            </a:r>
          </a:p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Third one?</a:t>
            </a:r>
          </a:p>
        </p:txBody>
      </p:sp>
    </p:spTree>
    <p:extLst>
      <p:ext uri="{BB962C8B-B14F-4D97-AF65-F5344CB8AC3E}">
        <p14:creationId xmlns:p14="http://schemas.microsoft.com/office/powerpoint/2010/main" val="325474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8557DBE-32BC-4678-8D32-14F6B280A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02564"/>
            <a:ext cx="8915400" cy="7166611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E707F54-0034-4A7A-A0FB-8BB19603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213878"/>
            <a:ext cx="5641243" cy="5057666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3C17990-F5D0-445E-8E1A-66E69F63EC4E}"/>
              </a:ext>
            </a:extLst>
          </p:cNvPr>
          <p:cNvSpPr txBox="1"/>
          <p:nvPr/>
        </p:nvSpPr>
        <p:spPr>
          <a:xfrm>
            <a:off x="870438" y="949568"/>
            <a:ext cx="42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Let’s</a:t>
            </a:r>
            <a:r>
              <a:rPr lang="hr-HR" dirty="0"/>
              <a:t> </a:t>
            </a:r>
            <a:r>
              <a:rPr lang="hr-HR" dirty="0" err="1"/>
              <a:t>renew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theatre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1870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312</Words>
  <Application>Microsoft Office PowerPoint</Application>
  <PresentationFormat>Široki zaslon</PresentationFormat>
  <Paragraphs>88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sustava Office</vt:lpstr>
      <vt:lpstr>Croatian National Theatre Ivan pl. Zajc, Rijeka, Croatia</vt:lpstr>
      <vt:lpstr>We develop audience, audience develops  We develop the audience, the audience develops us  (We build the railroad, the railroad builds us!) </vt:lpstr>
      <vt:lpstr>PowerPoint prezentacija</vt:lpstr>
      <vt:lpstr>  Making the arts widely accessible  </vt:lpstr>
      <vt:lpstr>Expecting-ECOC-Rijeka 2020 </vt:lpstr>
      <vt:lpstr>Audience Development in CNT </vt:lpstr>
      <vt:lpstr>PowerPoint prezentacija</vt:lpstr>
      <vt:lpstr>Musical-salon: What about the third</vt:lpstr>
      <vt:lpstr>PowerPoint prezentacija</vt:lpstr>
      <vt:lpstr>PowerPoint prezentacija</vt:lpstr>
      <vt:lpstr>PowerPoint prezentacija</vt:lpstr>
      <vt:lpstr>PowerPoint prezentacija</vt:lpstr>
      <vt:lpstr>My Theatre</vt:lpstr>
      <vt:lpstr>Sleepover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</dc:title>
  <dc:creator>Valerij Jurešić</dc:creator>
  <cp:lastModifiedBy>Valerij Jurešić</cp:lastModifiedBy>
  <cp:revision>34</cp:revision>
  <dcterms:created xsi:type="dcterms:W3CDTF">2018-05-02T11:04:56Z</dcterms:created>
  <dcterms:modified xsi:type="dcterms:W3CDTF">2018-05-12T18:02:26Z</dcterms:modified>
</cp:coreProperties>
</file>