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75" r:id="rId2"/>
    <p:sldId id="258" r:id="rId3"/>
    <p:sldId id="27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3" r:id="rId12"/>
    <p:sldId id="276" r:id="rId13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Calibri"/>
      </a:defRPr>
    </a:lvl1pPr>
    <a:lvl2pPr indent="228600" algn="ctr" defTabSz="584200">
      <a:defRPr sz="3600">
        <a:latin typeface="+mn-lt"/>
        <a:ea typeface="+mn-ea"/>
        <a:cs typeface="+mn-cs"/>
        <a:sym typeface="Calibri"/>
      </a:defRPr>
    </a:lvl2pPr>
    <a:lvl3pPr indent="457200" algn="ctr" defTabSz="584200">
      <a:defRPr sz="3600">
        <a:latin typeface="+mn-lt"/>
        <a:ea typeface="+mn-ea"/>
        <a:cs typeface="+mn-cs"/>
        <a:sym typeface="Calibri"/>
      </a:defRPr>
    </a:lvl3pPr>
    <a:lvl4pPr indent="685800" algn="ctr" defTabSz="584200">
      <a:defRPr sz="3600">
        <a:latin typeface="+mn-lt"/>
        <a:ea typeface="+mn-ea"/>
        <a:cs typeface="+mn-cs"/>
        <a:sym typeface="Calibri"/>
      </a:defRPr>
    </a:lvl4pPr>
    <a:lvl5pPr indent="914400" algn="ctr" defTabSz="584200">
      <a:defRPr sz="3600">
        <a:latin typeface="+mn-lt"/>
        <a:ea typeface="+mn-ea"/>
        <a:cs typeface="+mn-cs"/>
        <a:sym typeface="Calibri"/>
      </a:defRPr>
    </a:lvl5pPr>
    <a:lvl6pPr indent="1143000" algn="ctr" defTabSz="584200">
      <a:defRPr sz="3600">
        <a:latin typeface="+mn-lt"/>
        <a:ea typeface="+mn-ea"/>
        <a:cs typeface="+mn-cs"/>
        <a:sym typeface="Calibri"/>
      </a:defRPr>
    </a:lvl6pPr>
    <a:lvl7pPr indent="1371600" algn="ctr" defTabSz="584200">
      <a:defRPr sz="3600">
        <a:latin typeface="+mn-lt"/>
        <a:ea typeface="+mn-ea"/>
        <a:cs typeface="+mn-cs"/>
        <a:sym typeface="Calibri"/>
      </a:defRPr>
    </a:lvl7pPr>
    <a:lvl8pPr indent="1600200" algn="ctr" defTabSz="584200">
      <a:defRPr sz="3600">
        <a:latin typeface="+mn-lt"/>
        <a:ea typeface="+mn-ea"/>
        <a:cs typeface="+mn-cs"/>
        <a:sym typeface="Calibri"/>
      </a:defRPr>
    </a:lvl8pPr>
    <a:lvl9pPr indent="1828800" algn="ctr" defTabSz="584200">
      <a:defRPr sz="3600"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78294" autoAdjust="0"/>
  </p:normalViewPr>
  <p:slideViewPr>
    <p:cSldViewPr>
      <p:cViewPr varScale="1">
        <p:scale>
          <a:sx n="44" d="100"/>
          <a:sy n="44" d="100"/>
        </p:scale>
        <p:origin x="1728" y="35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6" name="Shape 3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95644344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508664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330252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200" b="0" i="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594030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196568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4136421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650909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985716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883156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778678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741336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7590" y="8506109"/>
            <a:ext cx="11629620" cy="104718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7154730"/>
            <a:ext cx="10464800" cy="1422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SzTx/>
              <a:buNone/>
            </a:lvl1pPr>
            <a:lvl2pPr marL="0" indent="228600" algn="ctr">
              <a:lnSpc>
                <a:spcPct val="120000"/>
              </a:lnSpc>
              <a:spcBef>
                <a:spcPts val="0"/>
              </a:spcBef>
              <a:buSzTx/>
              <a:buNone/>
            </a:lvl2pPr>
            <a:lvl3pPr marL="0" indent="457200" algn="ctr">
              <a:lnSpc>
                <a:spcPct val="120000"/>
              </a:lnSpc>
              <a:spcBef>
                <a:spcPts val="0"/>
              </a:spcBef>
              <a:buSzTx/>
              <a:buNone/>
            </a:lvl3pPr>
            <a:lvl4pPr marL="0" indent="685800" algn="ctr">
              <a:lnSpc>
                <a:spcPct val="120000"/>
              </a:lnSpc>
              <a:spcBef>
                <a:spcPts val="0"/>
              </a:spcBef>
              <a:buSzTx/>
              <a:buNone/>
            </a:lvl4pPr>
            <a:lvl5pPr marL="0" indent="914400" algn="ctr">
              <a:lnSpc>
                <a:spcPct val="120000"/>
              </a:lnSpc>
              <a:spcBef>
                <a:spcPts val="0"/>
              </a:spcBef>
              <a:buSzTx/>
              <a:buNone/>
            </a:lvl5pPr>
          </a:lstStyle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1270000" y="5603378"/>
            <a:ext cx="10464800" cy="1422401"/>
          </a:xfrm>
          <a:prstGeom prst="rect">
            <a:avLst/>
          </a:prstGeom>
        </p:spPr>
        <p:txBody>
          <a:bodyPr anchor="t"/>
          <a:lstStyle>
            <a:lvl1pPr algn="ctr">
              <a:defRPr sz="6000"/>
            </a:lvl1pPr>
          </a:lstStyle>
          <a:p>
            <a:pPr lvl="0">
              <a:defRPr sz="1800" b="0" cap="none"/>
            </a:pPr>
            <a:r>
              <a:rPr sz="6000" b="1" cap="all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7590" y="8506109"/>
            <a:ext cx="11629620" cy="1047182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1203043"/>
            <a:ext cx="6269336" cy="1593918"/>
          </a:xfrm>
          <a:prstGeom prst="rect">
            <a:avLst/>
          </a:prstGeom>
        </p:spPr>
        <p:txBody>
          <a:bodyPr anchor="t"/>
          <a:lstStyle>
            <a:lvl1pPr>
              <a:defRPr sz="6000"/>
            </a:lvl1pPr>
          </a:lstStyle>
          <a:p>
            <a:pPr lvl="0">
              <a:defRPr sz="1800" b="0" cap="none"/>
            </a:pPr>
            <a:r>
              <a:rPr sz="6000" b="1" cap="all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3097892"/>
            <a:ext cx="6065540" cy="578038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200"/>
              </a:spcBef>
              <a:buSzTx/>
              <a:buNone/>
            </a:lvl1pPr>
            <a:lvl2pPr marL="0" indent="228600">
              <a:spcBef>
                <a:spcPts val="3200"/>
              </a:spcBef>
              <a:buSzTx/>
              <a:buNone/>
            </a:lvl2pPr>
            <a:lvl3pPr marL="0" indent="457200">
              <a:spcBef>
                <a:spcPts val="3200"/>
              </a:spcBef>
              <a:buSzTx/>
              <a:buNone/>
            </a:lvl3pPr>
            <a:lvl4pPr marL="0" indent="685800">
              <a:spcBef>
                <a:spcPts val="3200"/>
              </a:spcBef>
              <a:buSzTx/>
              <a:buNone/>
            </a:lvl4pPr>
            <a:lvl5pPr marL="0" indent="914400">
              <a:spcBef>
                <a:spcPts val="3200"/>
              </a:spcBef>
              <a:buSzTx/>
              <a:buNone/>
            </a:lvl5pPr>
          </a:lstStyle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952500" y="1536700"/>
            <a:ext cx="11099800" cy="2159000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pPr lvl="0">
              <a:defRPr sz="1800" b="0" cap="none"/>
            </a:pPr>
            <a:r>
              <a:rPr sz="6000" b="1" cap="all"/>
              <a:t>Title Text</a:t>
            </a:r>
          </a:p>
        </p:txBody>
      </p:sp>
      <p:pic>
        <p:nvPicPr>
          <p:cNvPr id="17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70968" y="4519047"/>
            <a:ext cx="3662865" cy="2468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952500" y="1152459"/>
            <a:ext cx="11099800" cy="1397100"/>
          </a:xfrm>
          <a:prstGeom prst="rect">
            <a:avLst/>
          </a:prstGeom>
        </p:spPr>
        <p:txBody>
          <a:bodyPr anchor="t"/>
          <a:lstStyle>
            <a:lvl1pPr algn="ctr">
              <a:defRPr sz="6000"/>
            </a:lvl1pPr>
          </a:lstStyle>
          <a:p>
            <a:pPr lvl="0">
              <a:defRPr sz="1800" b="0" cap="none"/>
            </a:pPr>
            <a:r>
              <a:rPr sz="6000" b="1" cap="all"/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673100" y="3087191"/>
            <a:ext cx="11099800" cy="5382618"/>
          </a:xfrm>
          <a:prstGeom prst="rect">
            <a:avLst/>
          </a:prstGeom>
        </p:spPr>
        <p:txBody>
          <a:bodyPr/>
          <a:lstStyle>
            <a:lvl1pPr marL="308680" indent="-308680">
              <a:spcBef>
                <a:spcPts val="3200"/>
              </a:spcBef>
            </a:lvl1pPr>
            <a:lvl2pPr>
              <a:spcBef>
                <a:spcPts val="3200"/>
              </a:spcBef>
            </a:lvl2pPr>
            <a:lvl3pPr>
              <a:spcBef>
                <a:spcPts val="3200"/>
              </a:spcBef>
            </a:lvl3pPr>
            <a:lvl4pPr>
              <a:spcBef>
                <a:spcPts val="3200"/>
              </a:spcBef>
            </a:lvl4pPr>
            <a:lvl5pPr>
              <a:spcBef>
                <a:spcPts val="3200"/>
              </a:spcBef>
            </a:lvl5pPr>
          </a:lstStyle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7590" y="8506109"/>
            <a:ext cx="11629620" cy="1047182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952500" y="1154807"/>
            <a:ext cx="11099800" cy="1392635"/>
          </a:xfrm>
          <a:prstGeom prst="rect">
            <a:avLst/>
          </a:prstGeom>
        </p:spPr>
        <p:txBody>
          <a:bodyPr anchor="t"/>
          <a:lstStyle>
            <a:lvl1pPr algn="ctr">
              <a:defRPr sz="6000"/>
            </a:lvl1pPr>
          </a:lstStyle>
          <a:p>
            <a:pPr lvl="0">
              <a:defRPr sz="1800" b="0" cap="none"/>
            </a:pPr>
            <a:r>
              <a:rPr sz="6000" b="1" cap="all"/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673100" y="3081367"/>
            <a:ext cx="5334000" cy="5581876"/>
          </a:xfrm>
          <a:prstGeom prst="rect">
            <a:avLst/>
          </a:prstGeom>
        </p:spPr>
        <p:txBody>
          <a:bodyPr/>
          <a:lstStyle>
            <a:lvl1pPr marL="308680" indent="-308680">
              <a:spcBef>
                <a:spcPts val="3200"/>
              </a:spcBef>
            </a:lvl1pPr>
            <a:lvl2pPr>
              <a:spcBef>
                <a:spcPts val="3200"/>
              </a:spcBef>
            </a:lvl2pPr>
            <a:lvl3pPr>
              <a:spcBef>
                <a:spcPts val="3200"/>
              </a:spcBef>
            </a:lvl3pPr>
            <a:lvl4pPr>
              <a:spcBef>
                <a:spcPts val="3200"/>
              </a:spcBef>
            </a:lvl4pPr>
            <a:lvl5pPr>
              <a:spcBef>
                <a:spcPts val="3200"/>
              </a:spcBef>
            </a:lvl5pPr>
          </a:lstStyle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90222" indent="-345722"/>
            <a:lvl3pPr marL="1234722" indent="-345722"/>
            <a:lvl4pPr marL="1679222" indent="-345722"/>
            <a:lvl5pPr marL="2123722" indent="-345722"/>
          </a:lstStyle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 cap="none"/>
            </a:pPr>
            <a:r>
              <a:rPr sz="3200" b="1" cap="all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7590" y="8506109"/>
            <a:ext cx="11629620" cy="10471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7590" y="8506109"/>
            <a:ext cx="11629620" cy="10471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7590" y="8506109"/>
            <a:ext cx="11629620" cy="10471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952500" y="2610197"/>
            <a:ext cx="11099800" cy="5511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2pPr marL="790222" indent="-345722"/>
            <a:lvl3pPr marL="1234722" indent="-345722"/>
            <a:lvl4pPr marL="1679222" indent="-345722"/>
            <a:lvl5pPr marL="2123722" indent="-345722"/>
          </a:lstStyle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  <p:pic>
        <p:nvPicPr>
          <p:cNvPr id="3" name="pasted-image.pdf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87590" y="8506109"/>
            <a:ext cx="11629620" cy="104718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952500" y="1271041"/>
            <a:ext cx="11099800" cy="1047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/>
          <a:p>
            <a:pPr lvl="0">
              <a:defRPr sz="1800" b="0" cap="none"/>
            </a:pPr>
            <a:r>
              <a:rPr sz="3200" b="1" cap="all"/>
              <a:t>Title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ransition spd="med"/>
  <p:txStyles>
    <p:titleStyle>
      <a:lvl1pPr defTabSz="584200">
        <a:defRPr sz="3200" b="1" cap="all">
          <a:latin typeface="+mn-lt"/>
          <a:ea typeface="+mn-ea"/>
          <a:cs typeface="+mn-cs"/>
          <a:sym typeface="Calibri"/>
        </a:defRPr>
      </a:lvl1pPr>
      <a:lvl2pPr indent="228600" defTabSz="584200">
        <a:defRPr sz="3200" b="1" cap="all">
          <a:latin typeface="+mn-lt"/>
          <a:ea typeface="+mn-ea"/>
          <a:cs typeface="+mn-cs"/>
          <a:sym typeface="Calibri"/>
        </a:defRPr>
      </a:lvl2pPr>
      <a:lvl3pPr indent="457200" defTabSz="584200">
        <a:defRPr sz="3200" b="1" cap="all">
          <a:latin typeface="+mn-lt"/>
          <a:ea typeface="+mn-ea"/>
          <a:cs typeface="+mn-cs"/>
          <a:sym typeface="Calibri"/>
        </a:defRPr>
      </a:lvl3pPr>
      <a:lvl4pPr indent="685800" defTabSz="584200">
        <a:defRPr sz="3200" b="1" cap="all">
          <a:latin typeface="+mn-lt"/>
          <a:ea typeface="+mn-ea"/>
          <a:cs typeface="+mn-cs"/>
          <a:sym typeface="Calibri"/>
        </a:defRPr>
      </a:lvl4pPr>
      <a:lvl5pPr indent="914400" defTabSz="584200">
        <a:defRPr sz="3200" b="1" cap="all">
          <a:latin typeface="+mn-lt"/>
          <a:ea typeface="+mn-ea"/>
          <a:cs typeface="+mn-cs"/>
          <a:sym typeface="Calibri"/>
        </a:defRPr>
      </a:lvl5pPr>
      <a:lvl6pPr indent="1143000" defTabSz="584200">
        <a:defRPr sz="3200" b="1" cap="all">
          <a:latin typeface="+mn-lt"/>
          <a:ea typeface="+mn-ea"/>
          <a:cs typeface="+mn-cs"/>
          <a:sym typeface="Calibri"/>
        </a:defRPr>
      </a:lvl6pPr>
      <a:lvl7pPr indent="1371600" defTabSz="584200">
        <a:defRPr sz="3200" b="1" cap="all">
          <a:latin typeface="+mn-lt"/>
          <a:ea typeface="+mn-ea"/>
          <a:cs typeface="+mn-cs"/>
          <a:sym typeface="Calibri"/>
        </a:defRPr>
      </a:lvl7pPr>
      <a:lvl8pPr indent="1600200" defTabSz="584200">
        <a:defRPr sz="3200" b="1" cap="all">
          <a:latin typeface="+mn-lt"/>
          <a:ea typeface="+mn-ea"/>
          <a:cs typeface="+mn-cs"/>
          <a:sym typeface="Calibri"/>
        </a:defRPr>
      </a:lvl8pPr>
      <a:lvl9pPr indent="1828800" defTabSz="584200">
        <a:defRPr sz="3200" b="1" cap="all">
          <a:latin typeface="+mn-lt"/>
          <a:ea typeface="+mn-ea"/>
          <a:cs typeface="+mn-cs"/>
          <a:sym typeface="Calibri"/>
        </a:defRPr>
      </a:lvl9pPr>
    </p:titleStyle>
    <p:bodyStyle>
      <a:lvl1pPr marL="345722" indent="-345722" defTabSz="584200">
        <a:spcBef>
          <a:spcPts val="1700"/>
        </a:spcBef>
        <a:buSzPct val="75000"/>
        <a:buChar char="•"/>
        <a:defRPr sz="2500">
          <a:latin typeface="+mn-lt"/>
          <a:ea typeface="+mn-ea"/>
          <a:cs typeface="+mn-cs"/>
          <a:sym typeface="Calibri"/>
        </a:defRPr>
      </a:lvl1pPr>
      <a:lvl2pPr marL="753180" indent="-308680" defTabSz="584200">
        <a:spcBef>
          <a:spcPts val="1700"/>
        </a:spcBef>
        <a:buSzPct val="75000"/>
        <a:buChar char="•"/>
        <a:defRPr sz="2500">
          <a:latin typeface="+mn-lt"/>
          <a:ea typeface="+mn-ea"/>
          <a:cs typeface="+mn-cs"/>
          <a:sym typeface="Calibri"/>
        </a:defRPr>
      </a:lvl2pPr>
      <a:lvl3pPr marL="1197680" indent="-308680" defTabSz="584200">
        <a:spcBef>
          <a:spcPts val="1700"/>
        </a:spcBef>
        <a:buSzPct val="75000"/>
        <a:buChar char="•"/>
        <a:defRPr sz="2500">
          <a:latin typeface="+mn-lt"/>
          <a:ea typeface="+mn-ea"/>
          <a:cs typeface="+mn-cs"/>
          <a:sym typeface="Calibri"/>
        </a:defRPr>
      </a:lvl3pPr>
      <a:lvl4pPr marL="1642180" indent="-308680" defTabSz="584200">
        <a:spcBef>
          <a:spcPts val="1700"/>
        </a:spcBef>
        <a:buSzPct val="75000"/>
        <a:buChar char="•"/>
        <a:defRPr sz="2500">
          <a:latin typeface="+mn-lt"/>
          <a:ea typeface="+mn-ea"/>
          <a:cs typeface="+mn-cs"/>
          <a:sym typeface="Calibri"/>
        </a:defRPr>
      </a:lvl4pPr>
      <a:lvl5pPr marL="2086680" indent="-308680" defTabSz="584200">
        <a:spcBef>
          <a:spcPts val="1700"/>
        </a:spcBef>
        <a:buSzPct val="75000"/>
        <a:buChar char="•"/>
        <a:defRPr sz="2500">
          <a:latin typeface="+mn-lt"/>
          <a:ea typeface="+mn-ea"/>
          <a:cs typeface="+mn-cs"/>
          <a:sym typeface="Calibri"/>
        </a:defRPr>
      </a:lvl5pPr>
      <a:lvl6pPr marL="2531180" indent="-308680" defTabSz="584200">
        <a:spcBef>
          <a:spcPts val="1700"/>
        </a:spcBef>
        <a:buSzPct val="75000"/>
        <a:buChar char="•"/>
        <a:defRPr sz="2500">
          <a:latin typeface="+mn-lt"/>
          <a:ea typeface="+mn-ea"/>
          <a:cs typeface="+mn-cs"/>
          <a:sym typeface="Calibri"/>
        </a:defRPr>
      </a:lvl6pPr>
      <a:lvl7pPr marL="2975680" indent="-308680" defTabSz="584200">
        <a:spcBef>
          <a:spcPts val="1700"/>
        </a:spcBef>
        <a:buSzPct val="75000"/>
        <a:buChar char="•"/>
        <a:defRPr sz="2500">
          <a:latin typeface="+mn-lt"/>
          <a:ea typeface="+mn-ea"/>
          <a:cs typeface="+mn-cs"/>
          <a:sym typeface="Calibri"/>
        </a:defRPr>
      </a:lvl7pPr>
      <a:lvl8pPr marL="3420180" indent="-308680" defTabSz="584200">
        <a:spcBef>
          <a:spcPts val="1700"/>
        </a:spcBef>
        <a:buSzPct val="75000"/>
        <a:buChar char="•"/>
        <a:defRPr sz="2500">
          <a:latin typeface="+mn-lt"/>
          <a:ea typeface="+mn-ea"/>
          <a:cs typeface="+mn-cs"/>
          <a:sym typeface="Calibri"/>
        </a:defRPr>
      </a:lvl8pPr>
      <a:lvl9pPr marL="3864680" indent="-308680" defTabSz="584200">
        <a:spcBef>
          <a:spcPts val="1700"/>
        </a:spcBef>
        <a:buSzPct val="75000"/>
        <a:buChar char="•"/>
        <a:defRPr sz="2500">
          <a:latin typeface="+mn-lt"/>
          <a:ea typeface="+mn-ea"/>
          <a:cs typeface="+mn-cs"/>
          <a:sym typeface="Calibri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-1835920" y="7469088"/>
            <a:ext cx="10464800" cy="1422401"/>
          </a:xfrm>
        </p:spPr>
        <p:txBody>
          <a:bodyPr/>
          <a:lstStyle/>
          <a:p>
            <a:r>
              <a:rPr lang="en-US" sz="2800" dirty="0"/>
              <a:t>Irma Petrašiūnaitė</a:t>
            </a:r>
            <a:endParaRPr lang="lt-LT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29791" y="1573312"/>
            <a:ext cx="4733377" cy="1422401"/>
          </a:xfrm>
        </p:spPr>
        <p:txBody>
          <a:bodyPr>
            <a:normAutofit fontScale="90000"/>
          </a:bodyPr>
          <a:lstStyle/>
          <a:p>
            <a:r>
              <a:rPr lang="lt-LT" b="0" dirty="0"/>
              <a:t> </a:t>
            </a:r>
            <a:r>
              <a:rPr lang="lt-LT" dirty="0"/>
              <a:t>Kad kultūra taptų visiems </a:t>
            </a:r>
            <a:r>
              <a:rPr lang="lt-LT" dirty="0" smtClean="0"/>
              <a:t>prieinama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lt-LT" b="0" dirty="0"/>
              <a:t/>
            </a:r>
            <a:br>
              <a:rPr lang="lt-LT" b="0" dirty="0"/>
            </a:br>
            <a:endParaRPr lang="lt-LT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468" y="4012704"/>
            <a:ext cx="4226024" cy="35654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786" y="-1387896"/>
            <a:ext cx="5534014" cy="1262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599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739498" y="3364632"/>
            <a:ext cx="4313028" cy="440796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sz="2400" dirty="0" smtClean="0"/>
              <a:t>Projektas</a:t>
            </a:r>
            <a:r>
              <a:rPr lang="en-US" sz="2400" dirty="0" smtClean="0"/>
              <a:t> </a:t>
            </a:r>
            <a:r>
              <a:rPr lang="lt-LT" sz="2400" dirty="0" smtClean="0"/>
              <a:t>„Pakartot“ </a:t>
            </a:r>
            <a:r>
              <a:rPr lang="en-US" sz="2400" dirty="0" smtClean="0"/>
              <a:t>:</a:t>
            </a:r>
          </a:p>
          <a:p>
            <a:r>
              <a:rPr lang="lt-LT" sz="2400" dirty="0" smtClean="0"/>
              <a:t>Skirtas 50 m. ir vyresniems neprofesionaliems šokėjams;</a:t>
            </a:r>
          </a:p>
          <a:p>
            <a:r>
              <a:rPr lang="lt-LT" sz="2400" dirty="0" smtClean="0"/>
              <a:t>Norinčių dalyvauti – 4 kartus daugiau, nei yra galimybė priimti;</a:t>
            </a:r>
          </a:p>
          <a:p>
            <a:r>
              <a:rPr lang="lt-LT" sz="2400" dirty="0" smtClean="0"/>
              <a:t>Sklaida: reklama Facebook ir kvietimas, išsiųstas organizacijoms el. paštu.</a:t>
            </a:r>
            <a:endParaRPr lang="lt-LT" sz="2400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703" y="772344"/>
            <a:ext cx="5772617" cy="1681411"/>
          </a:xfrm>
        </p:spPr>
        <p:txBody>
          <a:bodyPr>
            <a:normAutofit/>
          </a:bodyPr>
          <a:lstStyle/>
          <a:p>
            <a:r>
              <a:rPr lang="en-US" sz="4800" dirty="0" err="1" smtClean="0"/>
              <a:t>Šiuolaikinis</a:t>
            </a:r>
            <a:r>
              <a:rPr lang="en-US" sz="4800" dirty="0" smtClean="0"/>
              <a:t> </a:t>
            </a:r>
            <a:r>
              <a:rPr lang="en-US" sz="4800" dirty="0" err="1" smtClean="0"/>
              <a:t>šokis</a:t>
            </a:r>
            <a:r>
              <a:rPr lang="en-US" sz="4800" dirty="0" smtClean="0"/>
              <a:t> </a:t>
            </a:r>
            <a:r>
              <a:rPr lang="en-US" sz="4800" dirty="0" err="1" smtClean="0"/>
              <a:t>visiems</a:t>
            </a:r>
            <a:endParaRPr lang="lt-LT"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336" y="0"/>
            <a:ext cx="11381461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188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2185491"/>
            <a:ext cx="3669060" cy="538261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 smtClean="0"/>
          </a:p>
          <a:p>
            <a:pPr marL="0" indent="0" algn="ctr">
              <a:buNone/>
            </a:pPr>
            <a:r>
              <a:rPr lang="lt-LT" sz="2800" dirty="0" smtClean="0"/>
              <a:t>„</a:t>
            </a:r>
            <a:r>
              <a:rPr lang="lt-LT" sz="2800" dirty="0"/>
              <a:t>Kultūros nakties“ renginys atgaivina Vilnių, paverčia miestą menų rojumi, o jo lankytojus – pasakų šalies klajokliais</a:t>
            </a:r>
            <a:r>
              <a:rPr lang="lt-LT" sz="2800" dirty="0" smtClean="0"/>
              <a:t>.</a:t>
            </a:r>
            <a:r>
              <a:rPr lang="en-US" sz="2800" dirty="0" smtClean="0"/>
              <a:t> </a:t>
            </a:r>
            <a:r>
              <a:rPr lang="en-US" sz="2800" i="1" dirty="0" err="1" smtClean="0"/>
              <a:t>Austėja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Mikuckytė</a:t>
            </a:r>
            <a:r>
              <a:rPr lang="en-US" sz="2800" i="1" dirty="0" smtClean="0"/>
              <a:t>, </a:t>
            </a:r>
            <a:r>
              <a:rPr lang="en-US" sz="2800" i="1" dirty="0" err="1" smtClean="0"/>
              <a:t>Bernardinai.lt</a:t>
            </a:r>
            <a:endParaRPr lang="en-US" sz="2800" i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409" y="0"/>
            <a:ext cx="7261391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024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776" y="3364632"/>
            <a:ext cx="11099800" cy="1397100"/>
          </a:xfrm>
        </p:spPr>
        <p:txBody>
          <a:bodyPr/>
          <a:lstStyle/>
          <a:p>
            <a:r>
              <a:rPr lang="en-US" dirty="0" err="1" smtClean="0"/>
              <a:t>Ačiū</a:t>
            </a:r>
            <a:r>
              <a:rPr lang="en-US" dirty="0" smtClean="0"/>
              <a:t> </a:t>
            </a:r>
            <a:r>
              <a:rPr lang="en-US" dirty="0" err="1" smtClean="0"/>
              <a:t>už</a:t>
            </a:r>
            <a:r>
              <a:rPr lang="en-US" dirty="0" smtClean="0"/>
              <a:t> </a:t>
            </a:r>
            <a:r>
              <a:rPr lang="en-US" dirty="0" err="1" smtClean="0"/>
              <a:t>dėmesį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5661282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1310" y="556320"/>
            <a:ext cx="648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0000"/>
                </a:solidFill>
              </a:rPr>
              <a:t>VILNIUS </a:t>
            </a:r>
            <a:r>
              <a:rPr lang="mr-IN" sz="4800" b="1" dirty="0" err="1" smtClean="0">
                <a:solidFill>
                  <a:srgbClr val="000000"/>
                </a:solidFill>
              </a:rPr>
              <a:t>–</a:t>
            </a:r>
            <a:r>
              <a:rPr lang="en-US" sz="4800" b="1" dirty="0" smtClean="0">
                <a:solidFill>
                  <a:srgbClr val="000000"/>
                </a:solidFill>
              </a:rPr>
              <a:t> EUROPOS KULTŪROS SOSTINĖ</a:t>
            </a:r>
            <a:endParaRPr lang="en-US" sz="4800" b="1" dirty="0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16762" y="2212504"/>
            <a:ext cx="5184576" cy="7272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0" indent="0" algn="ctr" defTabSz="584200">
              <a:lnSpc>
                <a:spcPct val="120000"/>
              </a:lnSpc>
              <a:spcBef>
                <a:spcPts val="0"/>
              </a:spcBef>
              <a:buSzTx/>
              <a:buNone/>
              <a:defRPr sz="2500">
                <a:latin typeface="+mn-lt"/>
                <a:ea typeface="+mn-ea"/>
                <a:cs typeface="+mn-cs"/>
                <a:sym typeface="Calibri"/>
              </a:defRPr>
            </a:lvl1pPr>
            <a:lvl2pPr marL="0" indent="228600" algn="ctr" defTabSz="584200">
              <a:lnSpc>
                <a:spcPct val="120000"/>
              </a:lnSpc>
              <a:spcBef>
                <a:spcPts val="0"/>
              </a:spcBef>
              <a:buSzTx/>
              <a:buNone/>
              <a:defRPr sz="2500">
                <a:latin typeface="+mn-lt"/>
                <a:ea typeface="+mn-ea"/>
                <a:cs typeface="+mn-cs"/>
                <a:sym typeface="Calibri"/>
              </a:defRPr>
            </a:lvl2pPr>
            <a:lvl3pPr marL="0" indent="457200" algn="ctr" defTabSz="584200">
              <a:lnSpc>
                <a:spcPct val="120000"/>
              </a:lnSpc>
              <a:spcBef>
                <a:spcPts val="0"/>
              </a:spcBef>
              <a:buSzTx/>
              <a:buNone/>
              <a:defRPr sz="2500">
                <a:latin typeface="+mn-lt"/>
                <a:ea typeface="+mn-ea"/>
                <a:cs typeface="+mn-cs"/>
                <a:sym typeface="Calibri"/>
              </a:defRPr>
            </a:lvl3pPr>
            <a:lvl4pPr marL="0" indent="685800" algn="ctr" defTabSz="584200">
              <a:lnSpc>
                <a:spcPct val="120000"/>
              </a:lnSpc>
              <a:spcBef>
                <a:spcPts val="0"/>
              </a:spcBef>
              <a:buSzTx/>
              <a:buNone/>
              <a:defRPr sz="2500">
                <a:latin typeface="+mn-lt"/>
                <a:ea typeface="+mn-ea"/>
                <a:cs typeface="+mn-cs"/>
                <a:sym typeface="Calibri"/>
              </a:defRPr>
            </a:lvl4pPr>
            <a:lvl5pPr marL="0" indent="914400" algn="ctr" defTabSz="584200">
              <a:lnSpc>
                <a:spcPct val="120000"/>
              </a:lnSpc>
              <a:spcBef>
                <a:spcPts val="0"/>
              </a:spcBef>
              <a:buSzTx/>
              <a:buNone/>
              <a:defRPr sz="2500">
                <a:latin typeface="+mn-lt"/>
                <a:ea typeface="+mn-ea"/>
                <a:cs typeface="+mn-cs"/>
                <a:sym typeface="Calibri"/>
              </a:defRPr>
            </a:lvl5pPr>
            <a:lvl6pPr marL="2531180" indent="-308680" defTabSz="584200">
              <a:spcBef>
                <a:spcPts val="1700"/>
              </a:spcBef>
              <a:buSzPct val="75000"/>
              <a:buChar char="•"/>
              <a:defRPr sz="2500">
                <a:latin typeface="+mn-lt"/>
                <a:ea typeface="+mn-ea"/>
                <a:cs typeface="+mn-cs"/>
                <a:sym typeface="Calibri"/>
              </a:defRPr>
            </a:lvl6pPr>
            <a:lvl7pPr marL="2975680" indent="-308680" defTabSz="584200">
              <a:spcBef>
                <a:spcPts val="1700"/>
              </a:spcBef>
              <a:buSzPct val="75000"/>
              <a:buChar char="•"/>
              <a:defRPr sz="2500">
                <a:latin typeface="+mn-lt"/>
                <a:ea typeface="+mn-ea"/>
                <a:cs typeface="+mn-cs"/>
                <a:sym typeface="Calibri"/>
              </a:defRPr>
            </a:lvl7pPr>
            <a:lvl8pPr marL="3420180" indent="-308680" defTabSz="584200">
              <a:spcBef>
                <a:spcPts val="1700"/>
              </a:spcBef>
              <a:buSzPct val="75000"/>
              <a:buChar char="•"/>
              <a:defRPr sz="2500">
                <a:latin typeface="+mn-lt"/>
                <a:ea typeface="+mn-ea"/>
                <a:cs typeface="+mn-cs"/>
                <a:sym typeface="Calibri"/>
              </a:defRPr>
            </a:lvl8pPr>
            <a:lvl9pPr marL="3864680" indent="-308680" defTabSz="584200">
              <a:spcBef>
                <a:spcPts val="1700"/>
              </a:spcBef>
              <a:buSzPct val="75000"/>
              <a:buChar char="•"/>
              <a:defRPr sz="2500"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/>
            <a:endParaRPr lang="cs-CZ" sz="1600" dirty="0" smtClean="0"/>
          </a:p>
          <a:p>
            <a:pPr algn="l"/>
            <a:r>
              <a:rPr lang="en-US" sz="2400" b="1" dirty="0" err="1" smtClean="0"/>
              <a:t>Žinia</a:t>
            </a:r>
            <a:r>
              <a:rPr lang="en-US" sz="2400" b="1" dirty="0" smtClean="0"/>
              <a:t>:</a:t>
            </a:r>
          </a:p>
          <a:p>
            <a:pPr algn="l"/>
            <a:r>
              <a:rPr lang="lt-LT" sz="2400" dirty="0" smtClean="0"/>
              <a:t>Vilnius – vartai į šalį, švenčiančią vardo </a:t>
            </a:r>
            <a:r>
              <a:rPr lang="en-US" sz="2400" dirty="0" smtClean="0"/>
              <a:t>t</a:t>
            </a:r>
            <a:r>
              <a:rPr lang="lt-LT" sz="2400" dirty="0" err="1" smtClean="0"/>
              <a:t>ūkstantmetį</a:t>
            </a:r>
            <a:r>
              <a:rPr lang="en-US" sz="2400" dirty="0" smtClean="0"/>
              <a:t>.</a:t>
            </a:r>
            <a:endParaRPr lang="lt-LT" sz="2400" dirty="0" smtClean="0">
              <a:solidFill>
                <a:srgbClr val="646464"/>
              </a:solidFill>
            </a:endParaRPr>
          </a:p>
          <a:p>
            <a:pPr algn="l"/>
            <a:endParaRPr lang="en-US" sz="2400" dirty="0" smtClean="0"/>
          </a:p>
          <a:p>
            <a:pPr algn="l"/>
            <a:r>
              <a:rPr lang="en-US" sz="2400" b="1" dirty="0" err="1" smtClean="0"/>
              <a:t>Tikslai</a:t>
            </a:r>
            <a:r>
              <a:rPr lang="en-US" sz="2400" b="1" dirty="0" smtClean="0"/>
              <a:t>:</a:t>
            </a:r>
            <a:endParaRPr lang="cs-CZ" sz="2400" b="1" dirty="0" smtClean="0"/>
          </a:p>
          <a:p>
            <a:pPr algn="l"/>
            <a:r>
              <a:rPr lang="cs-CZ" sz="2400" dirty="0" smtClean="0"/>
              <a:t>S</a:t>
            </a:r>
            <a:r>
              <a:rPr lang="en-US" sz="2400" dirty="0" err="1" smtClean="0"/>
              <a:t>uformuluoti</a:t>
            </a:r>
            <a:r>
              <a:rPr lang="en-US" sz="2400" dirty="0" smtClean="0"/>
              <a:t> 3 </a:t>
            </a:r>
            <a:r>
              <a:rPr lang="en-US" sz="2400" dirty="0" err="1" smtClean="0"/>
              <a:t>raktažodžiai</a:t>
            </a:r>
            <a:r>
              <a:rPr lang="en-US" sz="2400" dirty="0" smtClean="0"/>
              <a:t>: </a:t>
            </a:r>
            <a:r>
              <a:rPr lang="en-US" sz="2400" dirty="0" err="1" smtClean="0"/>
              <a:t>miestas</a:t>
            </a:r>
            <a:r>
              <a:rPr lang="en-US" sz="2400" dirty="0" smtClean="0"/>
              <a:t> - </a:t>
            </a:r>
            <a:r>
              <a:rPr lang="en-US" sz="2400" dirty="0" err="1" smtClean="0"/>
              <a:t>kultūra</a:t>
            </a:r>
            <a:r>
              <a:rPr lang="en-US" sz="2400" dirty="0" smtClean="0"/>
              <a:t> - </a:t>
            </a:r>
            <a:r>
              <a:rPr lang="en-US" sz="2400" dirty="0" err="1" smtClean="0"/>
              <a:t>žmonės</a:t>
            </a:r>
            <a:endParaRPr lang="cs-CZ" sz="2400" dirty="0" smtClean="0"/>
          </a:p>
          <a:p>
            <a:pPr algn="l"/>
            <a:r>
              <a:rPr lang="en-US" sz="2400" dirty="0" smtClean="0"/>
              <a:t> </a:t>
            </a:r>
            <a:endParaRPr lang="lt-LT" sz="2400" dirty="0" smtClean="0"/>
          </a:p>
          <a:p>
            <a:pPr algn="l"/>
            <a:r>
              <a:rPr lang="en-US" sz="2400" b="1" dirty="0" err="1"/>
              <a:t>Naujos</a:t>
            </a:r>
            <a:r>
              <a:rPr lang="en-US" sz="2400" b="1" dirty="0"/>
              <a:t> </a:t>
            </a:r>
            <a:r>
              <a:rPr lang="en-US" sz="2400" b="1" dirty="0" err="1"/>
              <a:t>kultūrinės</a:t>
            </a:r>
            <a:r>
              <a:rPr lang="en-US" sz="2400" b="1" dirty="0"/>
              <a:t> </a:t>
            </a:r>
            <a:r>
              <a:rPr lang="en-US" sz="2400" b="1" dirty="0" err="1"/>
              <a:t>tradicijos</a:t>
            </a:r>
            <a:r>
              <a:rPr lang="en-US" sz="2400" b="1" dirty="0"/>
              <a:t> :</a:t>
            </a:r>
            <a:endParaRPr lang="cs-CZ" sz="24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lt-LT" sz="2400" dirty="0" smtClean="0"/>
              <a:t>Gatvės muzikos diena</a:t>
            </a:r>
            <a:r>
              <a:rPr lang="en-US" sz="2400" dirty="0" smtClean="0"/>
              <a:t>;</a:t>
            </a:r>
            <a:endParaRPr lang="lt-LT" sz="24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/>
              <a:t>Kultūros naktis;</a:t>
            </a:r>
            <a:endParaRPr lang="en-US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lt-LT" sz="2400" dirty="0" smtClean="0"/>
              <a:t>Tarptautinė mugė </a:t>
            </a:r>
            <a:r>
              <a:rPr lang="lt-LT" sz="2400" dirty="0" err="1" smtClean="0"/>
              <a:t>Art</a:t>
            </a:r>
            <a:r>
              <a:rPr lang="lt-LT" sz="2400" dirty="0" smtClean="0"/>
              <a:t> Vilnius</a:t>
            </a:r>
            <a:r>
              <a:rPr lang="en-US" sz="2400" dirty="0" smtClean="0"/>
              <a:t>;</a:t>
            </a:r>
            <a:endParaRPr lang="lt-LT" sz="24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lt-LT" sz="2400" dirty="0" smtClean="0"/>
              <a:t>Lietuvos kultūros sostinė</a:t>
            </a:r>
            <a:r>
              <a:rPr lang="en-US" sz="2400" dirty="0" smtClean="0"/>
              <a:t>.</a:t>
            </a:r>
            <a:endParaRPr lang="lt-LT" sz="2400" dirty="0" smtClean="0"/>
          </a:p>
          <a:p>
            <a:pPr algn="l"/>
            <a:endParaRPr lang="en-US" sz="1600" dirty="0" smtClean="0"/>
          </a:p>
          <a:p>
            <a:pPr algn="l"/>
            <a:endParaRPr lang="cs-CZ" sz="1600" dirty="0" smtClean="0"/>
          </a:p>
          <a:p>
            <a:pPr algn="l"/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976" y="0"/>
            <a:ext cx="11119776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087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29544" y="412304"/>
            <a:ext cx="6753024" cy="13971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sz="4800" dirty="0" smtClean="0"/>
              <a:t>KULTŪROS NAKTIES </a:t>
            </a:r>
            <a:r>
              <a:rPr lang="lt-LT" sz="4800" dirty="0" smtClean="0"/>
              <a:t>tikslai</a:t>
            </a:r>
            <a:endParaRPr lang="lt-LT" sz="4800" dirty="0"/>
          </a:p>
        </p:txBody>
      </p:sp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xfrm>
            <a:off x="381720" y="1809404"/>
            <a:ext cx="6048672" cy="641183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t-LT" sz="2400" dirty="0"/>
              <a:t>Pristatyti aukščiausios kokybės tarptautinius bei Lietuvos kūrėjų meninius projektus didžiausiai </a:t>
            </a:r>
            <a:r>
              <a:rPr lang="lt-LT" sz="2400" i="1" dirty="0"/>
              <a:t>galimai</a:t>
            </a:r>
            <a:r>
              <a:rPr lang="lt-LT" sz="2400" dirty="0"/>
              <a:t> auditorijai;</a:t>
            </a:r>
          </a:p>
          <a:p>
            <a:pPr marL="0" indent="0">
              <a:buNone/>
            </a:pPr>
            <a:r>
              <a:rPr lang="lt-LT" sz="2400" dirty="0"/>
              <a:t>Užtikrinti vienodą galimybę visoms visuomenėms grupėms dalyvauti ir mėgautis nemokamu festivaliu įtraukiant kuo platesnę amžiaus ir socialinės padėties auditoriją;</a:t>
            </a:r>
          </a:p>
          <a:p>
            <a:pPr marL="0" indent="0">
              <a:buNone/>
            </a:pPr>
            <a:r>
              <a:rPr lang="lt-LT" sz="2400" dirty="0" smtClean="0"/>
              <a:t>Stiprinti </a:t>
            </a:r>
            <a:r>
              <a:rPr lang="lt-LT" sz="2400" dirty="0"/>
              <a:t>kokybiškos kultūrinio laisvalaikio paklausą bei kultūrinį gyventojų aktyvumą, inicijuojant naujų kultūrinių projektų įgyvendinimą ir užtikrinant jų tęstinumą.;</a:t>
            </a:r>
          </a:p>
          <a:p>
            <a:pPr marL="0" indent="0">
              <a:buNone/>
            </a:pPr>
            <a:r>
              <a:rPr lang="lt-LT" sz="2400" dirty="0"/>
              <a:t>Skatinti Lietuvos kultūros ir meno atsinaujinimą, edukaciją ir jaunųjų menininkų iniciatyvas;</a:t>
            </a:r>
          </a:p>
          <a:p>
            <a:pPr marL="0" indent="0">
              <a:buNone/>
            </a:pPr>
            <a:r>
              <a:rPr lang="lt-LT" sz="2400" dirty="0" smtClean="0"/>
              <a:t>Prisidėti </a:t>
            </a:r>
            <a:r>
              <a:rPr lang="lt-LT" sz="2400" dirty="0"/>
              <a:t>prie Vilniaus kaip kūrybiško miesto įvaizdžio kūrimo, skatinant kultūrinį turizmą</a:t>
            </a:r>
            <a:r>
              <a:rPr lang="lt-LT" sz="2400" dirty="0" smtClean="0"/>
              <a:t>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400" dirty="0">
              <a:solidFill>
                <a:srgbClr val="1C8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416" y="0"/>
            <a:ext cx="650239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94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estivalis įkurtas 2006 metais kaip „Vilnius – Europos kultūros sostinė“ vieno iš projektų dalis. Per 10 metų išaugo į savarankišką ir didžiausią meno ir kultūros įvykį Lietuvoje.…"/>
          <p:cNvSpPr txBox="1">
            <a:spLocks/>
          </p:cNvSpPr>
          <p:nvPr/>
        </p:nvSpPr>
        <p:spPr>
          <a:xfrm>
            <a:off x="461181" y="2693434"/>
            <a:ext cx="5897203" cy="4407961"/>
          </a:xfrm>
          <a:prstGeom prst="rect">
            <a:avLst/>
          </a:prstGeom>
        </p:spPr>
        <p:txBody>
          <a:bodyPr/>
          <a:lstStyle>
            <a:lvl1pPr marL="345722" indent="-345722" defTabSz="584200">
              <a:spcBef>
                <a:spcPts val="1700"/>
              </a:spcBef>
              <a:buSzPct val="75000"/>
              <a:buChar char="•"/>
              <a:defRPr sz="2500">
                <a:latin typeface="+mn-lt"/>
                <a:ea typeface="+mn-ea"/>
                <a:cs typeface="+mn-cs"/>
                <a:sym typeface="Calibri"/>
              </a:defRPr>
            </a:lvl1pPr>
            <a:lvl2pPr marL="753180" indent="-308680" defTabSz="584200">
              <a:spcBef>
                <a:spcPts val="1700"/>
              </a:spcBef>
              <a:buSzPct val="75000"/>
              <a:buChar char="•"/>
              <a:defRPr sz="2500">
                <a:latin typeface="+mn-lt"/>
                <a:ea typeface="+mn-ea"/>
                <a:cs typeface="+mn-cs"/>
                <a:sym typeface="Calibri"/>
              </a:defRPr>
            </a:lvl2pPr>
            <a:lvl3pPr marL="1197680" indent="-308680" defTabSz="584200">
              <a:spcBef>
                <a:spcPts val="1700"/>
              </a:spcBef>
              <a:buSzPct val="75000"/>
              <a:buChar char="•"/>
              <a:defRPr sz="2500">
                <a:latin typeface="+mn-lt"/>
                <a:ea typeface="+mn-ea"/>
                <a:cs typeface="+mn-cs"/>
                <a:sym typeface="Calibri"/>
              </a:defRPr>
            </a:lvl3pPr>
            <a:lvl4pPr marL="1642180" indent="-308680" defTabSz="584200">
              <a:spcBef>
                <a:spcPts val="1700"/>
              </a:spcBef>
              <a:buSzPct val="75000"/>
              <a:buChar char="•"/>
              <a:defRPr sz="2500">
                <a:latin typeface="+mn-lt"/>
                <a:ea typeface="+mn-ea"/>
                <a:cs typeface="+mn-cs"/>
                <a:sym typeface="Calibri"/>
              </a:defRPr>
            </a:lvl4pPr>
            <a:lvl5pPr marL="2086680" indent="-308680" defTabSz="584200">
              <a:spcBef>
                <a:spcPts val="1700"/>
              </a:spcBef>
              <a:buSzPct val="75000"/>
              <a:buChar char="•"/>
              <a:defRPr sz="2500">
                <a:latin typeface="+mn-lt"/>
                <a:ea typeface="+mn-ea"/>
                <a:cs typeface="+mn-cs"/>
                <a:sym typeface="Calibri"/>
              </a:defRPr>
            </a:lvl5pPr>
            <a:lvl6pPr marL="2531180" indent="-308680" defTabSz="584200">
              <a:spcBef>
                <a:spcPts val="1700"/>
              </a:spcBef>
              <a:buSzPct val="75000"/>
              <a:buChar char="•"/>
              <a:defRPr sz="2500">
                <a:latin typeface="+mn-lt"/>
                <a:ea typeface="+mn-ea"/>
                <a:cs typeface="+mn-cs"/>
                <a:sym typeface="Calibri"/>
              </a:defRPr>
            </a:lvl6pPr>
            <a:lvl7pPr marL="2975680" indent="-308680" defTabSz="584200">
              <a:spcBef>
                <a:spcPts val="1700"/>
              </a:spcBef>
              <a:buSzPct val="75000"/>
              <a:buChar char="•"/>
              <a:defRPr sz="2500">
                <a:latin typeface="+mn-lt"/>
                <a:ea typeface="+mn-ea"/>
                <a:cs typeface="+mn-cs"/>
                <a:sym typeface="Calibri"/>
              </a:defRPr>
            </a:lvl7pPr>
            <a:lvl8pPr marL="3420180" indent="-308680" defTabSz="584200">
              <a:spcBef>
                <a:spcPts val="1700"/>
              </a:spcBef>
              <a:buSzPct val="75000"/>
              <a:buChar char="•"/>
              <a:defRPr sz="2500">
                <a:latin typeface="+mn-lt"/>
                <a:ea typeface="+mn-ea"/>
                <a:cs typeface="+mn-cs"/>
                <a:sym typeface="Calibri"/>
              </a:defRPr>
            </a:lvl8pPr>
            <a:lvl9pPr marL="3864680" indent="-308680" defTabSz="584200">
              <a:spcBef>
                <a:spcPts val="1700"/>
              </a:spcBef>
              <a:buSzPct val="75000"/>
              <a:buChar char="•"/>
              <a:defRPr sz="2500"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algn="l">
              <a:buFontTx/>
              <a:buNone/>
            </a:pPr>
            <a:r>
              <a:rPr lang="lt-LT" sz="2400" dirty="0" smtClean="0"/>
              <a:t>Vien 2017 metais:</a:t>
            </a:r>
          </a:p>
          <a:p>
            <a:pPr marL="190500" indent="-190500" algn="l">
              <a:buSzPct val="92000"/>
            </a:pPr>
            <a:r>
              <a:rPr lang="lt-LT" sz="2400" dirty="0" smtClean="0"/>
              <a:t>120 renginių</a:t>
            </a:r>
            <a:r>
              <a:rPr lang="en-US" sz="2400" dirty="0" smtClean="0"/>
              <a:t>;</a:t>
            </a:r>
            <a:endParaRPr lang="lt-LT" sz="2400" dirty="0" smtClean="0"/>
          </a:p>
          <a:p>
            <a:pPr marL="190500" indent="-190500" algn="l">
              <a:buSzPct val="92000"/>
            </a:pPr>
            <a:r>
              <a:rPr lang="lt-LT" sz="2400" dirty="0" smtClean="0"/>
              <a:t>700 menininkų</a:t>
            </a:r>
            <a:r>
              <a:rPr lang="en-US" sz="2400" dirty="0" smtClean="0"/>
              <a:t>;</a:t>
            </a:r>
            <a:endParaRPr lang="lt-LT" sz="2400" dirty="0" smtClean="0"/>
          </a:p>
          <a:p>
            <a:pPr marL="190500" indent="-190500" algn="l">
              <a:buSzPct val="92000"/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2</a:t>
            </a:r>
            <a:r>
              <a:rPr lang="lt-LT" sz="2400" dirty="0">
                <a:solidFill>
                  <a:schemeClr val="tx1"/>
                </a:solidFill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0 </a:t>
            </a:r>
            <a:r>
              <a:rPr lang="lt-LT" sz="2400" dirty="0" smtClean="0">
                <a:solidFill>
                  <a:schemeClr val="tx1"/>
                </a:solidFill>
                <a:cs typeface="Arial" panose="020B0604020202020204" pitchFamily="34" charset="0"/>
              </a:rPr>
              <a:t>savanorių</a:t>
            </a:r>
            <a:r>
              <a:rPr lang="en-US" sz="2400" dirty="0" smtClean="0">
                <a:solidFill>
                  <a:schemeClr val="tx1"/>
                </a:solidFill>
                <a:cs typeface="Arial" panose="020B0604020202020204" pitchFamily="34" charset="0"/>
              </a:rPr>
              <a:t>;</a:t>
            </a:r>
            <a:endParaRPr lang="en-US" sz="24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90500" indent="-190500" algn="l">
              <a:buSzPct val="92000"/>
            </a:pPr>
            <a:r>
              <a:rPr lang="lt-LT" sz="2400" dirty="0" smtClean="0"/>
              <a:t>108 publikacijos žiniasklaidoje</a:t>
            </a:r>
            <a:r>
              <a:rPr lang="en-US" sz="2400" dirty="0" smtClean="0"/>
              <a:t> (2017 m.);</a:t>
            </a:r>
          </a:p>
          <a:p>
            <a:pPr marL="190500" indent="-190500" algn="l">
              <a:buSzPct val="92000"/>
            </a:pPr>
            <a:r>
              <a:rPr lang="lt-LT" sz="2400" dirty="0"/>
              <a:t>Virš 1</a:t>
            </a:r>
            <a:r>
              <a:rPr lang="en-US" sz="2400" dirty="0"/>
              <a:t>0</a:t>
            </a:r>
            <a:r>
              <a:rPr lang="lt-LT" sz="2400" dirty="0"/>
              <a:t>0 000 </a:t>
            </a:r>
            <a:r>
              <a:rPr lang="lt-LT" sz="2400" dirty="0" smtClean="0"/>
              <a:t>lankytojų</a:t>
            </a:r>
            <a:r>
              <a:rPr lang="en-US" sz="2400" dirty="0" smtClean="0"/>
              <a:t>;</a:t>
            </a:r>
            <a:endParaRPr lang="lt-LT" sz="2400" dirty="0"/>
          </a:p>
          <a:p>
            <a:pPr marL="190500" indent="-190500" algn="l">
              <a:buSzPct val="92000"/>
            </a:pPr>
            <a:r>
              <a:rPr lang="lt-LT" sz="2400" dirty="0" smtClean="0">
                <a:solidFill>
                  <a:schemeClr val="tx1"/>
                </a:solidFill>
                <a:cs typeface="Arial" panose="020B0604020202020204" pitchFamily="34" charset="0"/>
              </a:rPr>
              <a:t>Vidutiniškai vienas lankytojas per festivalį aplanko 7 renginius;</a:t>
            </a:r>
          </a:p>
          <a:p>
            <a:pPr marL="190500" indent="-190500" algn="l">
              <a:buSzPct val="92000"/>
            </a:pPr>
            <a:endParaRPr lang="lt-LT" sz="2400" dirty="0"/>
          </a:p>
        </p:txBody>
      </p:sp>
      <p:sp>
        <p:nvSpPr>
          <p:cNvPr id="8" name="kultūros nakties istorija"/>
          <p:cNvSpPr txBox="1">
            <a:spLocks/>
          </p:cNvSpPr>
          <p:nvPr/>
        </p:nvSpPr>
        <p:spPr>
          <a:xfrm>
            <a:off x="-698400" y="587491"/>
            <a:ext cx="7697722" cy="1681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rmAutofit/>
          </a:bodyPr>
          <a:lstStyle>
            <a:lvl1pPr algn="ctr" defTabSz="584200">
              <a:defRPr sz="6000" b="1" cap="all">
                <a:latin typeface="+mn-lt"/>
                <a:ea typeface="+mn-ea"/>
                <a:cs typeface="+mn-cs"/>
                <a:sym typeface="Calibri"/>
              </a:defRPr>
            </a:lvl1pPr>
            <a:lvl2pPr indent="228600" defTabSz="584200">
              <a:defRPr sz="3200" b="1" cap="all">
                <a:latin typeface="+mn-lt"/>
                <a:ea typeface="+mn-ea"/>
                <a:cs typeface="+mn-cs"/>
                <a:sym typeface="Calibri"/>
              </a:defRPr>
            </a:lvl2pPr>
            <a:lvl3pPr indent="457200" defTabSz="584200">
              <a:defRPr sz="3200" b="1" cap="all">
                <a:latin typeface="+mn-lt"/>
                <a:ea typeface="+mn-ea"/>
                <a:cs typeface="+mn-cs"/>
                <a:sym typeface="Calibri"/>
              </a:defRPr>
            </a:lvl3pPr>
            <a:lvl4pPr indent="685800" defTabSz="584200">
              <a:defRPr sz="3200" b="1" cap="all">
                <a:latin typeface="+mn-lt"/>
                <a:ea typeface="+mn-ea"/>
                <a:cs typeface="+mn-cs"/>
                <a:sym typeface="Calibri"/>
              </a:defRPr>
            </a:lvl4pPr>
            <a:lvl5pPr indent="914400" defTabSz="584200">
              <a:defRPr sz="3200" b="1" cap="all">
                <a:latin typeface="+mn-lt"/>
                <a:ea typeface="+mn-ea"/>
                <a:cs typeface="+mn-cs"/>
                <a:sym typeface="Calibri"/>
              </a:defRPr>
            </a:lvl5pPr>
            <a:lvl6pPr indent="1143000" defTabSz="584200">
              <a:defRPr sz="3200" b="1" cap="all">
                <a:latin typeface="+mn-lt"/>
                <a:ea typeface="+mn-ea"/>
                <a:cs typeface="+mn-cs"/>
                <a:sym typeface="Calibri"/>
              </a:defRPr>
            </a:lvl6pPr>
            <a:lvl7pPr indent="1371600" defTabSz="584200">
              <a:defRPr sz="3200" b="1" cap="all">
                <a:latin typeface="+mn-lt"/>
                <a:ea typeface="+mn-ea"/>
                <a:cs typeface="+mn-cs"/>
                <a:sym typeface="Calibri"/>
              </a:defRPr>
            </a:lvl7pPr>
            <a:lvl8pPr indent="1600200" defTabSz="584200">
              <a:defRPr sz="3200" b="1" cap="all">
                <a:latin typeface="+mn-lt"/>
                <a:ea typeface="+mn-ea"/>
                <a:cs typeface="+mn-cs"/>
                <a:sym typeface="Calibri"/>
              </a:defRPr>
            </a:lvl8pPr>
            <a:lvl9pPr indent="1828800" defTabSz="584200">
              <a:defRPr sz="3200" b="1" cap="all"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lt-LT" sz="4800" dirty="0" smtClean="0"/>
              <a:t>kultūros naktis</a:t>
            </a:r>
            <a:r>
              <a:rPr lang="en-US" sz="4800" dirty="0" smtClean="0"/>
              <a:t> </a:t>
            </a:r>
            <a:endParaRPr lang="lt-LT"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384" y="12776"/>
            <a:ext cx="8418209" cy="976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135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453728" y="1924472"/>
            <a:ext cx="7821133" cy="657138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lt-LT" sz="2400" dirty="0" smtClean="0"/>
              <a:t>Klasikinės muzikos koncertai;</a:t>
            </a:r>
          </a:p>
          <a:p>
            <a:r>
              <a:rPr lang="lt-LT" sz="2400" dirty="0" smtClean="0"/>
              <a:t>Šeimų erdvė;</a:t>
            </a:r>
          </a:p>
          <a:p>
            <a:r>
              <a:rPr lang="lt-LT" sz="2400" dirty="0" smtClean="0"/>
              <a:t>Šiuolaikinio šokio pasirodymai;</a:t>
            </a:r>
          </a:p>
          <a:p>
            <a:r>
              <a:rPr lang="lt-LT" sz="2400" dirty="0" smtClean="0"/>
              <a:t>Jaunų muzikos grupių pasirodymai;</a:t>
            </a:r>
          </a:p>
          <a:p>
            <a:r>
              <a:rPr lang="lt-LT" sz="2400" dirty="0" smtClean="0"/>
              <a:t>Teatrų pasirodymai;</a:t>
            </a:r>
          </a:p>
          <a:p>
            <a:r>
              <a:rPr lang="lt-LT" sz="2400" dirty="0" smtClean="0"/>
              <a:t>Parodos;</a:t>
            </a:r>
          </a:p>
          <a:p>
            <a:r>
              <a:rPr lang="lt-LT" sz="2400" dirty="0" smtClean="0"/>
              <a:t>Meninės šviesos instaliacijos;</a:t>
            </a:r>
          </a:p>
          <a:p>
            <a:r>
              <a:rPr lang="lt-LT" sz="2400" dirty="0" smtClean="0"/>
              <a:t>Jaunų menininkų darbų pristatymas;</a:t>
            </a:r>
          </a:p>
          <a:p>
            <a:r>
              <a:rPr lang="lt-LT" sz="2400" dirty="0" smtClean="0"/>
              <a:t>Dirbtuvės;</a:t>
            </a:r>
          </a:p>
          <a:p>
            <a:r>
              <a:rPr lang="lt-LT" sz="2400" dirty="0" smtClean="0"/>
              <a:t>Ekskursijos;</a:t>
            </a:r>
          </a:p>
          <a:p>
            <a:r>
              <a:rPr lang="lt-LT" sz="2400" dirty="0" smtClean="0"/>
              <a:t>Diskusijos. </a:t>
            </a:r>
          </a:p>
          <a:p>
            <a:pPr marL="0" indent="0">
              <a:buNone/>
            </a:pPr>
            <a:r>
              <a:rPr lang="lt-LT" sz="2400" dirty="0" smtClean="0"/>
              <a:t>     Ir kt.</a:t>
            </a:r>
          </a:p>
          <a:p>
            <a:endParaRPr lang="lt-LT" sz="2400" dirty="0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-194344" y="484312"/>
            <a:ext cx="6862440" cy="1681411"/>
          </a:xfrm>
        </p:spPr>
        <p:txBody>
          <a:bodyPr>
            <a:normAutofit/>
          </a:bodyPr>
          <a:lstStyle/>
          <a:p>
            <a:r>
              <a:rPr lang="en-US" sz="4800" dirty="0" err="1" smtClean="0"/>
              <a:t>Renginių</a:t>
            </a:r>
            <a:r>
              <a:rPr lang="en-US" sz="4800" dirty="0" smtClean="0"/>
              <a:t> </a:t>
            </a:r>
            <a:r>
              <a:rPr lang="en-US" sz="4800" dirty="0" err="1" smtClean="0"/>
              <a:t>spektras</a:t>
            </a:r>
            <a:endParaRPr lang="lt-LT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392" y="-163760"/>
            <a:ext cx="9601595" cy="991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640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605197" y="2265853"/>
            <a:ext cx="5753188" cy="5851307"/>
          </a:xfrm>
          <a:prstGeom prst="rect">
            <a:avLst/>
          </a:prstGeom>
        </p:spPr>
        <p:txBody>
          <a:bodyPr/>
          <a:lstStyle>
            <a:lvl1pPr marL="345722" indent="-345722" defTabSz="584200">
              <a:spcBef>
                <a:spcPts val="1700"/>
              </a:spcBef>
              <a:buSzPct val="75000"/>
              <a:buChar char="•"/>
              <a:defRPr sz="2500">
                <a:latin typeface="+mn-lt"/>
                <a:ea typeface="+mn-ea"/>
                <a:cs typeface="+mn-cs"/>
                <a:sym typeface="Calibri"/>
              </a:defRPr>
            </a:lvl1pPr>
            <a:lvl2pPr marL="753180" indent="-308680" defTabSz="584200">
              <a:spcBef>
                <a:spcPts val="1700"/>
              </a:spcBef>
              <a:buSzPct val="75000"/>
              <a:buChar char="•"/>
              <a:defRPr sz="2500">
                <a:latin typeface="+mn-lt"/>
                <a:ea typeface="+mn-ea"/>
                <a:cs typeface="+mn-cs"/>
                <a:sym typeface="Calibri"/>
              </a:defRPr>
            </a:lvl2pPr>
            <a:lvl3pPr marL="1197680" indent="-308680" defTabSz="584200">
              <a:spcBef>
                <a:spcPts val="1700"/>
              </a:spcBef>
              <a:buSzPct val="75000"/>
              <a:buChar char="•"/>
              <a:defRPr sz="2500">
                <a:latin typeface="+mn-lt"/>
                <a:ea typeface="+mn-ea"/>
                <a:cs typeface="+mn-cs"/>
                <a:sym typeface="Calibri"/>
              </a:defRPr>
            </a:lvl3pPr>
            <a:lvl4pPr marL="1642180" indent="-308680" defTabSz="584200">
              <a:spcBef>
                <a:spcPts val="1700"/>
              </a:spcBef>
              <a:buSzPct val="75000"/>
              <a:buChar char="•"/>
              <a:defRPr sz="2500">
                <a:latin typeface="+mn-lt"/>
                <a:ea typeface="+mn-ea"/>
                <a:cs typeface="+mn-cs"/>
                <a:sym typeface="Calibri"/>
              </a:defRPr>
            </a:lvl4pPr>
            <a:lvl5pPr marL="2086680" indent="-308680" defTabSz="584200">
              <a:spcBef>
                <a:spcPts val="1700"/>
              </a:spcBef>
              <a:buSzPct val="75000"/>
              <a:buChar char="•"/>
              <a:defRPr sz="2500">
                <a:latin typeface="+mn-lt"/>
                <a:ea typeface="+mn-ea"/>
                <a:cs typeface="+mn-cs"/>
                <a:sym typeface="Calibri"/>
              </a:defRPr>
            </a:lvl5pPr>
            <a:lvl6pPr marL="2531180" indent="-308680" defTabSz="584200">
              <a:spcBef>
                <a:spcPts val="1700"/>
              </a:spcBef>
              <a:buSzPct val="75000"/>
              <a:buChar char="•"/>
              <a:defRPr sz="2500">
                <a:latin typeface="+mn-lt"/>
                <a:ea typeface="+mn-ea"/>
                <a:cs typeface="+mn-cs"/>
                <a:sym typeface="Calibri"/>
              </a:defRPr>
            </a:lvl6pPr>
            <a:lvl7pPr marL="2975680" indent="-308680" defTabSz="584200">
              <a:spcBef>
                <a:spcPts val="1700"/>
              </a:spcBef>
              <a:buSzPct val="75000"/>
              <a:buChar char="•"/>
              <a:defRPr sz="2500">
                <a:latin typeface="+mn-lt"/>
                <a:ea typeface="+mn-ea"/>
                <a:cs typeface="+mn-cs"/>
                <a:sym typeface="Calibri"/>
              </a:defRPr>
            </a:lvl7pPr>
            <a:lvl8pPr marL="3420180" indent="-308680" defTabSz="584200">
              <a:spcBef>
                <a:spcPts val="1700"/>
              </a:spcBef>
              <a:buSzPct val="75000"/>
              <a:buChar char="•"/>
              <a:defRPr sz="2500">
                <a:latin typeface="+mn-lt"/>
                <a:ea typeface="+mn-ea"/>
                <a:cs typeface="+mn-cs"/>
                <a:sym typeface="Calibri"/>
              </a:defRPr>
            </a:lvl8pPr>
            <a:lvl9pPr marL="3864680" indent="-308680" defTabSz="584200">
              <a:spcBef>
                <a:spcPts val="1700"/>
              </a:spcBef>
              <a:buSzPct val="75000"/>
              <a:buChar char="•"/>
              <a:defRPr sz="2500"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/>
            <a:r>
              <a:rPr lang="lt-LT" sz="2400" dirty="0" smtClean="0"/>
              <a:t>Aikštės, o ne koncertų salės.</a:t>
            </a:r>
          </a:p>
          <a:p>
            <a:pPr algn="l"/>
            <a:r>
              <a:rPr lang="lt-LT" sz="2400" dirty="0" smtClean="0"/>
              <a:t>Kiemai, o ne teatrai.</a:t>
            </a:r>
          </a:p>
          <a:p>
            <a:pPr algn="l"/>
            <a:r>
              <a:rPr lang="lt-LT" sz="2400" dirty="0" smtClean="0"/>
              <a:t>Parkai, o ne galerijos.</a:t>
            </a:r>
          </a:p>
          <a:p>
            <a:pPr algn="l"/>
            <a:r>
              <a:rPr lang="lt-LT" sz="2400" dirty="0" smtClean="0"/>
              <a:t>Pievos, o ne kino salės.</a:t>
            </a:r>
          </a:p>
          <a:p>
            <a:pPr algn="l"/>
            <a:r>
              <a:rPr lang="lt-LT" sz="2400" dirty="0" smtClean="0"/>
              <a:t>Netradicinės erdvės – Sapiegų rūmai, </a:t>
            </a:r>
            <a:r>
              <a:rPr lang="lt-LT" sz="2400" dirty="0" err="1" smtClean="0"/>
              <a:t>švč.</a:t>
            </a:r>
            <a:r>
              <a:rPr lang="lt-LT" sz="2400" dirty="0" smtClean="0"/>
              <a:t> Mergelės Marijos bažnyčia,</a:t>
            </a:r>
            <a:endParaRPr lang="lt-LT" sz="24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0" y="484312"/>
            <a:ext cx="6272463" cy="1681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rmAutofit/>
          </a:bodyPr>
          <a:lstStyle>
            <a:lvl1pPr algn="ctr" defTabSz="584200">
              <a:defRPr sz="6000" b="1" cap="all">
                <a:latin typeface="+mn-lt"/>
                <a:ea typeface="+mn-ea"/>
                <a:cs typeface="+mn-cs"/>
                <a:sym typeface="Calibri"/>
              </a:defRPr>
            </a:lvl1pPr>
            <a:lvl2pPr indent="228600" defTabSz="584200">
              <a:defRPr sz="3200" b="1" cap="all">
                <a:latin typeface="+mn-lt"/>
                <a:ea typeface="+mn-ea"/>
                <a:cs typeface="+mn-cs"/>
                <a:sym typeface="Calibri"/>
              </a:defRPr>
            </a:lvl2pPr>
            <a:lvl3pPr indent="457200" defTabSz="584200">
              <a:defRPr sz="3200" b="1" cap="all">
                <a:latin typeface="+mn-lt"/>
                <a:ea typeface="+mn-ea"/>
                <a:cs typeface="+mn-cs"/>
                <a:sym typeface="Calibri"/>
              </a:defRPr>
            </a:lvl3pPr>
            <a:lvl4pPr indent="685800" defTabSz="584200">
              <a:defRPr sz="3200" b="1" cap="all">
                <a:latin typeface="+mn-lt"/>
                <a:ea typeface="+mn-ea"/>
                <a:cs typeface="+mn-cs"/>
                <a:sym typeface="Calibri"/>
              </a:defRPr>
            </a:lvl4pPr>
            <a:lvl5pPr indent="914400" defTabSz="584200">
              <a:defRPr sz="3200" b="1" cap="all">
                <a:latin typeface="+mn-lt"/>
                <a:ea typeface="+mn-ea"/>
                <a:cs typeface="+mn-cs"/>
                <a:sym typeface="Calibri"/>
              </a:defRPr>
            </a:lvl5pPr>
            <a:lvl6pPr indent="1143000" defTabSz="584200">
              <a:defRPr sz="3200" b="1" cap="all">
                <a:latin typeface="+mn-lt"/>
                <a:ea typeface="+mn-ea"/>
                <a:cs typeface="+mn-cs"/>
                <a:sym typeface="Calibri"/>
              </a:defRPr>
            </a:lvl6pPr>
            <a:lvl7pPr indent="1371600" defTabSz="584200">
              <a:defRPr sz="3200" b="1" cap="all">
                <a:latin typeface="+mn-lt"/>
                <a:ea typeface="+mn-ea"/>
                <a:cs typeface="+mn-cs"/>
                <a:sym typeface="Calibri"/>
              </a:defRPr>
            </a:lvl7pPr>
            <a:lvl8pPr indent="1600200" defTabSz="584200">
              <a:defRPr sz="3200" b="1" cap="all">
                <a:latin typeface="+mn-lt"/>
                <a:ea typeface="+mn-ea"/>
                <a:cs typeface="+mn-cs"/>
                <a:sym typeface="Calibri"/>
              </a:defRPr>
            </a:lvl8pPr>
            <a:lvl9pPr indent="1828800" defTabSz="584200">
              <a:defRPr sz="3200" b="1" cap="all"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sz="4800" dirty="0" err="1" smtClean="0"/>
              <a:t>Renginių</a:t>
            </a:r>
            <a:r>
              <a:rPr lang="en-US" sz="4800" dirty="0" smtClean="0"/>
              <a:t> </a:t>
            </a:r>
            <a:r>
              <a:rPr lang="en-US" sz="4800" dirty="0" err="1" smtClean="0"/>
              <a:t>vietos</a:t>
            </a:r>
            <a:endParaRPr lang="lt-LT" sz="4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385" y="-595808"/>
            <a:ext cx="6625742" cy="1058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374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605196" y="2659321"/>
            <a:ext cx="4529051" cy="440796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lt-LT" sz="2400" dirty="0" smtClean="0"/>
              <a:t>Visi renginiai – nemokami;</a:t>
            </a:r>
          </a:p>
          <a:p>
            <a:r>
              <a:rPr lang="lt-LT" sz="2400" dirty="0" smtClean="0"/>
              <a:t>Renginiai vyksta visame mieste, atviri visiems;</a:t>
            </a:r>
          </a:p>
          <a:p>
            <a:r>
              <a:rPr lang="lt-LT" sz="2400" dirty="0" smtClean="0"/>
              <a:t>Naktiniai autobusai;</a:t>
            </a:r>
          </a:p>
          <a:p>
            <a:r>
              <a:rPr lang="lt-LT" sz="2400" dirty="0" smtClean="0"/>
              <a:t>Nuolaidos atvykstantiems iš kitų miestų;</a:t>
            </a:r>
          </a:p>
          <a:p>
            <a:r>
              <a:rPr lang="lt-LT" sz="2400" dirty="0" smtClean="0"/>
              <a:t>Festivalio laikas: 18:00-02:00</a:t>
            </a:r>
          </a:p>
          <a:p>
            <a:endParaRPr lang="lt-LT" sz="2400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-730679" y="700336"/>
            <a:ext cx="7200800" cy="1681411"/>
          </a:xfrm>
        </p:spPr>
        <p:txBody>
          <a:bodyPr>
            <a:normAutofit/>
          </a:bodyPr>
          <a:lstStyle/>
          <a:p>
            <a:r>
              <a:rPr lang="en-US" sz="4800" dirty="0" err="1" smtClean="0"/>
              <a:t>prieinamumas</a:t>
            </a:r>
            <a:endParaRPr lang="lt-LT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368" y="-26996"/>
            <a:ext cx="8760603" cy="978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802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605197" y="2265853"/>
            <a:ext cx="5177123" cy="440796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lt-LT" sz="2400" dirty="0" smtClean="0"/>
              <a:t>Spausdintinė festivalio programa;</a:t>
            </a:r>
          </a:p>
          <a:p>
            <a:r>
              <a:rPr lang="lt-LT" sz="2400" dirty="0" smtClean="0"/>
              <a:t>Internetinė festivalio programa;</a:t>
            </a:r>
          </a:p>
          <a:p>
            <a:r>
              <a:rPr lang="lt-LT" sz="2400" dirty="0" smtClean="0"/>
              <a:t>Specialūs maršrutai;</a:t>
            </a:r>
          </a:p>
          <a:p>
            <a:r>
              <a:rPr lang="lt-LT" sz="2400" dirty="0" smtClean="0"/>
              <a:t>Spaudos pranešimai, interviu, reportažai;</a:t>
            </a:r>
          </a:p>
          <a:p>
            <a:r>
              <a:rPr lang="lt-LT" sz="2400" dirty="0" smtClean="0"/>
              <a:t>Komunikacija socialiniuose tinkluose;</a:t>
            </a:r>
          </a:p>
          <a:p>
            <a:r>
              <a:rPr lang="lt-LT" sz="2400" dirty="0" smtClean="0"/>
              <a:t>Iš lūpų į lūpas.</a:t>
            </a:r>
          </a:p>
          <a:p>
            <a:endParaRPr lang="lt-LT" sz="2400" dirty="0" smtClean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-180020" y="584442"/>
            <a:ext cx="6142360" cy="1681411"/>
          </a:xfrm>
        </p:spPr>
        <p:txBody>
          <a:bodyPr/>
          <a:lstStyle/>
          <a:p>
            <a:r>
              <a:rPr lang="en-US" sz="4800" dirty="0" err="1" smtClean="0"/>
              <a:t>sklaida</a:t>
            </a:r>
            <a:endParaRPr lang="lt-L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360" y="14590"/>
            <a:ext cx="9014881" cy="978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877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605197" y="2265853"/>
            <a:ext cx="4024996" cy="440796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lt-LT" sz="2400" dirty="0" smtClean="0"/>
          </a:p>
          <a:p>
            <a:r>
              <a:rPr lang="lt-LT" sz="2400" dirty="0" smtClean="0"/>
              <a:t>„</a:t>
            </a:r>
            <a:r>
              <a:rPr lang="en-US" sz="2400" dirty="0" smtClean="0"/>
              <a:t>N</a:t>
            </a:r>
            <a:r>
              <a:rPr lang="lt-LT" sz="2400" dirty="0" err="1" smtClean="0"/>
              <a:t>etyčia</a:t>
            </a:r>
            <a:r>
              <a:rPr lang="lt-LT" sz="2400" dirty="0" smtClean="0"/>
              <a:t> </a:t>
            </a:r>
            <a:r>
              <a:rPr lang="lt-LT" sz="2400" dirty="0"/>
              <a:t>atrasti</a:t>
            </a:r>
            <a:r>
              <a:rPr lang="lt-LT" sz="2400" dirty="0" smtClean="0"/>
              <a:t>“</a:t>
            </a:r>
            <a:endParaRPr lang="en-US" sz="2400" dirty="0" smtClean="0"/>
          </a:p>
          <a:p>
            <a:r>
              <a:rPr lang="lt-LT" sz="2400" dirty="0"/>
              <a:t>Galimybė </a:t>
            </a:r>
            <a:r>
              <a:rPr lang="lt-LT" sz="2400" dirty="0" smtClean="0"/>
              <a:t>„paragauti</a:t>
            </a:r>
            <a:r>
              <a:rPr lang="lt-LT" sz="2400" dirty="0"/>
              <a:t> “ </a:t>
            </a:r>
            <a:endParaRPr lang="en-US" sz="2400" dirty="0" smtClean="0"/>
          </a:p>
          <a:p>
            <a:r>
              <a:rPr lang="lt-LT" sz="2400" dirty="0" smtClean="0"/>
              <a:t>Smalsumo skatinimas pasiūlant naujas patirtis</a:t>
            </a:r>
          </a:p>
          <a:p>
            <a:endParaRPr lang="lt-LT" sz="2400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-1735222" y="603170"/>
            <a:ext cx="8705834" cy="1681411"/>
          </a:xfrm>
        </p:spPr>
        <p:txBody>
          <a:bodyPr>
            <a:normAutofit/>
          </a:bodyPr>
          <a:lstStyle/>
          <a:p>
            <a:r>
              <a:rPr lang="en-US" sz="4800" dirty="0" err="1" smtClean="0"/>
              <a:t>Požiūrio</a:t>
            </a:r>
            <a:r>
              <a:rPr lang="en-US" sz="4800" dirty="0" smtClean="0"/>
              <a:t> </a:t>
            </a:r>
            <a:br>
              <a:rPr lang="en-US" sz="4800" dirty="0" smtClean="0"/>
            </a:br>
            <a:r>
              <a:rPr lang="en-US" sz="4800" dirty="0" err="1" smtClean="0"/>
              <a:t>keitimas</a:t>
            </a:r>
            <a:endParaRPr lang="lt-LT" sz="4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344" y="0"/>
            <a:ext cx="11919845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627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1657</TotalTime>
  <Words>307</Words>
  <Application>Microsoft Office PowerPoint</Application>
  <PresentationFormat>Custom</PresentationFormat>
  <Paragraphs>75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Helvetica Neue</vt:lpstr>
      <vt:lpstr>White</vt:lpstr>
      <vt:lpstr> Kad kultūra taptų visiems prieinama  </vt:lpstr>
      <vt:lpstr>PowerPoint Presentation</vt:lpstr>
      <vt:lpstr>KULTŪROS NAKTIES tikslai</vt:lpstr>
      <vt:lpstr>PowerPoint Presentation</vt:lpstr>
      <vt:lpstr>Renginių spektras</vt:lpstr>
      <vt:lpstr>PowerPoint Presentation</vt:lpstr>
      <vt:lpstr>prieinamumas</vt:lpstr>
      <vt:lpstr>sklaida</vt:lpstr>
      <vt:lpstr>Požiūrio  keitimas</vt:lpstr>
      <vt:lpstr>Šiuolaikinis šokis visiems</vt:lpstr>
      <vt:lpstr>PowerPoint Presentation</vt:lpstr>
      <vt:lpstr>Ačiū už dėmesį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Irma</dc:creator>
  <cp:lastModifiedBy>Irma</cp:lastModifiedBy>
  <cp:revision>45</cp:revision>
  <dcterms:modified xsi:type="dcterms:W3CDTF">2018-05-17T07:50:50Z</dcterms:modified>
</cp:coreProperties>
</file>